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authors.xml" ContentType="application/vnd.ms-powerpoint.auth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9601200" cy="12801600" type="A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F8A083-AEB2-B15B-7E04-E8344C1BECA0}" name="Natasha T Shaw" initials="NTS" userId="S::ntshaw@communities.qld.gov.au::10895bbf-f1bc-4ae6-a59d-4b688159f39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inead Greinke" initials="SG" lastIdx="1" clrIdx="0">
    <p:extLst>
      <p:ext uri="{19B8F6BF-5375-455C-9EA6-DF929625EA0E}">
        <p15:presenceInfo xmlns:p15="http://schemas.microsoft.com/office/powerpoint/2012/main" userId="S::sgreinke@communities.qld.gov.au::13d76cd0-3a2e-4876-946c-affbfea1a71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55772"/>
    <a:srgbClr val="485156"/>
    <a:srgbClr val="055671"/>
    <a:srgbClr val="8AB83F"/>
    <a:srgbClr val="FEC026"/>
    <a:srgbClr val="E86E25"/>
    <a:srgbClr val="4AA6C0"/>
    <a:srgbClr val="00A4B5"/>
    <a:srgbClr val="007D8A"/>
    <a:srgbClr val="A65E0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p:scale>
          <a:sx n="69" d="100"/>
          <a:sy n="69" d="100"/>
        </p:scale>
        <p:origin x="123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4.xml"/><Relationship Id="rId3" Type="http://schemas.openxmlformats.org/officeDocument/2006/relationships/notesMaster" Target="notesMasters/notesMaster1.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170238" cy="481013"/>
          </a:xfrm>
          <a:prstGeom prst="rect">
            <a:avLst/>
          </a:prstGeom>
        </p:spPr>
        <p:txBody>
          <a:bodyPr vert="horz" lIns="91417" tIns="45709" rIns="91417" bIns="45709" rtlCol="0"/>
          <a:lstStyle>
            <a:lvl1pPr algn="l">
              <a:defRPr sz="1200"/>
            </a:lvl1pPr>
          </a:lstStyle>
          <a:p>
            <a:endParaRPr lang="en-AU"/>
          </a:p>
        </p:txBody>
      </p:sp>
      <p:sp>
        <p:nvSpPr>
          <p:cNvPr id="3" name="Date Placeholder 2"/>
          <p:cNvSpPr>
            <a:spLocks noGrp="1"/>
          </p:cNvSpPr>
          <p:nvPr>
            <p:ph type="dt" idx="1"/>
          </p:nvPr>
        </p:nvSpPr>
        <p:spPr>
          <a:xfrm>
            <a:off x="4143376" y="0"/>
            <a:ext cx="3170238" cy="481013"/>
          </a:xfrm>
          <a:prstGeom prst="rect">
            <a:avLst/>
          </a:prstGeom>
        </p:spPr>
        <p:txBody>
          <a:bodyPr vert="horz" lIns="91417" tIns="45709" rIns="91417" bIns="45709" rtlCol="0"/>
          <a:lstStyle>
            <a:lvl1pPr algn="r">
              <a:defRPr sz="1200"/>
            </a:lvl1pPr>
          </a:lstStyle>
          <a:p>
            <a:fld id="{8F66546A-2034-410A-9EB3-B46F84B4E341}" type="datetimeFigureOut">
              <a:rPr lang="en-AU" smtClean="0"/>
              <a:t>8/05/2024</a:t>
            </a:fld>
            <a:endParaRPr lang="en-AU"/>
          </a:p>
        </p:txBody>
      </p:sp>
      <p:sp>
        <p:nvSpPr>
          <p:cNvPr id="4" name="Slide Image Placeholder 3"/>
          <p:cNvSpPr>
            <a:spLocks noGrp="1" noRot="1" noChangeAspect="1"/>
          </p:cNvSpPr>
          <p:nvPr>
            <p:ph type="sldImg" idx="2"/>
          </p:nvPr>
        </p:nvSpPr>
        <p:spPr>
          <a:xfrm>
            <a:off x="2443163" y="1200150"/>
            <a:ext cx="2428875" cy="3240088"/>
          </a:xfrm>
          <a:prstGeom prst="rect">
            <a:avLst/>
          </a:prstGeom>
          <a:noFill/>
          <a:ln w="12700">
            <a:solidFill>
              <a:prstClr val="black"/>
            </a:solidFill>
          </a:ln>
        </p:spPr>
        <p:txBody>
          <a:bodyPr vert="horz" lIns="91417" tIns="45709" rIns="91417" bIns="45709" rtlCol="0" anchor="ctr"/>
          <a:lstStyle/>
          <a:p>
            <a:endParaRPr lang="en-AU"/>
          </a:p>
        </p:txBody>
      </p:sp>
      <p:sp>
        <p:nvSpPr>
          <p:cNvPr id="5" name="Notes Placeholder 4"/>
          <p:cNvSpPr>
            <a:spLocks noGrp="1"/>
          </p:cNvSpPr>
          <p:nvPr>
            <p:ph type="body" sz="quarter" idx="3"/>
          </p:nvPr>
        </p:nvSpPr>
        <p:spPr>
          <a:xfrm>
            <a:off x="731841" y="4621217"/>
            <a:ext cx="5851525" cy="3779837"/>
          </a:xfrm>
          <a:prstGeom prst="rect">
            <a:avLst/>
          </a:prstGeom>
        </p:spPr>
        <p:txBody>
          <a:bodyPr vert="horz" lIns="91417" tIns="45709" rIns="91417" bIns="4570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2" y="9120190"/>
            <a:ext cx="3170238" cy="481012"/>
          </a:xfrm>
          <a:prstGeom prst="rect">
            <a:avLst/>
          </a:prstGeom>
        </p:spPr>
        <p:txBody>
          <a:bodyPr vert="horz" lIns="91417" tIns="45709" rIns="91417" bIns="45709" rtlCol="0" anchor="b"/>
          <a:lstStyle>
            <a:lvl1pPr algn="l">
              <a:defRPr sz="1200"/>
            </a:lvl1pPr>
          </a:lstStyle>
          <a:p>
            <a:endParaRPr lang="en-AU"/>
          </a:p>
        </p:txBody>
      </p:sp>
      <p:sp>
        <p:nvSpPr>
          <p:cNvPr id="7" name="Slide Number Placeholder 6"/>
          <p:cNvSpPr>
            <a:spLocks noGrp="1"/>
          </p:cNvSpPr>
          <p:nvPr>
            <p:ph type="sldNum" sz="quarter" idx="5"/>
          </p:nvPr>
        </p:nvSpPr>
        <p:spPr>
          <a:xfrm>
            <a:off x="4143376" y="9120190"/>
            <a:ext cx="3170238" cy="481012"/>
          </a:xfrm>
          <a:prstGeom prst="rect">
            <a:avLst/>
          </a:prstGeom>
        </p:spPr>
        <p:txBody>
          <a:bodyPr vert="horz" lIns="91417" tIns="45709" rIns="91417" bIns="45709" rtlCol="0" anchor="b"/>
          <a:lstStyle>
            <a:lvl1pPr algn="r">
              <a:defRPr sz="1200"/>
            </a:lvl1pPr>
          </a:lstStyle>
          <a:p>
            <a:fld id="{1AE4529F-AE97-4F06-906E-89A534ECF1E1}" type="slidenum">
              <a:rPr lang="en-AU" smtClean="0"/>
              <a:t>‹#›</a:t>
            </a:fld>
            <a:endParaRPr lang="en-AU"/>
          </a:p>
        </p:txBody>
      </p:sp>
    </p:spTree>
    <p:extLst>
      <p:ext uri="{BB962C8B-B14F-4D97-AF65-F5344CB8AC3E}">
        <p14:creationId xmlns:p14="http://schemas.microsoft.com/office/powerpoint/2010/main" val="54298465"/>
      </p:ext>
    </p:extLst>
  </p:cSld>
  <p:clrMap bg1="lt1" tx1="dk1" bg2="lt2" tx2="dk2" accent1="accent1" accent2="accent2" accent3="accent3" accent4="accent4" accent5="accent5" accent6="accent6" hlink="hlink" folHlink="folHlink"/>
  <p:notesStyle>
    <a:lvl1pPr marL="0" algn="l" defTabSz="914205" rtl="0" eaLnBrk="1" latinLnBrk="0" hangingPunct="1">
      <a:defRPr sz="1200" kern="1200">
        <a:solidFill>
          <a:schemeClr val="tx1"/>
        </a:solidFill>
        <a:latin typeface="+mn-lt"/>
        <a:ea typeface="+mn-ea"/>
        <a:cs typeface="+mn-cs"/>
      </a:defRPr>
    </a:lvl1pPr>
    <a:lvl2pPr marL="457102" algn="l" defTabSz="914205" rtl="0" eaLnBrk="1" latinLnBrk="0" hangingPunct="1">
      <a:defRPr sz="1200" kern="1200">
        <a:solidFill>
          <a:schemeClr val="tx1"/>
        </a:solidFill>
        <a:latin typeface="+mn-lt"/>
        <a:ea typeface="+mn-ea"/>
        <a:cs typeface="+mn-cs"/>
      </a:defRPr>
    </a:lvl2pPr>
    <a:lvl3pPr marL="914205" algn="l" defTabSz="914205" rtl="0" eaLnBrk="1" latinLnBrk="0" hangingPunct="1">
      <a:defRPr sz="1200" kern="1200">
        <a:solidFill>
          <a:schemeClr val="tx1"/>
        </a:solidFill>
        <a:latin typeface="+mn-lt"/>
        <a:ea typeface="+mn-ea"/>
        <a:cs typeface="+mn-cs"/>
      </a:defRPr>
    </a:lvl3pPr>
    <a:lvl4pPr marL="1371308" algn="l" defTabSz="914205" rtl="0" eaLnBrk="1" latinLnBrk="0" hangingPunct="1">
      <a:defRPr sz="1200" kern="1200">
        <a:solidFill>
          <a:schemeClr val="tx1"/>
        </a:solidFill>
        <a:latin typeface="+mn-lt"/>
        <a:ea typeface="+mn-ea"/>
        <a:cs typeface="+mn-cs"/>
      </a:defRPr>
    </a:lvl4pPr>
    <a:lvl5pPr marL="1828409" algn="l" defTabSz="914205" rtl="0" eaLnBrk="1" latinLnBrk="0" hangingPunct="1">
      <a:defRPr sz="1200" kern="1200">
        <a:solidFill>
          <a:schemeClr val="tx1"/>
        </a:solidFill>
        <a:latin typeface="+mn-lt"/>
        <a:ea typeface="+mn-ea"/>
        <a:cs typeface="+mn-cs"/>
      </a:defRPr>
    </a:lvl5pPr>
    <a:lvl6pPr marL="2285512" algn="l" defTabSz="914205" rtl="0" eaLnBrk="1" latinLnBrk="0" hangingPunct="1">
      <a:defRPr sz="1200" kern="1200">
        <a:solidFill>
          <a:schemeClr val="tx1"/>
        </a:solidFill>
        <a:latin typeface="+mn-lt"/>
        <a:ea typeface="+mn-ea"/>
        <a:cs typeface="+mn-cs"/>
      </a:defRPr>
    </a:lvl6pPr>
    <a:lvl7pPr marL="2742613" algn="l" defTabSz="914205" rtl="0" eaLnBrk="1" latinLnBrk="0" hangingPunct="1">
      <a:defRPr sz="1200" kern="1200">
        <a:solidFill>
          <a:schemeClr val="tx1"/>
        </a:solidFill>
        <a:latin typeface="+mn-lt"/>
        <a:ea typeface="+mn-ea"/>
        <a:cs typeface="+mn-cs"/>
      </a:defRPr>
    </a:lvl7pPr>
    <a:lvl8pPr marL="3199717" algn="l" defTabSz="914205" rtl="0" eaLnBrk="1" latinLnBrk="0" hangingPunct="1">
      <a:defRPr sz="1200" kern="1200">
        <a:solidFill>
          <a:schemeClr val="tx1"/>
        </a:solidFill>
        <a:latin typeface="+mn-lt"/>
        <a:ea typeface="+mn-ea"/>
        <a:cs typeface="+mn-cs"/>
      </a:defRPr>
    </a:lvl8pPr>
    <a:lvl9pPr marL="3656819" algn="l" defTabSz="91420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DF3597-FFB6-461D-A484-F14194C5E091}" type="datetimeFigureOut">
              <a:rPr lang="en-AU" smtClean="0"/>
              <a:t>8/05/2024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281242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DF3597-FFB6-461D-A484-F14194C5E091}" type="datetimeFigureOut">
              <a:rPr lang="en-AU" smtClean="0"/>
              <a:t>8/05/2024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4161963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DF3597-FFB6-461D-A484-F14194C5E091}" type="datetimeFigureOut">
              <a:rPr lang="en-AU" smtClean="0"/>
              <a:t>8/05/2024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507707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DF3597-FFB6-461D-A484-F14194C5E091}" type="datetimeFigureOut">
              <a:rPr lang="en-AU" smtClean="0"/>
              <a:t>8/05/2024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168830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DF3597-FFB6-461D-A484-F14194C5E091}" type="datetimeFigureOut">
              <a:rPr lang="en-AU" smtClean="0"/>
              <a:t>8/05/2024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3646228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DF3597-FFB6-461D-A484-F14194C5E091}" type="datetimeFigureOut">
              <a:rPr lang="en-AU" smtClean="0"/>
              <a:t>8/05/2024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94964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DF3597-FFB6-461D-A484-F14194C5E091}" type="datetimeFigureOut">
              <a:rPr lang="en-AU" smtClean="0"/>
              <a:t>8/05/2024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84969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DF3597-FFB6-461D-A484-F14194C5E091}" type="datetimeFigureOut">
              <a:rPr lang="en-AU" smtClean="0"/>
              <a:t>8/05/2024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886544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F3597-FFB6-461D-A484-F14194C5E091}" type="datetimeFigureOut">
              <a:rPr lang="en-AU" smtClean="0"/>
              <a:t>8/05/2024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87782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32DF3597-FFB6-461D-A484-F14194C5E091}" type="datetimeFigureOut">
              <a:rPr lang="en-AU" smtClean="0"/>
              <a:t>8/05/2024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149777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32DF3597-FFB6-461D-A484-F14194C5E091}" type="datetimeFigureOut">
              <a:rPr lang="en-AU" smtClean="0"/>
              <a:t>8/05/2024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5CAB8E5-3941-4C48-A379-C89CBDD4BD6E}" type="slidenum">
              <a:rPr lang="en-AU" smtClean="0"/>
              <a:t>‹#›</a:t>
            </a:fld>
            <a:endParaRPr lang="en-AU"/>
          </a:p>
        </p:txBody>
      </p:sp>
    </p:spTree>
    <p:extLst>
      <p:ext uri="{BB962C8B-B14F-4D97-AF65-F5344CB8AC3E}">
        <p14:creationId xmlns:p14="http://schemas.microsoft.com/office/powerpoint/2010/main" val="2679662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32DF3597-FFB6-461D-A484-F14194C5E091}" type="datetimeFigureOut">
              <a:rPr lang="en-AU" smtClean="0"/>
              <a:t>8/05/2024</a:t>
            </a:fld>
            <a:endParaRPr lang="en-AU"/>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35CAB8E5-3941-4C48-A379-C89CBDD4BD6E}" type="slidenum">
              <a:rPr lang="en-AU" smtClean="0"/>
              <a:t>‹#›</a:t>
            </a:fld>
            <a:endParaRPr lang="en-AU"/>
          </a:p>
        </p:txBody>
      </p:sp>
    </p:spTree>
    <p:extLst>
      <p:ext uri="{BB962C8B-B14F-4D97-AF65-F5344CB8AC3E}">
        <p14:creationId xmlns:p14="http://schemas.microsoft.com/office/powerpoint/2010/main" val="2628029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ounded Rectangle 250">
            <a:extLst>
              <a:ext uri="{FF2B5EF4-FFF2-40B4-BE49-F238E27FC236}">
                <a16:creationId xmlns:a16="http://schemas.microsoft.com/office/drawing/2014/main" id="{CD7C457E-15DC-4A0C-B273-6D6D8FA9459A}"/>
              </a:ext>
            </a:extLst>
          </p:cNvPr>
          <p:cNvSpPr/>
          <p:nvPr/>
        </p:nvSpPr>
        <p:spPr>
          <a:xfrm rot="10800000" flipV="1">
            <a:off x="646061" y="7542727"/>
            <a:ext cx="8309070" cy="313440"/>
          </a:xfrm>
          <a:prstGeom prst="rect">
            <a:avLst/>
          </a:prstGeom>
          <a:noFill/>
          <a:ln w="127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923" dirty="0">
                <a:solidFill>
                  <a:srgbClr val="475256"/>
                </a:solidFill>
                <a:latin typeface="MetaNormal-Roman" panose="020B0502030101020104" pitchFamily="34" charset="0"/>
                <a:ea typeface="Calibri" panose="020F0502020204030204" pitchFamily="34" charset="0"/>
                <a:cs typeface="Aldhabi" panose="020B0604020202020204" pitchFamily="2" charset="-78"/>
              </a:rPr>
              <a:t>Working with and empowering Aboriginal and Torres Strait Islander communities to deliver culturally-safe and responsive solutions that result in positive futures for their children</a:t>
            </a:r>
            <a:endParaRPr lang="en-AU" sz="923" dirty="0">
              <a:solidFill>
                <a:srgbClr val="475256"/>
              </a:solidFill>
              <a:latin typeface="MetaNormal-Roman" panose="020B0502030101020104" pitchFamily="34" charset="0"/>
              <a:cs typeface="Aldhabi" panose="020B0604020202020204" pitchFamily="2" charset="-78"/>
            </a:endParaRPr>
          </a:p>
        </p:txBody>
      </p:sp>
      <p:sp>
        <p:nvSpPr>
          <p:cNvPr id="48" name="Rounded Rectangle 250">
            <a:extLst>
              <a:ext uri="{FF2B5EF4-FFF2-40B4-BE49-F238E27FC236}">
                <a16:creationId xmlns:a16="http://schemas.microsoft.com/office/drawing/2014/main" id="{54FF7C65-4ACB-4DEE-B672-F479B9E72F62}"/>
              </a:ext>
            </a:extLst>
          </p:cNvPr>
          <p:cNvSpPr/>
          <p:nvPr/>
        </p:nvSpPr>
        <p:spPr>
          <a:xfrm rot="10800000" flipV="1">
            <a:off x="646068" y="7200823"/>
            <a:ext cx="8309069" cy="284908"/>
          </a:xfrm>
          <a:prstGeom prst="rect">
            <a:avLst/>
          </a:prstGeom>
          <a:solidFill>
            <a:schemeClr val="bg1"/>
          </a:solidFill>
          <a:ln w="19050">
            <a:solidFill>
              <a:srgbClr val="48515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78" b="1" dirty="0">
                <a:solidFill>
                  <a:srgbClr val="485156"/>
                </a:solidFill>
                <a:latin typeface="Meta-Normal" pitchFamily="50" charset="0"/>
                <a:cs typeface="Aldhabi" panose="020B0604020202020204" pitchFamily="2" charset="-78"/>
              </a:rPr>
              <a:t>Aboriginal and Torres Strait Islander children and young people</a:t>
            </a:r>
          </a:p>
        </p:txBody>
      </p:sp>
      <p:sp>
        <p:nvSpPr>
          <p:cNvPr id="49" name="Round Same Side Corner Rectangle 239">
            <a:extLst>
              <a:ext uri="{FF2B5EF4-FFF2-40B4-BE49-F238E27FC236}">
                <a16:creationId xmlns:a16="http://schemas.microsoft.com/office/drawing/2014/main" id="{4E638AF5-B872-40BA-B6BE-ADA348000B19}"/>
              </a:ext>
            </a:extLst>
          </p:cNvPr>
          <p:cNvSpPr/>
          <p:nvPr/>
        </p:nvSpPr>
        <p:spPr>
          <a:xfrm>
            <a:off x="646064" y="7919877"/>
            <a:ext cx="8309069" cy="1416683"/>
          </a:xfrm>
          <a:prstGeom prst="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215" tIns="60607" rIns="121215" bIns="60607" numCol="1" spcCol="0" rtlCol="0" fromWordArt="0" anchor="t" anchorCtr="0" forceAA="0" compatLnSpc="1">
            <a:prstTxWarp prst="textNoShape">
              <a:avLst/>
            </a:prstTxWarp>
            <a:noAutofit/>
          </a:bodyPr>
          <a:lstStyle/>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First Nations restorative justice approaches and justice reinvestment.</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the role of culture in preventing and responding to crime.</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effective family and community engagement.</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Identifying trauma informed practice that responds to intergenerational trauma.</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the value add of greater investment in the First Nations community-controlled sector.</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cultural connection as a protective factor.</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How do non-Indigenous service providers compared to Aboriginal and Torres Strait Islander service providers interpret Aboriginal culture in the delivery of services to at-risk and in-crisis youth offenders?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How do organisational values influence interpretations of ‘culture’, and more specifically pan-Aboriginal culture, in the service delivery space?</a:t>
            </a:r>
          </a:p>
          <a:p>
            <a:pPr marL="175866" indent="-175866">
              <a:buFont typeface="Arial" panose="020B0604020202020204" pitchFamily="34" charset="0"/>
              <a:buChar char="•"/>
            </a:pPr>
            <a:endParaRPr lang="en-GB" sz="923" dirty="0">
              <a:solidFill>
                <a:srgbClr val="636466"/>
              </a:solidFill>
              <a:latin typeface="MetaNormal-Roman" panose="020B0502030101020104" pitchFamily="34" charset="0"/>
              <a:cs typeface="Aldhabi" panose="020B0604020202020204" pitchFamily="2" charset="-78"/>
            </a:endParaRPr>
          </a:p>
          <a:p>
            <a:endParaRPr lang="en-GB" sz="923" dirty="0">
              <a:solidFill>
                <a:srgbClr val="636466"/>
              </a:solidFill>
              <a:latin typeface="MetaNormal-Roman" panose="020B0502030101020104" pitchFamily="34" charset="0"/>
              <a:cs typeface="Aldhabi" panose="020B0604020202020204" pitchFamily="2" charset="-78"/>
            </a:endParaRPr>
          </a:p>
        </p:txBody>
      </p:sp>
      <p:sp>
        <p:nvSpPr>
          <p:cNvPr id="59" name="Round Same Side Corner Rectangle 239">
            <a:extLst>
              <a:ext uri="{FF2B5EF4-FFF2-40B4-BE49-F238E27FC236}">
                <a16:creationId xmlns:a16="http://schemas.microsoft.com/office/drawing/2014/main" id="{899F1D84-8A82-4EB1-AA82-88F3D30D583B}"/>
              </a:ext>
            </a:extLst>
          </p:cNvPr>
          <p:cNvSpPr/>
          <p:nvPr/>
        </p:nvSpPr>
        <p:spPr>
          <a:xfrm>
            <a:off x="6290934" y="3657552"/>
            <a:ext cx="2664202" cy="3392092"/>
          </a:xfrm>
          <a:prstGeom prst="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215" tIns="60607" rIns="121215" bIns="60607" numCol="1" spcCol="0" rtlCol="0" fromWordArt="0" anchor="t" anchorCtr="0" forceAA="0" compatLnSpc="1">
            <a:prstTxWarp prst="textNoShape">
              <a:avLst/>
            </a:prstTxWarp>
            <a:noAutofit/>
          </a:bodyPr>
          <a:lstStyle/>
          <a:p>
            <a:pPr marL="91191" indent="-91191">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Effective responses for repeat offenders: throughcare; aftercare; and re-entry programs.</a:t>
            </a:r>
          </a:p>
          <a:p>
            <a:pPr marL="91191" indent="-91191">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Quality service delivery and therapeutic responses for complex needs young people and families, particularly in the community sector.</a:t>
            </a:r>
          </a:p>
          <a:p>
            <a:pPr marL="91191" indent="-91191">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Improving responses for young people engaged in adolescent family violence.</a:t>
            </a:r>
          </a:p>
          <a:p>
            <a:pPr marL="91191" indent="-91191">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Re-engagement with education.</a:t>
            </a:r>
          </a:p>
          <a:p>
            <a:pPr marL="91191" indent="-91191">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Early identification and improved responses for young people with neurodevelopmental impairment or disability.</a:t>
            </a:r>
          </a:p>
          <a:p>
            <a:pPr marL="91191" indent="-91191">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how to successfully reintegrate young offenders with families, culture and communities.</a:t>
            </a:r>
          </a:p>
          <a:p>
            <a:pPr marL="91191" indent="-91191">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the level of service a young person should receive based on reoffending risk.</a:t>
            </a:r>
          </a:p>
          <a:p>
            <a:pPr marL="91191" indent="-91191">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Preventative measures for young people exiting the youth justice system entering homelessness.</a:t>
            </a:r>
          </a:p>
          <a:p>
            <a:pPr marL="91191" indent="-91191">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Building community confidence that the youth justice system is addressing the causes of offending, rehabilitating young offenders, and detaining those who pose an ongoing risk to the community.</a:t>
            </a:r>
          </a:p>
        </p:txBody>
      </p:sp>
      <p:sp>
        <p:nvSpPr>
          <p:cNvPr id="60" name="Round Same Side Corner Rectangle 239">
            <a:extLst>
              <a:ext uri="{FF2B5EF4-FFF2-40B4-BE49-F238E27FC236}">
                <a16:creationId xmlns:a16="http://schemas.microsoft.com/office/drawing/2014/main" id="{3F5CE9D0-09C5-4235-89AC-CA036B34CA82}"/>
              </a:ext>
            </a:extLst>
          </p:cNvPr>
          <p:cNvSpPr/>
          <p:nvPr/>
        </p:nvSpPr>
        <p:spPr>
          <a:xfrm>
            <a:off x="646065" y="3655829"/>
            <a:ext cx="2641361" cy="3393736"/>
          </a:xfrm>
          <a:prstGeom prst="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215" tIns="60607" rIns="121215" bIns="60607" numCol="1" spcCol="0" rtlCol="0" fromWordArt="0" anchor="t" anchorCtr="0" forceAA="0" compatLnSpc="1">
            <a:prstTxWarp prst="textNoShape">
              <a:avLst/>
            </a:prstTxWarp>
            <a:noAutofit/>
          </a:bodyPr>
          <a:lstStyle/>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Best practice early intervention programs including for children prior to age of criminal responsibility.</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Improving our understanding of youth offender trajectories.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young people’s pathways into the youth justice system.</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risk factors and intervention points where entry into the youth justice system can be prevented.</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how families or carers can be supported to manage and respond to anti-social or offending behaviour in children and young people.</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Education and health as predictors/protective factors.</a:t>
            </a:r>
          </a:p>
          <a:p>
            <a:endParaRPr lang="en-GB" sz="923" dirty="0">
              <a:solidFill>
                <a:srgbClr val="636466"/>
              </a:solidFill>
              <a:latin typeface="MetaNormal-Roman" panose="020B0502030101020104" pitchFamily="34" charset="0"/>
              <a:cs typeface="Aldhabi" panose="020B0604020202020204" pitchFamily="2" charset="-78"/>
            </a:endParaRPr>
          </a:p>
        </p:txBody>
      </p:sp>
      <p:sp>
        <p:nvSpPr>
          <p:cNvPr id="61" name="Round Same Side Corner Rectangle 239">
            <a:extLst>
              <a:ext uri="{FF2B5EF4-FFF2-40B4-BE49-F238E27FC236}">
                <a16:creationId xmlns:a16="http://schemas.microsoft.com/office/drawing/2014/main" id="{B3D3F5FC-AEFE-476E-8443-E7D9E12B4D0C}"/>
              </a:ext>
            </a:extLst>
          </p:cNvPr>
          <p:cNvSpPr/>
          <p:nvPr/>
        </p:nvSpPr>
        <p:spPr>
          <a:xfrm>
            <a:off x="3472517" y="3656624"/>
            <a:ext cx="2633333" cy="3392092"/>
          </a:xfrm>
          <a:prstGeom prst="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215" tIns="60607" rIns="121215" bIns="60607" numCol="1" spcCol="0" rtlCol="0" fromWordArt="0" anchor="t" anchorCtr="0" forceAA="0" compatLnSpc="1">
            <a:prstTxWarp prst="textNoShape">
              <a:avLst/>
            </a:prstTxWarp>
            <a:noAutofit/>
          </a:bodyPr>
          <a:lstStyle/>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Best practice diversionary programs.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Involuntary diversion strategies.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Remand reduction strategies.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Desistance from crime.</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Alternative restorative justice programs.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how young people reconnect with education and vocational training.</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what effective engagement is and whether it leads to better intervention outcomes.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the occurrence of net widening and its connection with diversion services engagement.</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Understanding the mental health issues and needs of young offenders.</a:t>
            </a:r>
          </a:p>
          <a:p>
            <a:pPr marL="175866" indent="-175866">
              <a:buFont typeface="Arial" panose="020B0604020202020204" pitchFamily="34" charset="0"/>
              <a:buChar char="•"/>
            </a:pPr>
            <a:endParaRPr lang="en-GB" sz="923" dirty="0">
              <a:solidFill>
                <a:srgbClr val="636466"/>
              </a:solidFill>
              <a:latin typeface="MetaNormal-Roman" panose="020B0502030101020104" pitchFamily="34" charset="0"/>
              <a:cs typeface="Aldhabi" panose="020B0604020202020204" pitchFamily="2" charset="-78"/>
            </a:endParaRPr>
          </a:p>
          <a:p>
            <a:pPr marL="175866" indent="-175866">
              <a:buFont typeface="Arial" panose="020B0604020202020204" pitchFamily="34" charset="0"/>
              <a:buChar char="•"/>
            </a:pPr>
            <a:endParaRPr lang="en-GB" sz="923" dirty="0">
              <a:solidFill>
                <a:srgbClr val="636466"/>
              </a:solidFill>
              <a:latin typeface="MetaNormal-Roman" panose="020B0502030101020104" pitchFamily="34" charset="0"/>
              <a:cs typeface="Aldhabi" panose="020B0604020202020204" pitchFamily="2" charset="-78"/>
            </a:endParaRPr>
          </a:p>
          <a:p>
            <a:pPr marL="175866" indent="-175866">
              <a:buFont typeface="Arial" panose="020B0604020202020204" pitchFamily="34" charset="0"/>
              <a:buChar char="•"/>
            </a:pPr>
            <a:endParaRPr lang="en-GB" sz="923" dirty="0">
              <a:solidFill>
                <a:srgbClr val="636466"/>
              </a:solidFill>
              <a:latin typeface="MetaNormal-Roman" panose="020B0502030101020104" pitchFamily="34" charset="0"/>
              <a:cs typeface="Aldhabi" panose="020B0604020202020204" pitchFamily="2" charset="-78"/>
            </a:endParaRPr>
          </a:p>
        </p:txBody>
      </p:sp>
      <p:sp>
        <p:nvSpPr>
          <p:cNvPr id="62" name="Round Same Side Corner Rectangle 239">
            <a:extLst>
              <a:ext uri="{FF2B5EF4-FFF2-40B4-BE49-F238E27FC236}">
                <a16:creationId xmlns:a16="http://schemas.microsoft.com/office/drawing/2014/main" id="{90272000-E3F3-4A48-86B0-727E950C9557}"/>
              </a:ext>
            </a:extLst>
          </p:cNvPr>
          <p:cNvSpPr/>
          <p:nvPr/>
        </p:nvSpPr>
        <p:spPr>
          <a:xfrm>
            <a:off x="646064" y="10238891"/>
            <a:ext cx="8309069" cy="1555837"/>
          </a:xfrm>
          <a:prstGeom prst="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215" tIns="60607" rIns="121215" bIns="60607" numCol="1" spcCol="0" rtlCol="0" fromWordArt="0" anchor="t" anchorCtr="0" forceAA="0" compatLnSpc="1">
            <a:prstTxWarp prst="textNoShape">
              <a:avLst/>
            </a:prstTxWarp>
            <a:noAutofit/>
          </a:bodyPr>
          <a:lstStyle/>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Robust evaluations of new and existing programs and services.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Build the evidence base for localised responses (i.e. place-based to address specific needs - rural and remote locations).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How to change community attitudes towards youth offenders and youth crime.</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Improve responses to meet the different needs of girls and young women, young people from culturally and linguistically diverse communities and young people with disabilities.</a:t>
            </a:r>
          </a:p>
          <a:p>
            <a:pPr marL="175866" indent="-175866">
              <a:buFont typeface="Arial" panose="020B0604020202020204" pitchFamily="34" charset="0"/>
              <a:buChar char="•"/>
            </a:pPr>
            <a:r>
              <a:rPr lang="en-AU" sz="923" dirty="0">
                <a:solidFill>
                  <a:srgbClr val="636466"/>
                </a:solidFill>
                <a:latin typeface="MetaNormal-Roman" panose="020B0502030101020104" pitchFamily="34" charset="0"/>
                <a:cs typeface="Aldhabi" panose="020B0604020202020204" pitchFamily="2" charset="-78"/>
              </a:rPr>
              <a:t>Identify the necessary worker skills and competencies to effectively manage and support girls in the youth justice system, including those who have experienced sexual, physical and domestic violence.</a:t>
            </a:r>
            <a:endParaRPr lang="en-GB" sz="923" dirty="0">
              <a:solidFill>
                <a:srgbClr val="636466"/>
              </a:solidFill>
              <a:latin typeface="MetaNormal-Roman" panose="020B0502030101020104" pitchFamily="34" charset="0"/>
              <a:cs typeface="Aldhabi" panose="020B0604020202020204" pitchFamily="2" charset="-78"/>
            </a:endParaRP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 the impacts of the COVID-19 pandemic on the youth justice system and how we can better respond to future pandemics.</a:t>
            </a:r>
          </a:p>
          <a:p>
            <a:pPr marL="175866" indent="-175866">
              <a:buFont typeface="Arial" panose="020B0604020202020204" pitchFamily="34" charset="0"/>
              <a:buChar char="•"/>
            </a:pPr>
            <a:r>
              <a:rPr lang="en-GB" sz="923" dirty="0">
                <a:solidFill>
                  <a:srgbClr val="636466"/>
                </a:solidFill>
                <a:latin typeface="MetaNormal-Roman" panose="020B0502030101020104" pitchFamily="34" charset="0"/>
                <a:cs typeface="Aldhabi" panose="020B0604020202020204" pitchFamily="2" charset="-78"/>
              </a:rPr>
              <a:t>Understand young people’s experiences of video-link court appearances, how to address potential deficits, and when video-link technology should be used by judicial officers.  </a:t>
            </a:r>
          </a:p>
          <a:p>
            <a:pPr marL="175866" indent="-175866">
              <a:buFont typeface="Arial" panose="020B0604020202020204" pitchFamily="34" charset="0"/>
              <a:buChar char="•"/>
            </a:pPr>
            <a:endParaRPr lang="en-GB" sz="923" dirty="0">
              <a:solidFill>
                <a:srgbClr val="636466"/>
              </a:solidFill>
              <a:latin typeface="MetaNormal-Roman" panose="020B0502030101020104" pitchFamily="34" charset="0"/>
              <a:cs typeface="Aldhabi" panose="020B0604020202020204" pitchFamily="2" charset="-78"/>
            </a:endParaRPr>
          </a:p>
        </p:txBody>
      </p:sp>
      <p:sp>
        <p:nvSpPr>
          <p:cNvPr id="63" name="Round Same Side Corner Rectangle 239">
            <a:extLst>
              <a:ext uri="{FF2B5EF4-FFF2-40B4-BE49-F238E27FC236}">
                <a16:creationId xmlns:a16="http://schemas.microsoft.com/office/drawing/2014/main" id="{5E7EAE31-535E-469C-A2DC-9094A23EDBAE}"/>
              </a:ext>
            </a:extLst>
          </p:cNvPr>
          <p:cNvSpPr/>
          <p:nvPr/>
        </p:nvSpPr>
        <p:spPr>
          <a:xfrm>
            <a:off x="646064" y="9475087"/>
            <a:ext cx="8309069" cy="270895"/>
          </a:xfrm>
          <a:prstGeom prst="rect">
            <a:avLst/>
          </a:prstGeom>
          <a:solidFill>
            <a:schemeClr val="bg1"/>
          </a:solidFill>
          <a:ln w="19050">
            <a:solidFill>
              <a:srgbClr val="05577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215" tIns="60607" rIns="121215" bIns="60607" numCol="1" spcCol="0" rtlCol="0" fromWordArt="0" anchor="ctr" anchorCtr="0" forceAA="0" compatLnSpc="1">
            <a:prstTxWarp prst="textNoShape">
              <a:avLst/>
            </a:prstTxWarp>
            <a:noAutofit/>
          </a:bodyPr>
          <a:lstStyle/>
          <a:p>
            <a:pPr algn="ctr"/>
            <a:r>
              <a:rPr lang="en-AU" sz="1078" b="1" dirty="0">
                <a:solidFill>
                  <a:srgbClr val="055772"/>
                </a:solidFill>
                <a:latin typeface="Meta-Normal" pitchFamily="50" charset="0"/>
              </a:rPr>
              <a:t>Building the evidence base</a:t>
            </a:r>
          </a:p>
        </p:txBody>
      </p:sp>
      <p:sp>
        <p:nvSpPr>
          <p:cNvPr id="64" name="TextBox 63">
            <a:extLst>
              <a:ext uri="{FF2B5EF4-FFF2-40B4-BE49-F238E27FC236}">
                <a16:creationId xmlns:a16="http://schemas.microsoft.com/office/drawing/2014/main" id="{33C2DDD0-0487-4664-B116-D12950F0E4AD}"/>
              </a:ext>
            </a:extLst>
          </p:cNvPr>
          <p:cNvSpPr txBox="1"/>
          <p:nvPr/>
        </p:nvSpPr>
        <p:spPr>
          <a:xfrm>
            <a:off x="646064" y="9806913"/>
            <a:ext cx="8309069" cy="386088"/>
          </a:xfrm>
          <a:prstGeom prst="rect">
            <a:avLst/>
          </a:prstGeom>
          <a:noFill/>
        </p:spPr>
        <p:txBody>
          <a:bodyPr wrap="square">
            <a:spAutoFit/>
          </a:bodyPr>
          <a:lstStyle/>
          <a:p>
            <a:pPr algn="ctr">
              <a:spcAft>
                <a:spcPts val="614"/>
              </a:spcAft>
            </a:pPr>
            <a:r>
              <a:rPr lang="en-GB" sz="923" dirty="0">
                <a:solidFill>
                  <a:srgbClr val="055772"/>
                </a:solidFill>
                <a:latin typeface="MetaNormal-Roman" panose="020B0502030101020104" pitchFamily="34" charset="0"/>
                <a:cs typeface="Aldhabi" panose="020B0604020202020204" pitchFamily="2" charset="-78"/>
              </a:rPr>
              <a:t>The purpose of the research agenda is to build an evidence base about ‘what works, for whom, and in what circumstances’ to better address the needs of young people in the youth justice system </a:t>
            </a:r>
          </a:p>
        </p:txBody>
      </p:sp>
      <p:sp>
        <p:nvSpPr>
          <p:cNvPr id="53" name="Rounded Rectangle 250">
            <a:extLst>
              <a:ext uri="{FF2B5EF4-FFF2-40B4-BE49-F238E27FC236}">
                <a16:creationId xmlns:a16="http://schemas.microsoft.com/office/drawing/2014/main" id="{BC031065-1458-402F-94CA-2958F7DCAEAA}"/>
              </a:ext>
            </a:extLst>
          </p:cNvPr>
          <p:cNvSpPr/>
          <p:nvPr/>
        </p:nvSpPr>
        <p:spPr>
          <a:xfrm rot="10800000" flipV="1">
            <a:off x="646065" y="2659371"/>
            <a:ext cx="2638746" cy="291082"/>
          </a:xfrm>
          <a:prstGeom prst="rect">
            <a:avLst/>
          </a:prstGeom>
          <a:solidFill>
            <a:schemeClr val="bg1"/>
          </a:solidFill>
          <a:ln w="19050">
            <a:solidFill>
              <a:srgbClr val="4AA6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78" b="1" dirty="0">
                <a:solidFill>
                  <a:srgbClr val="4AA6C0"/>
                </a:solidFill>
                <a:latin typeface="Meta-Normal" pitchFamily="50" charset="0"/>
                <a:cs typeface="Aldhabi" panose="020B0604020202020204" pitchFamily="2" charset="-78"/>
              </a:rPr>
              <a:t>Early intervention</a:t>
            </a:r>
          </a:p>
        </p:txBody>
      </p:sp>
      <p:sp>
        <p:nvSpPr>
          <p:cNvPr id="54" name="Rounded Rectangle 250">
            <a:extLst>
              <a:ext uri="{FF2B5EF4-FFF2-40B4-BE49-F238E27FC236}">
                <a16:creationId xmlns:a16="http://schemas.microsoft.com/office/drawing/2014/main" id="{E2C2B036-7152-49B3-9E55-01947C9BD445}"/>
              </a:ext>
            </a:extLst>
          </p:cNvPr>
          <p:cNvSpPr/>
          <p:nvPr/>
        </p:nvSpPr>
        <p:spPr>
          <a:xfrm rot="10800000" flipV="1">
            <a:off x="3472512" y="2648893"/>
            <a:ext cx="2633334" cy="291083"/>
          </a:xfrm>
          <a:prstGeom prst="rect">
            <a:avLst/>
          </a:prstGeom>
          <a:solidFill>
            <a:schemeClr val="bg1"/>
          </a:solidFill>
          <a:ln w="19050">
            <a:solidFill>
              <a:srgbClr val="E86E2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78" b="1" dirty="0">
                <a:solidFill>
                  <a:srgbClr val="E86E25"/>
                </a:solidFill>
                <a:latin typeface="Meta-Normal" pitchFamily="50" charset="0"/>
                <a:cs typeface="Aldhabi" panose="020B0604020202020204" pitchFamily="2" charset="-78"/>
              </a:rPr>
              <a:t>Diversion</a:t>
            </a:r>
          </a:p>
        </p:txBody>
      </p:sp>
      <p:sp>
        <p:nvSpPr>
          <p:cNvPr id="55" name="Rounded Rectangle 250">
            <a:extLst>
              <a:ext uri="{FF2B5EF4-FFF2-40B4-BE49-F238E27FC236}">
                <a16:creationId xmlns:a16="http://schemas.microsoft.com/office/drawing/2014/main" id="{63C19569-149D-4422-9E5B-B230CD1D53CC}"/>
              </a:ext>
            </a:extLst>
          </p:cNvPr>
          <p:cNvSpPr/>
          <p:nvPr/>
        </p:nvSpPr>
        <p:spPr>
          <a:xfrm rot="10800000" flipV="1">
            <a:off x="6290936" y="2639373"/>
            <a:ext cx="2664202" cy="291083"/>
          </a:xfrm>
          <a:prstGeom prst="rect">
            <a:avLst/>
          </a:prstGeom>
          <a:solidFill>
            <a:schemeClr val="bg1"/>
          </a:solidFill>
          <a:ln w="19050">
            <a:solidFill>
              <a:srgbClr val="8AB83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78" b="1" dirty="0">
                <a:solidFill>
                  <a:srgbClr val="8AB83F"/>
                </a:solidFill>
                <a:latin typeface="Meta-Normal" pitchFamily="50" charset="0"/>
                <a:cs typeface="Aldhabi" panose="020B0604020202020204" pitchFamily="2" charset="-78"/>
              </a:rPr>
              <a:t>Serious repeat offenders</a:t>
            </a:r>
          </a:p>
        </p:txBody>
      </p:sp>
      <p:sp>
        <p:nvSpPr>
          <p:cNvPr id="56" name="Rectangle 55">
            <a:extLst>
              <a:ext uri="{FF2B5EF4-FFF2-40B4-BE49-F238E27FC236}">
                <a16:creationId xmlns:a16="http://schemas.microsoft.com/office/drawing/2014/main" id="{E08F3358-E183-4983-8B04-D8407412987E}"/>
              </a:ext>
            </a:extLst>
          </p:cNvPr>
          <p:cNvSpPr/>
          <p:nvPr/>
        </p:nvSpPr>
        <p:spPr>
          <a:xfrm>
            <a:off x="646065" y="3042684"/>
            <a:ext cx="2638746" cy="531777"/>
          </a:xfrm>
          <a:prstGeom prst="rect">
            <a:avLst/>
          </a:prstGeom>
        </p:spPr>
        <p:txBody>
          <a:bodyPr wrap="square">
            <a:spAutoFit/>
          </a:bodyPr>
          <a:lstStyle/>
          <a:p>
            <a:pPr algn="ctr"/>
            <a:r>
              <a:rPr lang="en-AU" sz="923" dirty="0">
                <a:solidFill>
                  <a:srgbClr val="4AA6C0"/>
                </a:solidFill>
                <a:latin typeface="MetaNormal-Roman" panose="020B0502030101020104" pitchFamily="34" charset="0"/>
                <a:ea typeface="Calibri" panose="020F0502020204030204" pitchFamily="34" charset="0"/>
                <a:cs typeface="Aldhabi" panose="020B0604020202020204" pitchFamily="2" charset="-78"/>
              </a:rPr>
              <a:t>Acting early to address the needs of children, young people, families and carers to stop entry into the youth justice system</a:t>
            </a:r>
            <a:endParaRPr lang="en-AU" sz="923" dirty="0">
              <a:solidFill>
                <a:srgbClr val="4AA6C0"/>
              </a:solidFill>
              <a:latin typeface="MetaNormal-Roman" panose="020B0502030101020104" pitchFamily="34" charset="0"/>
              <a:cs typeface="Aldhabi" panose="020B0604020202020204" pitchFamily="2" charset="-78"/>
            </a:endParaRPr>
          </a:p>
        </p:txBody>
      </p:sp>
      <p:sp>
        <p:nvSpPr>
          <p:cNvPr id="57" name="Rectangle 56">
            <a:extLst>
              <a:ext uri="{FF2B5EF4-FFF2-40B4-BE49-F238E27FC236}">
                <a16:creationId xmlns:a16="http://schemas.microsoft.com/office/drawing/2014/main" id="{27ACB169-89B5-4115-8B7B-694A1EF4B52C}"/>
              </a:ext>
            </a:extLst>
          </p:cNvPr>
          <p:cNvSpPr/>
          <p:nvPr/>
        </p:nvSpPr>
        <p:spPr>
          <a:xfrm>
            <a:off x="3472518" y="2994559"/>
            <a:ext cx="2633333" cy="677463"/>
          </a:xfrm>
          <a:prstGeom prst="rect">
            <a:avLst/>
          </a:prstGeom>
        </p:spPr>
        <p:txBody>
          <a:bodyPr wrap="square">
            <a:spAutoFit/>
          </a:bodyPr>
          <a:lstStyle/>
          <a:p>
            <a:pPr algn="ctr"/>
            <a:r>
              <a:rPr lang="en-AU" sz="923" dirty="0">
                <a:solidFill>
                  <a:srgbClr val="E86E25"/>
                </a:solidFill>
                <a:latin typeface="MetaNormal-Roman" panose="020B0502030101020104" pitchFamily="34" charset="0"/>
                <a:ea typeface="Calibri" panose="020F0502020204030204" pitchFamily="34" charset="0"/>
                <a:cs typeface="Aldhabi" panose="020B0604020202020204" pitchFamily="2" charset="-78"/>
              </a:rPr>
              <a:t>Diversionary programs for children and young people with early or low-level offending. Effective processes and supports that reduce the number of young people in custody</a:t>
            </a:r>
            <a:endParaRPr lang="en-AU" sz="923" dirty="0">
              <a:solidFill>
                <a:srgbClr val="E86E25"/>
              </a:solidFill>
              <a:latin typeface="MetaNormal-Roman" panose="020B0502030101020104" pitchFamily="34" charset="0"/>
              <a:cs typeface="Aldhabi" panose="020B0604020202020204" pitchFamily="2" charset="-78"/>
            </a:endParaRPr>
          </a:p>
        </p:txBody>
      </p:sp>
      <p:sp>
        <p:nvSpPr>
          <p:cNvPr id="58" name="Rectangle 57">
            <a:extLst>
              <a:ext uri="{FF2B5EF4-FFF2-40B4-BE49-F238E27FC236}">
                <a16:creationId xmlns:a16="http://schemas.microsoft.com/office/drawing/2014/main" id="{E2DD1560-62C9-4BB5-B152-70609BBB4854}"/>
              </a:ext>
            </a:extLst>
          </p:cNvPr>
          <p:cNvSpPr/>
          <p:nvPr/>
        </p:nvSpPr>
        <p:spPr>
          <a:xfrm>
            <a:off x="6290936" y="2994558"/>
            <a:ext cx="2664202" cy="531777"/>
          </a:xfrm>
          <a:prstGeom prst="rect">
            <a:avLst/>
          </a:prstGeom>
        </p:spPr>
        <p:txBody>
          <a:bodyPr wrap="square">
            <a:spAutoFit/>
          </a:bodyPr>
          <a:lstStyle/>
          <a:p>
            <a:pPr algn="ctr"/>
            <a:r>
              <a:rPr lang="en-GB" sz="923" dirty="0">
                <a:solidFill>
                  <a:srgbClr val="8AB83F"/>
                </a:solidFill>
                <a:latin typeface="MetaNormal-Roman" panose="020B0502030101020104" pitchFamily="34" charset="0"/>
                <a:cs typeface="Aldhabi" panose="020B0604020202020204" pitchFamily="2" charset="-78"/>
              </a:rPr>
              <a:t>Addressing the needs of serious repeat offenders through offending focused change-oriented programs and service responses</a:t>
            </a:r>
            <a:endParaRPr lang="en-AU" sz="923" dirty="0">
              <a:solidFill>
                <a:srgbClr val="8AB83F"/>
              </a:solidFill>
              <a:latin typeface="MetaNormal-Roman" panose="020B0502030101020104" pitchFamily="34" charset="0"/>
              <a:cs typeface="Aldhabi" panose="020B0604020202020204" pitchFamily="2" charset="-78"/>
            </a:endParaRPr>
          </a:p>
        </p:txBody>
      </p:sp>
      <p:grpSp>
        <p:nvGrpSpPr>
          <p:cNvPr id="5" name="Group 4">
            <a:extLst>
              <a:ext uri="{FF2B5EF4-FFF2-40B4-BE49-F238E27FC236}">
                <a16:creationId xmlns:a16="http://schemas.microsoft.com/office/drawing/2014/main" id="{BC92C12F-6472-4752-A682-19CF5D24501C}"/>
              </a:ext>
            </a:extLst>
          </p:cNvPr>
          <p:cNvGrpSpPr/>
          <p:nvPr/>
        </p:nvGrpSpPr>
        <p:grpSpPr>
          <a:xfrm>
            <a:off x="650766" y="2155368"/>
            <a:ext cx="8309069" cy="378642"/>
            <a:chOff x="1168869" y="3428642"/>
            <a:chExt cx="7272379" cy="256219"/>
          </a:xfrm>
        </p:grpSpPr>
        <p:sp>
          <p:nvSpPr>
            <p:cNvPr id="66" name="Round Same Side Corner Rectangle 239">
              <a:extLst>
                <a:ext uri="{FF2B5EF4-FFF2-40B4-BE49-F238E27FC236}">
                  <a16:creationId xmlns:a16="http://schemas.microsoft.com/office/drawing/2014/main" id="{BB1351BC-6277-4B0F-91A7-129C02FA1889}"/>
                </a:ext>
              </a:extLst>
            </p:cNvPr>
            <p:cNvSpPr/>
            <p:nvPr/>
          </p:nvSpPr>
          <p:spPr>
            <a:xfrm>
              <a:off x="1168869" y="3428642"/>
              <a:ext cx="7272379" cy="256219"/>
            </a:xfrm>
            <a:prstGeom prst="round2SameRect">
              <a:avLst>
                <a:gd name="adj1" fmla="val 50000"/>
                <a:gd name="adj2" fmla="val 0"/>
              </a:avLst>
            </a:prstGeom>
            <a:solidFill>
              <a:srgbClr val="05577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215" tIns="60607" rIns="121215" bIns="60607" numCol="1" spcCol="0" rtlCol="0" fromWordArt="0" anchor="ctr" anchorCtr="0" forceAA="0" compatLnSpc="1">
              <a:prstTxWarp prst="textNoShape">
                <a:avLst/>
              </a:prstTxWarp>
              <a:noAutofit/>
            </a:bodyPr>
            <a:lstStyle/>
            <a:p>
              <a:pPr algn="ctr"/>
              <a:endParaRPr lang="en-AU" sz="1231" dirty="0">
                <a:ln>
                  <a:solidFill>
                    <a:srgbClr val="E96D24"/>
                  </a:solidFill>
                </a:ln>
                <a:solidFill>
                  <a:srgbClr val="E96D24"/>
                </a:solidFill>
                <a:latin typeface="Meta-Normal" pitchFamily="50" charset="0"/>
                <a:cs typeface="Aldhabi" panose="020B0604020202020204" pitchFamily="2" charset="-78"/>
              </a:endParaRPr>
            </a:p>
          </p:txBody>
        </p:sp>
        <p:sp>
          <p:nvSpPr>
            <p:cNvPr id="67" name="TextBox 66">
              <a:extLst>
                <a:ext uri="{FF2B5EF4-FFF2-40B4-BE49-F238E27FC236}">
                  <a16:creationId xmlns:a16="http://schemas.microsoft.com/office/drawing/2014/main" id="{23544C86-4EB3-403A-B830-B475C9F6C471}"/>
                </a:ext>
              </a:extLst>
            </p:cNvPr>
            <p:cNvSpPr txBox="1"/>
            <p:nvPr/>
          </p:nvSpPr>
          <p:spPr>
            <a:xfrm>
              <a:off x="2720739" y="3467135"/>
              <a:ext cx="4197035" cy="195565"/>
            </a:xfrm>
            <a:prstGeom prst="rect">
              <a:avLst/>
            </a:prstGeom>
            <a:noFill/>
          </p:spPr>
          <p:txBody>
            <a:bodyPr wrap="square" rtlCol="0">
              <a:spAutoFit/>
            </a:bodyPr>
            <a:lstStyle/>
            <a:p>
              <a:pPr algn="ctr"/>
              <a:r>
                <a:rPr lang="en-AU" sz="1231" dirty="0">
                  <a:solidFill>
                    <a:schemeClr val="bg1"/>
                  </a:solidFill>
                  <a:latin typeface="Meta-Normal" pitchFamily="50" charset="0"/>
                </a:rPr>
                <a:t>Priority research themes</a:t>
              </a:r>
            </a:p>
          </p:txBody>
        </p:sp>
      </p:grpSp>
      <p:pic>
        <p:nvPicPr>
          <p:cNvPr id="7" name="Picture 6">
            <a:extLst>
              <a:ext uri="{FF2B5EF4-FFF2-40B4-BE49-F238E27FC236}">
                <a16:creationId xmlns:a16="http://schemas.microsoft.com/office/drawing/2014/main" id="{5302DA7F-62D6-4014-9B73-B3625FC97695}"/>
              </a:ext>
            </a:extLst>
          </p:cNvPr>
          <p:cNvPicPr/>
          <p:nvPr/>
        </p:nvPicPr>
        <p:blipFill rotWithShape="1">
          <a:blip r:embed="rId2">
            <a:clrChange>
              <a:clrFrom>
                <a:srgbClr val="FFFFFF"/>
              </a:clrFrom>
              <a:clrTo>
                <a:srgbClr val="FFFFFF">
                  <a:alpha val="0"/>
                </a:srgbClr>
              </a:clrTo>
            </a:clrChange>
          </a:blip>
          <a:srcRect l="88149"/>
          <a:stretch/>
        </p:blipFill>
        <p:spPr>
          <a:xfrm>
            <a:off x="8440126" y="11840618"/>
            <a:ext cx="1161074" cy="856397"/>
          </a:xfrm>
          <a:prstGeom prst="rect">
            <a:avLst/>
          </a:prstGeom>
        </p:spPr>
      </p:pic>
      <p:pic>
        <p:nvPicPr>
          <p:cNvPr id="2" name="Picture 1" descr="A picture containing text, screenshot, logo, businesscard&#10;&#10;Description automatically generated">
            <a:extLst>
              <a:ext uri="{FF2B5EF4-FFF2-40B4-BE49-F238E27FC236}">
                <a16:creationId xmlns:a16="http://schemas.microsoft.com/office/drawing/2014/main" id="{DEDDED7E-3704-6036-1C6D-AB7BB6B0B852}"/>
              </a:ext>
            </a:extLst>
          </p:cNvPr>
          <p:cNvPicPr>
            <a:picLocks noChangeAspect="1"/>
          </p:cNvPicPr>
          <p:nvPr/>
        </p:nvPicPr>
        <p:blipFill>
          <a:blip r:embed="rId3"/>
          <a:stretch>
            <a:fillRect/>
          </a:stretch>
        </p:blipFill>
        <p:spPr>
          <a:xfrm>
            <a:off x="1" y="-740"/>
            <a:ext cx="9601200" cy="1680162"/>
          </a:xfrm>
          <a:prstGeom prst="rect">
            <a:avLst/>
          </a:prstGeom>
        </p:spPr>
      </p:pic>
      <p:sp>
        <p:nvSpPr>
          <p:cNvPr id="10" name="TextBox 9">
            <a:extLst>
              <a:ext uri="{FF2B5EF4-FFF2-40B4-BE49-F238E27FC236}">
                <a16:creationId xmlns:a16="http://schemas.microsoft.com/office/drawing/2014/main" id="{B14B1CBF-FD03-4927-B02F-AF84AEFCAB66}"/>
              </a:ext>
            </a:extLst>
          </p:cNvPr>
          <p:cNvSpPr txBox="1"/>
          <p:nvPr/>
        </p:nvSpPr>
        <p:spPr>
          <a:xfrm>
            <a:off x="1968077" y="1646966"/>
            <a:ext cx="5636388" cy="386088"/>
          </a:xfrm>
          <a:prstGeom prst="rect">
            <a:avLst/>
          </a:prstGeom>
          <a:noFill/>
        </p:spPr>
        <p:txBody>
          <a:bodyPr wrap="square" rtlCol="0">
            <a:spAutoFit/>
          </a:bodyPr>
          <a:lstStyle/>
          <a:p>
            <a:pPr algn="ctr"/>
            <a:r>
              <a:rPr lang="en-AU" sz="1846" b="1" dirty="0">
                <a:solidFill>
                  <a:srgbClr val="055671"/>
                </a:solidFill>
                <a:latin typeface="Meta-Normal" pitchFamily="50" charset="0"/>
              </a:rPr>
              <a:t>Youth Justice Research Agenda 2023-2024</a:t>
            </a:r>
          </a:p>
        </p:txBody>
      </p:sp>
      <p:sp>
        <p:nvSpPr>
          <p:cNvPr id="3" name="Text Box 2">
            <a:extLst>
              <a:ext uri="{FF2B5EF4-FFF2-40B4-BE49-F238E27FC236}">
                <a16:creationId xmlns:a16="http://schemas.microsoft.com/office/drawing/2014/main" id="{DDFD658D-B2C1-26AA-45D5-4DA40EFE0378}"/>
              </a:ext>
            </a:extLst>
          </p:cNvPr>
          <p:cNvSpPr txBox="1">
            <a:spLocks noChangeArrowheads="1"/>
          </p:cNvSpPr>
          <p:nvPr/>
        </p:nvSpPr>
        <p:spPr bwMode="auto">
          <a:xfrm>
            <a:off x="4884584" y="309284"/>
            <a:ext cx="4309745" cy="298450"/>
          </a:xfrm>
          <a:prstGeom prst="rect">
            <a:avLst/>
          </a:prstGeom>
          <a:solidFill>
            <a:srgbClr val="055671"/>
          </a:solidFill>
          <a:ln w="9525">
            <a:noFill/>
            <a:miter lim="800000"/>
            <a:headEnd/>
            <a:tailEnd/>
          </a:ln>
        </p:spPr>
        <p:txBody>
          <a:bodyPr rot="0" vert="horz" wrap="square" lIns="91440" tIns="45720" rIns="91440" bIns="45720" anchor="t" anchorCtr="0">
            <a:noAutofit/>
          </a:bodyPr>
          <a:lstStyle/>
          <a:p>
            <a:pPr algn="r">
              <a:spcAft>
                <a:spcPts val="1200"/>
              </a:spcAft>
            </a:pPr>
            <a:r>
              <a:rPr lang="en-AU" sz="11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10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A5B24AF6-2306-3F9B-BF17-A5A90C4F746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57629" y="340399"/>
            <a:ext cx="1618615" cy="252095"/>
          </a:xfrm>
          <a:prstGeom prst="rect">
            <a:avLst/>
          </a:prstGeom>
          <a:noFill/>
          <a:ln>
            <a:noFill/>
          </a:ln>
        </p:spPr>
      </p:pic>
    </p:spTree>
    <p:extLst>
      <p:ext uri="{BB962C8B-B14F-4D97-AF65-F5344CB8AC3E}">
        <p14:creationId xmlns:p14="http://schemas.microsoft.com/office/powerpoint/2010/main" val="41044284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3F2431AAD9DA4EA0AF530A4AAA6A2E" ma:contentTypeVersion="276" ma:contentTypeDescription="Create a new document." ma:contentTypeScope="" ma:versionID="7800e5df172010b8728c698f859d692b">
  <xsd:schema xmlns:xsd="http://www.w3.org/2001/XMLSchema" xmlns:xs="http://www.w3.org/2001/XMLSchema" xmlns:p="http://schemas.microsoft.com/office/2006/metadata/properties" xmlns:ns2="dbefc7fa-1a1d-4432-8b48-0661d01a2bf9" xmlns:ns3="c5cd0b95-ad48-469c-b60b-2c41487abb3e" xmlns:ns4="6fbbf639-a96b-4cb5-b890-7fc984a8433e" targetNamespace="http://schemas.microsoft.com/office/2006/metadata/properties" ma:root="true" ma:fieldsID="e7157cc54be51ffaa7950c4f98be0495" ns2:_="" ns3:_="" ns4:_="">
    <xsd:import namespace="dbefc7fa-1a1d-4432-8b48-0661d01a2bf9"/>
    <xsd:import namespace="c5cd0b95-ad48-469c-b60b-2c41487abb3e"/>
    <xsd:import namespace="6fbbf639-a96b-4cb5-b890-7fc984a8433e"/>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Actionlead"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efc7fa-1a1d-4432-8b48-0661d01a2bf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6" nillable="true" ma:displayName="Taxonomy Catch All Column" ma:hidden="true" ma:list="{b4aa6845-98ce-446b-be6a-30321ffa30bd}" ma:internalName="TaxCatchAll" ma:showField="CatchAllData" ma:web="dbefc7fa-1a1d-4432-8b48-0661d01a2bf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5cd0b95-ad48-469c-b60b-2c41487abb3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0af0f744-e3ef-474b-89eb-22e0283d3c8c" ma:termSetId="09814cd3-568e-fe90-9814-8d621ff8fb84" ma:anchorId="fba54fb3-c3e1-fe81-a776-ca4b69148c4d" ma:open="true" ma:isKeyword="false">
      <xsd:complexType>
        <xsd:sequence>
          <xsd:element ref="pc:Terms" minOccurs="0" maxOccurs="1"/>
        </xsd:sequence>
      </xsd:complexType>
    </xsd:element>
    <xsd:element name="Actionlead" ma:index="27" nillable="true" ma:displayName="Action lead" ma:format="Dropdown" ma:internalName="Actionlead">
      <xsd:simpleType>
        <xsd:restriction base="dms:Choice">
          <xsd:enumeration value="DESBT Investment"/>
          <xsd:enumeration value="DESBT Strategy"/>
          <xsd:enumeration value="DESBT Engagement"/>
          <xsd:enumeration value="JQ"/>
          <xsd:enumeration value="DoR"/>
          <xsd:enumeration value="DSDSATSIP"/>
          <xsd:enumeration value="QPSC"/>
          <xsd:enumeration value="DoE"/>
          <xsd:enumeration value="DCYJMA"/>
          <xsd:enumeration value="DAF"/>
          <xsd:enumeration value="QWS team"/>
        </xsd:restriction>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fbbf639-a96b-4cb5-b890-7fc984a8433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dbefc7fa-1a1d-4432-8b48-0661d01a2bf9" xsi:nil="true"/>
    <lcf76f155ced4ddcb4097134ff3c332f xmlns="c5cd0b95-ad48-469c-b60b-2c41487abb3e">
      <Terms xmlns="http://schemas.microsoft.com/office/infopath/2007/PartnerControls"/>
    </lcf76f155ced4ddcb4097134ff3c332f>
    <Actionlead xmlns="c5cd0b95-ad48-469c-b60b-2c41487abb3e" xsi:nil="true"/>
    <_dlc_DocId xmlns="dbefc7fa-1a1d-4432-8b48-0661d01a2bf9">NER3HZ3QZUNC-1648413401-223075</_dlc_DocId>
    <_dlc_DocIdUrl xmlns="dbefc7fa-1a1d-4432-8b48-0661d01a2bf9">
      <Url>https://dsitiaqld.sharepoint.com/sites/DESBT/engagement/customer-experience/communications/_layouts/15/DocIdRedir.aspx?ID=NER3HZ3QZUNC-1648413401-223075</Url>
      <Description>NER3HZ3QZUNC-1648413401-223075</Description>
    </_dlc_DocIdUrl>
  </documentManagement>
</p:properties>
</file>

<file path=customXml/itemProps1.xml><?xml version="1.0" encoding="utf-8"?>
<ds:datastoreItem xmlns:ds="http://schemas.openxmlformats.org/officeDocument/2006/customXml" ds:itemID="{A46351E6-8EA4-4C21-96B2-E26A1FA76AA2}"/>
</file>

<file path=customXml/itemProps2.xml><?xml version="1.0" encoding="utf-8"?>
<ds:datastoreItem xmlns:ds="http://schemas.openxmlformats.org/officeDocument/2006/customXml" ds:itemID="{277A41D3-9F47-4BD2-BBCB-F87934F7CDA1}"/>
</file>

<file path=customXml/itemProps3.xml><?xml version="1.0" encoding="utf-8"?>
<ds:datastoreItem xmlns:ds="http://schemas.openxmlformats.org/officeDocument/2006/customXml" ds:itemID="{5D034FD9-11CC-4BD1-8EB3-160F3198CC55}"/>
</file>

<file path=customXml/itemProps4.xml><?xml version="1.0" encoding="utf-8"?>
<ds:datastoreItem xmlns:ds="http://schemas.openxmlformats.org/officeDocument/2006/customXml" ds:itemID="{CFC3E252-45BC-466C-9BA7-CE9F121A43AE}"/>
</file>

<file path=docProps/app.xml><?xml version="1.0" encoding="utf-8"?>
<Properties xmlns="http://schemas.openxmlformats.org/officeDocument/2006/extended-properties" xmlns:vt="http://schemas.openxmlformats.org/officeDocument/2006/docPropsVTypes">
  <Template>Office Theme 2013 - 2022</Template>
  <TotalTime>178</TotalTime>
  <Words>706</Words>
  <Application>Microsoft Office PowerPoint</Application>
  <PresentationFormat>A3 Paper (297x420 mm)</PresentationFormat>
  <Paragraphs>53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Meta-Normal</vt:lpstr>
      <vt:lpstr>MetaNormal-Roman</vt:lpstr>
      <vt:lpstr>Office Theme</vt:lpstr>
      <vt:lpstr>PowerPoint Presentation</vt:lpstr>
    </vt:vector>
  </TitlesOfParts>
  <Company>Queensland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Justice Research Agenda</dc:title>
  <dc:subject>The youth justice research agenda</dc:subject>
  <dc:creator>Queensland Government</dc:creator>
  <cp:keywords>youth justice research; research agenda; research</cp:keywords>
  <cp:lastModifiedBy>Sinead Oppenheimer</cp:lastModifiedBy>
  <cp:revision>39</cp:revision>
  <cp:lastPrinted>2023-09-19T00:45:30Z</cp:lastPrinted>
  <dcterms:created xsi:type="dcterms:W3CDTF">2022-03-02T05:49:45Z</dcterms:created>
  <dcterms:modified xsi:type="dcterms:W3CDTF">2024-05-08T01:04:47Z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0x010100843F2431AAD9DA4EA0AF530A4AAA6A2E</vt:lpwstr>
  </property>
  <property fmtid="{D5CDD505-2E9C-101B-9397-08002B2CF9AE}" pid="3" name="_dlc_DocIdItemGuid">
    <vt:lpwstr>4f587ffe-2870-4820-ab2b-7841d7eca2e6</vt:lpwstr>
  </property>
</Properties>
</file>