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75"/>
  </p:notesMasterIdLst>
  <p:sldIdLst>
    <p:sldId id="416" r:id="rId3"/>
    <p:sldId id="287" r:id="rId4"/>
    <p:sldId id="273" r:id="rId5"/>
    <p:sldId id="288" r:id="rId6"/>
    <p:sldId id="289" r:id="rId7"/>
    <p:sldId id="257" r:id="rId8"/>
    <p:sldId id="409" r:id="rId9"/>
    <p:sldId id="410" r:id="rId10"/>
    <p:sldId id="283" r:id="rId11"/>
    <p:sldId id="278" r:id="rId12"/>
    <p:sldId id="279" r:id="rId13"/>
    <p:sldId id="290" r:id="rId14"/>
    <p:sldId id="291" r:id="rId15"/>
    <p:sldId id="360" r:id="rId16"/>
    <p:sldId id="375" r:id="rId17"/>
    <p:sldId id="264" r:id="rId18"/>
    <p:sldId id="292" r:id="rId19"/>
    <p:sldId id="369" r:id="rId20"/>
    <p:sldId id="384" r:id="rId21"/>
    <p:sldId id="379" r:id="rId22"/>
    <p:sldId id="380" r:id="rId23"/>
    <p:sldId id="381" r:id="rId24"/>
    <p:sldId id="382" r:id="rId25"/>
    <p:sldId id="383" r:id="rId26"/>
    <p:sldId id="319" r:id="rId27"/>
    <p:sldId id="299" r:id="rId28"/>
    <p:sldId id="320" r:id="rId29"/>
    <p:sldId id="301" r:id="rId30"/>
    <p:sldId id="399" r:id="rId31"/>
    <p:sldId id="419" r:id="rId32"/>
    <p:sldId id="420" r:id="rId33"/>
    <p:sldId id="323" r:id="rId34"/>
    <p:sldId id="326" r:id="rId35"/>
    <p:sldId id="378" r:id="rId36"/>
    <p:sldId id="354" r:id="rId37"/>
    <p:sldId id="408" r:id="rId38"/>
    <p:sldId id="393" r:id="rId39"/>
    <p:sldId id="391" r:id="rId40"/>
    <p:sldId id="389" r:id="rId41"/>
    <p:sldId id="392" r:id="rId42"/>
    <p:sldId id="258" r:id="rId43"/>
    <p:sldId id="262" r:id="rId44"/>
    <p:sldId id="390" r:id="rId45"/>
    <p:sldId id="325" r:id="rId46"/>
    <p:sldId id="263" r:id="rId47"/>
    <p:sldId id="328" r:id="rId48"/>
    <p:sldId id="370" r:id="rId49"/>
    <p:sldId id="377" r:id="rId50"/>
    <p:sldId id="330" r:id="rId51"/>
    <p:sldId id="373" r:id="rId52"/>
    <p:sldId id="368" r:id="rId53"/>
    <p:sldId id="376" r:id="rId54"/>
    <p:sldId id="268" r:id="rId55"/>
    <p:sldId id="333" r:id="rId56"/>
    <p:sldId id="357" r:id="rId57"/>
    <p:sldId id="394" r:id="rId58"/>
    <p:sldId id="400" r:id="rId59"/>
    <p:sldId id="270" r:id="rId60"/>
    <p:sldId id="271" r:id="rId61"/>
    <p:sldId id="422" r:id="rId62"/>
    <p:sldId id="421" r:id="rId63"/>
    <p:sldId id="359" r:id="rId64"/>
    <p:sldId id="337" r:id="rId65"/>
    <p:sldId id="358" r:id="rId66"/>
    <p:sldId id="340" r:id="rId67"/>
    <p:sldId id="361" r:id="rId68"/>
    <p:sldId id="362" r:id="rId69"/>
    <p:sldId id="342" r:id="rId70"/>
    <p:sldId id="303" r:id="rId71"/>
    <p:sldId id="345" r:id="rId72"/>
    <p:sldId id="302" r:id="rId73"/>
    <p:sldId id="423" r:id="rId7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D1A7B-3E9C-351E-FB6F-85154F3008A7}" name="Hans Geffert" initials="HG" userId="S::Hans.Geffert@justice.qld.gov.au::d04464d6-b4cb-4435-ab3a-44623dae019c" providerId="AD"/>
  <p188:author id="{CEFA089A-73D2-0EF0-7934-D7C75D009026}" name="Elizabeth Costello" initials="EC" userId="S::elizabeth.costello@justice.qld.gov.au::c83f8cf1-53f0-481f-bb55-9923a90f94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minique B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A443"/>
    <a:srgbClr val="8037B7"/>
    <a:srgbClr val="AE5DFF"/>
    <a:srgbClr val="ED7D31"/>
    <a:srgbClr val="FFD9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3451" autoAdjust="0"/>
  </p:normalViewPr>
  <p:slideViewPr>
    <p:cSldViewPr snapToGrid="0">
      <p:cViewPr varScale="1">
        <p:scale>
          <a:sx n="81" d="100"/>
          <a:sy n="81" d="100"/>
        </p:scale>
        <p:origin x="1038"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explosion val="2"/>
          <c:dPt>
            <c:idx val="0"/>
            <c:bubble3D val="0"/>
            <c:spPr>
              <a:solidFill>
                <a:srgbClr val="5EA443"/>
              </a:solidFill>
              <a:ln w="19050">
                <a:solidFill>
                  <a:srgbClr val="5EA443"/>
                </a:solidFill>
              </a:ln>
              <a:effectLst/>
            </c:spPr>
            <c:extLst>
              <c:ext xmlns:c16="http://schemas.microsoft.com/office/drawing/2014/chart" uri="{C3380CC4-5D6E-409C-BE32-E72D297353CC}">
                <c16:uniqueId val="{00000001-4FBC-4E15-9243-CF33FE510401}"/>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4FBC-4E15-9243-CF33FE510401}"/>
              </c:ext>
            </c:extLst>
          </c:dPt>
          <c:dPt>
            <c:idx val="2"/>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5-4FBC-4E15-9243-CF33FE510401}"/>
              </c:ext>
            </c:extLst>
          </c:dPt>
          <c:dPt>
            <c:idx val="3"/>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7-4FBC-4E15-9243-CF33FE510401}"/>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4FBC-4E15-9243-CF33FE51040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32DB53-649E-2518-B6C5-CE7F896299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a:extLst>
              <a:ext uri="{FF2B5EF4-FFF2-40B4-BE49-F238E27FC236}">
                <a16:creationId xmlns:a16="http://schemas.microsoft.com/office/drawing/2014/main" id="{3A699922-FCF3-0B98-247E-FB739AB0CE1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9869186-64DD-4293-A268-11BF38E90077}" type="datetimeFigureOut">
              <a:rPr lang="en-AU"/>
              <a:pPr>
                <a:defRPr/>
              </a:pPr>
              <a:t>6/12/2024</a:t>
            </a:fld>
            <a:endParaRPr lang="en-AU"/>
          </a:p>
        </p:txBody>
      </p:sp>
      <p:sp>
        <p:nvSpPr>
          <p:cNvPr id="4" name="Slide Image Placeholder 3">
            <a:extLst>
              <a:ext uri="{FF2B5EF4-FFF2-40B4-BE49-F238E27FC236}">
                <a16:creationId xmlns:a16="http://schemas.microsoft.com/office/drawing/2014/main" id="{45E037DA-6775-142B-A09A-E9CFA5B50E4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ACD363F5-A15F-BF7A-2373-0E635292DC8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0E181A8A-654F-35DF-1C12-1B8A5664E9F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a:extLst>
              <a:ext uri="{FF2B5EF4-FFF2-40B4-BE49-F238E27FC236}">
                <a16:creationId xmlns:a16="http://schemas.microsoft.com/office/drawing/2014/main" id="{116D9712-BF97-8301-4789-C189289746B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5E63E35-B662-454D-B403-010E649161CD}"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November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dirty="0"/>
          </a:p>
        </p:txBody>
      </p:sp>
    </p:spTree>
    <p:extLst>
      <p:ext uri="{BB962C8B-B14F-4D97-AF65-F5344CB8AC3E}">
        <p14:creationId xmlns:p14="http://schemas.microsoft.com/office/powerpoint/2010/main" val="38998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7C5E421-3325-3334-018E-852334D919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127F75D-8BB8-F295-4DEA-F9CA905589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many reasons why people gamble. ​</a:t>
            </a:r>
          </a:p>
          <a:p>
            <a:pPr eaLnBrk="1" hangingPunct="1">
              <a:spcBef>
                <a:spcPct val="0"/>
              </a:spcBef>
            </a:pPr>
            <a:endParaRPr lang="en-AU" altLang="en-US" dirty="0"/>
          </a:p>
          <a:p>
            <a:pPr eaLnBrk="1" hangingPunct="1">
              <a:spcBef>
                <a:spcPct val="0"/>
              </a:spcBef>
            </a:pPr>
            <a:r>
              <a:rPr lang="en-AU" altLang="en-US" dirty="0"/>
              <a:t>Gambling can be a recreational activity for some people, like watching a movie or going to a theme park. People may gamble for excitement, entertainment with family and friends, or to try winning money. ​</a:t>
            </a:r>
          </a:p>
          <a:p>
            <a:pPr eaLnBrk="1" hangingPunct="1">
              <a:spcBef>
                <a:spcPct val="0"/>
              </a:spcBef>
            </a:pPr>
            <a:endParaRPr lang="en-AU" altLang="en-US" dirty="0"/>
          </a:p>
          <a:p>
            <a:pPr eaLnBrk="1" hangingPunct="1">
              <a:spcBef>
                <a:spcPct val="0"/>
              </a:spcBef>
            </a:pPr>
            <a:r>
              <a:rPr lang="en-AU" altLang="en-US" dirty="0"/>
              <a:t>People can also gamble for other reasons. This may be to relieve boredom; to try to feel better about themselves; to win back losses or solve financial problems; to avoid sadness, worry, loneliness or other difficult emotions; to avoid relationship problems, work stress or struggles with other life challenges; or to cope with trauma. </a:t>
            </a:r>
            <a:endParaRPr lang="en-AU" altLang="en-US" dirty="0">
              <a:solidFill>
                <a:srgbClr val="524B48"/>
              </a:solidFill>
              <a:latin typeface="Metropolis-Regular"/>
            </a:endParaRP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b="1" dirty="0"/>
              <a:t>References:</a:t>
            </a:r>
          </a:p>
          <a:p>
            <a:pPr eaLnBrk="1" hangingPunct="1">
              <a:spcBef>
                <a:spcPct val="0"/>
              </a:spcBef>
            </a:pPr>
            <a:r>
              <a:rPr lang="en-AU" altLang="en-US" dirty="0"/>
              <a:t>Gambling Help Queensland. (2024). </a:t>
            </a:r>
            <a:r>
              <a:rPr lang="en-AU" altLang="en-US" i="1" dirty="0"/>
              <a:t>Signs of gambling harm. </a:t>
            </a:r>
            <a:r>
              <a:rPr lang="en-AU" altLang="en-US" dirty="0"/>
              <a:t>https://www.gamblinghelpqld.org.au/signs-of-gambling-harm</a:t>
            </a:r>
          </a:p>
        </p:txBody>
      </p:sp>
      <p:sp>
        <p:nvSpPr>
          <p:cNvPr id="19460" name="Slide Number Placeholder 3">
            <a:extLst>
              <a:ext uri="{FF2B5EF4-FFF2-40B4-BE49-F238E27FC236}">
                <a16:creationId xmlns:a16="http://schemas.microsoft.com/office/drawing/2014/main" id="{239233A2-2D6F-39B9-C04B-70998ABC9F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F4E885-6C1A-4758-919F-336EC6B12EDB}" type="slidenum">
              <a:rPr lang="en-AU" altLang="en-US" smtClean="0"/>
              <a:pPr fontAlgn="base">
                <a:spcBef>
                  <a:spcPct val="0"/>
                </a:spcBef>
                <a:spcAft>
                  <a:spcPct val="0"/>
                </a:spcAft>
              </a:pPr>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967E70D-7582-CEC2-C6CE-0EBB84D699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3350735-174E-F3C1-C4F4-BA2D457663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Note to presenter: </a:t>
            </a:r>
            <a:r>
              <a:rPr lang="en-AU" altLang="en-US" b="0" dirty="0"/>
              <a:t>There is further background on gambling harm in modules “Gambling harm”, “Gambling and domestic and family violence”, “Gambling and substance use”, and “Gambling and mental health”. </a:t>
            </a:r>
            <a:endParaRPr lang="en-AU" altLang="en-US" b="1" dirty="0"/>
          </a:p>
          <a:p>
            <a:pPr eaLnBrk="1" hangingPunct="1">
              <a:spcBef>
                <a:spcPct val="0"/>
              </a:spcBef>
            </a:pPr>
            <a:endParaRPr lang="en-AU" altLang="en-US" b="1" dirty="0"/>
          </a:p>
          <a:p>
            <a:pPr eaLnBrk="1" hangingPunct="1">
              <a:spcBef>
                <a:spcPct val="0"/>
              </a:spcBef>
            </a:pPr>
            <a:r>
              <a:rPr lang="en-AU" altLang="en-US" b="1" dirty="0"/>
              <a:t>Speaker’s notes:</a:t>
            </a:r>
          </a:p>
          <a:p>
            <a:pPr eaLnBrk="1" hangingPunct="1">
              <a:spcBef>
                <a:spcPct val="0"/>
              </a:spcBef>
            </a:pPr>
            <a:r>
              <a:rPr lang="en-AU" altLang="en-US" dirty="0"/>
              <a:t>Gambling harm is a term used to describe the many ways that gambling can impact a person’s life. It refers to any negative impact that gambling can have on a person and the people close to them. It can include harm to a person’s health and wellbeing, their finances, their relationships, their culture, and their work or study. Gambling harm can put immense pressure on families and relationships, and be a factor in DFV, substance misuse, and mental health issues. </a:t>
            </a:r>
          </a:p>
          <a:p>
            <a:pPr eaLnBrk="1" hangingPunct="1">
              <a:spcBef>
                <a:spcPct val="0"/>
              </a:spcBef>
            </a:pPr>
            <a:endParaRPr lang="en-AU" altLang="en-US" dirty="0"/>
          </a:p>
          <a:p>
            <a:pPr eaLnBrk="1" hangingPunct="1">
              <a:spcBef>
                <a:spcPct val="0"/>
              </a:spcBef>
            </a:pPr>
            <a:r>
              <a:rPr lang="en-AU" altLang="en-US" dirty="0"/>
              <a:t>Gambling harm can be experienced on a spectrum, ranging from minor or less frequent negative experiences to severe or ongoing impacts. It can be experienced by anybody, no matter how long a person has been gambling or how frequently. Gambling harm can even occur many years after a person’s actual gambling has stopped. </a:t>
            </a:r>
          </a:p>
          <a:p>
            <a:pPr eaLnBrk="1" hangingPunct="1">
              <a:spcBef>
                <a:spcPct val="0"/>
              </a:spcBef>
            </a:pPr>
            <a:endParaRPr lang="en-AU" altLang="en-US" dirty="0"/>
          </a:p>
          <a:p>
            <a:pPr eaLnBrk="1" hangingPunct="1">
              <a:spcBef>
                <a:spcPct val="0"/>
              </a:spcBef>
            </a:pPr>
            <a:r>
              <a:rPr lang="en-AU" altLang="en-US" dirty="0"/>
              <a:t>Severe gambling issues can reach a point where a person can be clinically diagnosed with gambling disorder, which is classified as a Substance-Related and Addictive Disorder by the American Psychiatric Association. </a:t>
            </a:r>
          </a:p>
          <a:p>
            <a:pPr eaLnBrk="1" hangingPunct="1">
              <a:spcBef>
                <a:spcPct val="0"/>
              </a:spcBef>
            </a:pPr>
            <a:endParaRPr lang="en-AU" altLang="en-US" dirty="0"/>
          </a:p>
          <a:p>
            <a:pPr eaLnBrk="1" hangingPunct="1">
              <a:spcBef>
                <a:spcPct val="0"/>
              </a:spcBef>
            </a:pPr>
            <a:r>
              <a:rPr lang="en-AU" altLang="en-US" b="1" dirty="0"/>
              <a:t>References:</a:t>
            </a:r>
          </a:p>
          <a:p>
            <a:pPr eaLnBrk="1" hangingPunct="1">
              <a:spcBef>
                <a:spcPct val="0"/>
              </a:spcBef>
            </a:pPr>
            <a:r>
              <a:rPr lang="en-AU" altLang="en-US" dirty="0">
                <a:latin typeface="Times New Roman" panose="02020603050405020304" pitchFamily="18" charset="0"/>
              </a:rPr>
              <a:t>Langham, E., Thorne, H., Browne, M., et al. (2015). Understanding gambling related harm: a proposed definition, conceptual framework, and taxonomy of harms. </a:t>
            </a:r>
            <a:r>
              <a:rPr lang="en-AU" altLang="en-US" i="1" dirty="0">
                <a:latin typeface="Times New Roman" panose="02020603050405020304" pitchFamily="18" charset="0"/>
              </a:rPr>
              <a:t>BMC Public Health</a:t>
            </a:r>
            <a:r>
              <a:rPr lang="en-AU" altLang="en-US" dirty="0">
                <a:latin typeface="Times New Roman" panose="02020603050405020304" pitchFamily="18" charset="0"/>
              </a:rPr>
              <a:t>, </a:t>
            </a:r>
            <a:r>
              <a:rPr lang="en-AU" altLang="en-US" i="1" dirty="0">
                <a:latin typeface="Times New Roman" panose="02020603050405020304" pitchFamily="18" charset="0"/>
              </a:rPr>
              <a:t>16</a:t>
            </a:r>
            <a:r>
              <a:rPr lang="en-AU" altLang="en-US" dirty="0">
                <a:latin typeface="Times New Roman" panose="02020603050405020304" pitchFamily="18" charset="0"/>
              </a:rPr>
              <a:t>(1). https://doi.org/10.1186/s12889-016-2747-0</a:t>
            </a:r>
          </a:p>
          <a:p>
            <a:pPr eaLnBrk="1" hangingPunct="1">
              <a:spcBef>
                <a:spcPct val="0"/>
              </a:spcBef>
            </a:pPr>
            <a:r>
              <a:rPr lang="en-AU" dirty="0"/>
              <a:t>American Psychiatric Association. (2013). </a:t>
            </a:r>
            <a:r>
              <a:rPr lang="en-AU" i="1" dirty="0"/>
              <a:t>Diagnostic and statistical manual of mental disorders </a:t>
            </a:r>
            <a:r>
              <a:rPr lang="en-AU" dirty="0"/>
              <a:t>(5th ed.). https://doi.org/10.1176/appi.books.9780890425596</a:t>
            </a:r>
            <a:endParaRPr lang="en-AU" altLang="en-US" dirty="0">
              <a:latin typeface="Times New Roman" panose="02020603050405020304" pitchFamily="18" charset="0"/>
            </a:endParaRPr>
          </a:p>
          <a:p>
            <a:pPr eaLnBrk="1" hangingPunct="1">
              <a:spcBef>
                <a:spcPct val="0"/>
              </a:spcBef>
            </a:pPr>
            <a:endParaRPr lang="en-AU" altLang="en-US" dirty="0"/>
          </a:p>
        </p:txBody>
      </p:sp>
      <p:sp>
        <p:nvSpPr>
          <p:cNvPr id="21508" name="Slide Number Placeholder 3">
            <a:extLst>
              <a:ext uri="{FF2B5EF4-FFF2-40B4-BE49-F238E27FC236}">
                <a16:creationId xmlns:a16="http://schemas.microsoft.com/office/drawing/2014/main" id="{DDC95FF9-C536-134A-E9DA-F4BDA49998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E35B72-2339-4E65-8676-501CC125F054}" type="slidenum">
              <a:rPr lang="en-AU" altLang="en-US" smtClean="0"/>
              <a:pPr fontAlgn="base">
                <a:spcBef>
                  <a:spcPct val="0"/>
                </a:spcBef>
                <a:spcAft>
                  <a:spcPct val="0"/>
                </a:spcAft>
              </a:pPr>
              <a:t>11</a:t>
            </a:fld>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B4CBFC5-DB28-B90A-AC7B-268FA0ED03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DB96FB6-A64E-1194-0177-D5BC0B9177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It is important to know that gambling harm isn’t only about the person who gambles. It also impacts the people close to them, including their partner, children, other family members, friends, work colleagues, other important relationships, and broader communities. These people are called ‘affected others’. </a:t>
            </a:r>
          </a:p>
          <a:p>
            <a:pPr eaLnBrk="1" hangingPunct="1">
              <a:spcBef>
                <a:spcPct val="0"/>
              </a:spcBef>
            </a:pPr>
            <a:endParaRPr lang="en-AU" altLang="en-US" dirty="0"/>
          </a:p>
          <a:p>
            <a:pPr eaLnBrk="1" hangingPunct="1">
              <a:spcBef>
                <a:spcPct val="0"/>
              </a:spcBef>
            </a:pPr>
            <a:r>
              <a:rPr lang="en-AU" altLang="en-US" dirty="0"/>
              <a:t>When we talk about gambling harm, we always talk about how it impacts everyone – people who gamble and affected others. This helps us understand the many ways that gambling harm can impact people’s lives and our community as a whole.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latin typeface="Times New Roman" panose="02020603050405020304" pitchFamily="18" charset="0"/>
              </a:rPr>
              <a:t>Langham, E., Thorne, H., Browne, M., et al. (2015). Understanding gambling related harm: a proposed definition, conceptual framework, and taxonomy of harms. </a:t>
            </a:r>
            <a:r>
              <a:rPr lang="en-AU" altLang="en-US" i="1" dirty="0">
                <a:latin typeface="Times New Roman" panose="02020603050405020304" pitchFamily="18" charset="0"/>
              </a:rPr>
              <a:t>BMC Public Health</a:t>
            </a:r>
            <a:r>
              <a:rPr lang="en-AU" altLang="en-US" dirty="0">
                <a:latin typeface="Times New Roman" panose="02020603050405020304" pitchFamily="18" charset="0"/>
              </a:rPr>
              <a:t>, </a:t>
            </a:r>
            <a:r>
              <a:rPr lang="en-AU" altLang="en-US" i="1" dirty="0">
                <a:latin typeface="Times New Roman" panose="02020603050405020304" pitchFamily="18" charset="0"/>
              </a:rPr>
              <a:t>16</a:t>
            </a:r>
            <a:r>
              <a:rPr lang="en-AU" altLang="en-US" dirty="0">
                <a:latin typeface="Times New Roman" panose="02020603050405020304" pitchFamily="18" charset="0"/>
              </a:rPr>
              <a:t>(1). https://doi.org/10.1186/s12889-016-2747-0</a:t>
            </a:r>
          </a:p>
          <a:p>
            <a:pPr eaLnBrk="1" hangingPunct="1">
              <a:spcBef>
                <a:spcPct val="0"/>
              </a:spcBef>
            </a:pPr>
            <a:r>
              <a:rPr lang="en-AU" altLang="en-US" dirty="0">
                <a:solidFill>
                  <a:srgbClr val="4A4A4A"/>
                </a:solidFill>
                <a:latin typeface="Karla" pitchFamily="2" charset="0"/>
              </a:rPr>
              <a:t>Browne, M, Langham, E, Rawat, V, et al. (2016) </a:t>
            </a:r>
            <a:r>
              <a:rPr lang="en-AU" altLang="en-US" i="1" dirty="0">
                <a:solidFill>
                  <a:srgbClr val="4A4A4A"/>
                </a:solidFill>
                <a:latin typeface="Karla" pitchFamily="2" charset="0"/>
              </a:rPr>
              <a:t>Assessing gambling-related harm in Victoria: a public health perspective</a:t>
            </a:r>
            <a:r>
              <a:rPr lang="en-AU" altLang="en-US" dirty="0">
                <a:solidFill>
                  <a:srgbClr val="4A4A4A"/>
                </a:solidFill>
                <a:latin typeface="Karla" pitchFamily="2" charset="0"/>
              </a:rPr>
              <a:t>. Victorian Responsible Gambling Foundation, Melbourne.</a:t>
            </a:r>
            <a:endParaRPr lang="en-AU" altLang="en-US" dirty="0"/>
          </a:p>
        </p:txBody>
      </p:sp>
      <p:sp>
        <p:nvSpPr>
          <p:cNvPr id="23556" name="Slide Number Placeholder 3">
            <a:extLst>
              <a:ext uri="{FF2B5EF4-FFF2-40B4-BE49-F238E27FC236}">
                <a16:creationId xmlns:a16="http://schemas.microsoft.com/office/drawing/2014/main" id="{B3D98E32-D97B-8FE6-566B-639B242160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1AB467-511C-4CB0-8363-12BBABA75C38}" type="slidenum">
              <a:rPr lang="en-AU" altLang="en-US" smtClean="0"/>
              <a:pPr fontAlgn="base">
                <a:spcBef>
                  <a:spcPct val="0"/>
                </a:spcBef>
                <a:spcAft>
                  <a:spcPct val="0"/>
                </a:spcAft>
              </a:pPr>
              <a:t>12</a:t>
            </a:fld>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B11BD75-782B-36D3-CB59-792D821252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F970334-1D7A-A3F2-E594-F656385326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It can help to understand what gambling harm looks and feels like by hearing it from someone who has experienced it. Louise is a mother and grandmother who lives in Hervey Bay in Queensland. This is her story. </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Office of Liquor and Gaming Regulation. (2021). </a:t>
            </a:r>
            <a:r>
              <a:rPr lang="en-AU" altLang="en-US" i="1" dirty="0"/>
              <a:t>'When gambling took over...' Louise. </a:t>
            </a:r>
            <a:r>
              <a:rPr lang="en-AU" altLang="en-US" dirty="0"/>
              <a:t>https://www.youtube.com/watch?v=fQ0GD0_SzCk</a:t>
            </a:r>
          </a:p>
        </p:txBody>
      </p:sp>
      <p:sp>
        <p:nvSpPr>
          <p:cNvPr id="25604" name="Slide Number Placeholder 3">
            <a:extLst>
              <a:ext uri="{FF2B5EF4-FFF2-40B4-BE49-F238E27FC236}">
                <a16:creationId xmlns:a16="http://schemas.microsoft.com/office/drawing/2014/main" id="{CBC69A26-4F87-CCF1-7980-8251DDD14A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B2A683-176D-4C52-891A-564205ADA77F}" type="slidenum">
              <a:rPr lang="en-AU" altLang="en-US" smtClean="0"/>
              <a:pPr fontAlgn="base">
                <a:spcBef>
                  <a:spcPct val="0"/>
                </a:spcBef>
                <a:spcAft>
                  <a:spcPct val="0"/>
                </a:spcAft>
              </a:pPr>
              <a:t>13</a:t>
            </a:fld>
            <a:endParaRPr lang="en-A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Let’s talk about the link between gambling and mental health. Mental health, as many of you will know, refers to a state of well-being in which an individual realises their own abilities, can cope with the normal stresses of life, can work productively and is able to make a contribution to their community.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Research tells us that people who experience gambling harm are more likely to have mental ill-health. </a:t>
            </a:r>
            <a:r>
              <a:rPr lang="en-AU" b="0" i="0" dirty="0">
                <a:solidFill>
                  <a:srgbClr val="313131"/>
                </a:solidFill>
                <a:effectLst/>
                <a:latin typeface="Barlow" panose="00000500000000000000" pitchFamily="2" charset="0"/>
              </a:rPr>
              <a:t>About 40% of people who experience gambling harm also have depression or anxiety, with many others reporting feelings of sadness, anxiety, anger, guilt, shame, self-doubt and feelings of failure. </a:t>
            </a:r>
            <a:r>
              <a:rPr lang="en-AU" dirty="0"/>
              <a:t>Generally, people who are experiencing both gambling harm and mental ill-health usually experience mental health difficulties first and use gambling as a coping mechanism. However, it can also work the other way too – where people who are experiencing gambling harm also experience mental ill-health because of their gambling. That’s why there’s such a strong link between gambling and mental health concerns.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World Health Organisation. (2022). </a:t>
            </a:r>
            <a:r>
              <a:rPr lang="en-AU" i="1" dirty="0"/>
              <a:t>Mental health. </a:t>
            </a:r>
            <a:r>
              <a:rPr lang="en-AU" dirty="0"/>
              <a:t>https://www.who.int/news-room/fact-sheets/detail/mental-health-strengthening-our-response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Gambling Help Online. (2024). </a:t>
            </a:r>
            <a:r>
              <a:rPr lang="en-AU" i="1" dirty="0"/>
              <a:t>Gambling and mental health issues. </a:t>
            </a:r>
            <a:r>
              <a:rPr lang="en-AU" dirty="0"/>
              <a:t>https://www.gamblinghelponline.org.au/support-yourself-or-others/understanding-gambling/gambling-and-mental-health-issues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212121"/>
                </a:solidFill>
                <a:effectLst/>
                <a:latin typeface="BlinkMacSystemFont"/>
              </a:rPr>
              <a:t>Dowling, N. A., </a:t>
            </a:r>
            <a:r>
              <a:rPr lang="en-AU" b="0" i="0" dirty="0" err="1">
                <a:solidFill>
                  <a:srgbClr val="212121"/>
                </a:solidFill>
                <a:effectLst/>
                <a:latin typeface="BlinkMacSystemFont"/>
              </a:rPr>
              <a:t>Cowlishaw</a:t>
            </a:r>
            <a:r>
              <a:rPr lang="en-AU" b="0" i="0" dirty="0">
                <a:solidFill>
                  <a:srgbClr val="212121"/>
                </a:solidFill>
                <a:effectLst/>
                <a:latin typeface="BlinkMacSystemFont"/>
              </a:rPr>
              <a:t>, S., et al. (2015). Prevalence of psychiatric co-morbidity in treatment-seeking problem gamblers: A systematic review and meta-analysis. </a:t>
            </a:r>
            <a:r>
              <a:rPr lang="en-AU" b="0" i="1" dirty="0">
                <a:solidFill>
                  <a:srgbClr val="212121"/>
                </a:solidFill>
                <a:effectLst/>
                <a:latin typeface="BlinkMacSystemFont"/>
              </a:rPr>
              <a:t>The Australian and New Zealand journal of psychiatry</a:t>
            </a:r>
            <a:r>
              <a:rPr lang="en-AU" b="0" i="0" dirty="0">
                <a:solidFill>
                  <a:srgbClr val="212121"/>
                </a:solidFill>
                <a:effectLst/>
                <a:latin typeface="BlinkMacSystemFont"/>
              </a:rPr>
              <a:t>, </a:t>
            </a:r>
            <a:r>
              <a:rPr lang="en-AU" b="0" i="1" dirty="0">
                <a:solidFill>
                  <a:srgbClr val="212121"/>
                </a:solidFill>
                <a:effectLst/>
                <a:latin typeface="BlinkMacSystemFont"/>
              </a:rPr>
              <a:t>49</a:t>
            </a:r>
            <a:r>
              <a:rPr lang="en-AU" b="0" i="0" dirty="0">
                <a:solidFill>
                  <a:srgbClr val="212121"/>
                </a:solidFill>
                <a:effectLst/>
                <a:latin typeface="BlinkMacSystemFont"/>
              </a:rPr>
              <a:t>(6), 519–539. https://doi.org/10.1177/0004867415575774</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14</a:t>
            </a:fld>
            <a:endParaRPr lang="en-AU"/>
          </a:p>
        </p:txBody>
      </p:sp>
    </p:spTree>
    <p:extLst>
      <p:ext uri="{BB962C8B-B14F-4D97-AF65-F5344CB8AC3E}">
        <p14:creationId xmlns:p14="http://schemas.microsoft.com/office/powerpoint/2010/main" val="398292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30F37A8-EAA6-8E6B-9900-F64C020FAA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66F2977-137C-C38C-BB21-4B736100D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factors in our lives that can increase our risk of experiencing gambling harm. We have separated these into social risk factors and individual risk factors.</a:t>
            </a:r>
          </a:p>
          <a:p>
            <a:pPr eaLnBrk="1" hangingPunct="1">
              <a:spcBef>
                <a:spcPct val="0"/>
              </a:spcBef>
            </a:pPr>
            <a:endParaRPr lang="en-AU" altLang="en-US" dirty="0"/>
          </a:p>
          <a:p>
            <a:pPr eaLnBrk="1" hangingPunct="1">
              <a:spcBef>
                <a:spcPct val="0"/>
              </a:spcBef>
            </a:pPr>
            <a:r>
              <a:rPr lang="en-AU" altLang="en-US" dirty="0"/>
              <a:t>Firstly, let’s talk about social risk factors. Research tells us that there are groups of people who are more vulnerable to gambling harm. In general, men are more at-risk than women. Some research published in 2023 says that amongst men in Australia who gamble, 53% are at-risk of harm. Similarly, people who are aged between 18-34 years are more likely to experience gambling harm than any other age category, but young people under the age of 18 are also of increasing concern. </a:t>
            </a:r>
          </a:p>
          <a:p>
            <a:pPr eaLnBrk="1" hangingPunct="1">
              <a:spcBef>
                <a:spcPct val="0"/>
              </a:spcBef>
            </a:pPr>
            <a:endParaRPr lang="en-AU" altLang="en-US" dirty="0"/>
          </a:p>
          <a:p>
            <a:pPr eaLnBrk="1" hangingPunct="1">
              <a:spcBef>
                <a:spcPct val="0"/>
              </a:spcBef>
            </a:pPr>
            <a:r>
              <a:rPr lang="en-AU" altLang="en-US" dirty="0"/>
              <a:t>Likewise, a person’s job can make them more at-risk. People in blue-collar jobs, like construction, vehicle drivers, and factory workers, can be more vulnerable to experiencing gambling harm, according to research.</a:t>
            </a:r>
          </a:p>
          <a:p>
            <a:pPr eaLnBrk="1" hangingPunct="1">
              <a:spcBef>
                <a:spcPct val="0"/>
              </a:spcBef>
            </a:pPr>
            <a:endParaRPr lang="en-AU" altLang="en-US" dirty="0"/>
          </a:p>
          <a:p>
            <a:pPr eaLnBrk="1" hangingPunct="1">
              <a:spcBef>
                <a:spcPct val="0"/>
              </a:spcBef>
            </a:pPr>
            <a:r>
              <a:rPr lang="en-AU" altLang="en-US" dirty="0"/>
              <a:t>It can help to be aware of these social risk factors when trying to understand someone one’s risk of gambling harm.</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Australian Institute for Health and Wellbeing. (2023). </a:t>
            </a:r>
            <a:r>
              <a:rPr lang="en-AU" altLang="en-US" i="1" dirty="0"/>
              <a:t>Gambling in Australia. </a:t>
            </a:r>
            <a:r>
              <a:rPr lang="en-AU" altLang="en-US" dirty="0"/>
              <a:t>https://www.aihw.gov.au/reports/australias-welfare/gambling</a:t>
            </a:r>
          </a:p>
          <a:p>
            <a:pPr eaLnBrk="1" hangingPunct="1">
              <a:spcBef>
                <a:spcPct val="0"/>
              </a:spcBef>
            </a:pPr>
            <a:r>
              <a:rPr lang="en-AU" altLang="en-US" dirty="0" err="1">
                <a:solidFill>
                  <a:srgbClr val="212121"/>
                </a:solidFill>
                <a:latin typeface="BlinkMacSystemFont"/>
              </a:rPr>
              <a:t>Binde</a:t>
            </a:r>
            <a:r>
              <a:rPr lang="en-AU" altLang="en-US" dirty="0">
                <a:solidFill>
                  <a:srgbClr val="212121"/>
                </a:solidFill>
                <a:latin typeface="BlinkMacSystemFont"/>
              </a:rPr>
              <a:t>, P., &amp; </a:t>
            </a:r>
            <a:r>
              <a:rPr lang="en-AU" altLang="en-US" dirty="0" err="1">
                <a:solidFill>
                  <a:srgbClr val="212121"/>
                </a:solidFill>
                <a:latin typeface="BlinkMacSystemFont"/>
              </a:rPr>
              <a:t>Romild</a:t>
            </a:r>
            <a:r>
              <a:rPr lang="en-AU" altLang="en-US" dirty="0">
                <a:solidFill>
                  <a:srgbClr val="212121"/>
                </a:solidFill>
                <a:latin typeface="BlinkMacSystemFont"/>
              </a:rPr>
              <a:t>, U. (2020). Risk of problem gambling among occupational groups: A population and registry study. </a:t>
            </a:r>
            <a:r>
              <a:rPr lang="en-AU" altLang="en-US" i="1" dirty="0">
                <a:solidFill>
                  <a:srgbClr val="212121"/>
                </a:solidFill>
                <a:latin typeface="BlinkMacSystemFont"/>
              </a:rPr>
              <a:t>Nordic Studies on Alcohol and Drugs: NAT</a:t>
            </a:r>
            <a:r>
              <a:rPr lang="en-AU" altLang="en-US" dirty="0">
                <a:solidFill>
                  <a:srgbClr val="212121"/>
                </a:solidFill>
                <a:latin typeface="BlinkMacSystemFont"/>
              </a:rPr>
              <a:t>, </a:t>
            </a:r>
            <a:r>
              <a:rPr lang="en-AU" altLang="en-US" i="1" dirty="0">
                <a:solidFill>
                  <a:srgbClr val="212121"/>
                </a:solidFill>
                <a:latin typeface="BlinkMacSystemFont"/>
              </a:rPr>
              <a:t>37</a:t>
            </a:r>
            <a:r>
              <a:rPr lang="en-AU" altLang="en-US" dirty="0">
                <a:solidFill>
                  <a:srgbClr val="212121"/>
                </a:solidFill>
                <a:latin typeface="BlinkMacSystemFont"/>
              </a:rPr>
              <a:t>(3), 262–278. https://doi.org/10.1177/1455072519899779</a:t>
            </a:r>
          </a:p>
          <a:p>
            <a:pPr eaLnBrk="1" hangingPunct="1">
              <a:spcBef>
                <a:spcPct val="0"/>
              </a:spcBef>
            </a:pPr>
            <a:r>
              <a:rPr lang="en-AU" altLang="en-US" dirty="0"/>
              <a:t>Australian Gambling Research Centre. (2023). </a:t>
            </a:r>
            <a:r>
              <a:rPr lang="en-AU" altLang="en-US" i="1" dirty="0"/>
              <a:t>Gambling participation and experience of harm in Australia</a:t>
            </a:r>
            <a:r>
              <a:rPr lang="en-AU" altLang="en-US" dirty="0"/>
              <a:t>. Australian Institute of Family Studies. https://www.publications.qld.gov.au/dataset/liquor-and-gambling-research/resource/4267f3c2-950b-407e-b88f-d31e116cedcb</a:t>
            </a:r>
          </a:p>
        </p:txBody>
      </p:sp>
      <p:sp>
        <p:nvSpPr>
          <p:cNvPr id="27652" name="Slide Number Placeholder 3">
            <a:extLst>
              <a:ext uri="{FF2B5EF4-FFF2-40B4-BE49-F238E27FC236}">
                <a16:creationId xmlns:a16="http://schemas.microsoft.com/office/drawing/2014/main" id="{37BA16C1-09A9-D88D-F408-65C7620D8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3107A5-2DCD-40B2-ADA5-F2338EAFD9E4}" type="slidenum">
              <a:rPr lang="en-AU" altLang="en-US" smtClean="0"/>
              <a:pPr fontAlgn="base">
                <a:spcBef>
                  <a:spcPct val="0"/>
                </a:spcBef>
                <a:spcAft>
                  <a:spcPct val="0"/>
                </a:spcAft>
              </a:pPr>
              <a:t>15</a:t>
            </a:fld>
            <a:endParaRPr lang="en-AU" altLang="en-US"/>
          </a:p>
        </p:txBody>
      </p:sp>
    </p:spTree>
    <p:extLst>
      <p:ext uri="{BB962C8B-B14F-4D97-AF65-F5344CB8AC3E}">
        <p14:creationId xmlns:p14="http://schemas.microsoft.com/office/powerpoint/2010/main" val="338095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207F5C5-53DD-F8AD-C959-C7E31E0CBF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1BC62F6-B5D9-2E41-19DB-D9DBD175C945}"/>
              </a:ext>
            </a:extLst>
          </p:cNvPr>
          <p:cNvSpPr>
            <a:spLocks noGrp="1" noChangeArrowheads="1"/>
          </p:cNvSpPr>
          <p:nvPr>
            <p:ph type="body" idx="1"/>
          </p:nvPr>
        </p:nvSpPr>
        <p:spPr bwMode="auto"/>
        <p:txBody>
          <a:bodyPr wrap="square" numCol="1" anchor="t" anchorCtr="0" compatLnSpc="1">
            <a:prstTxWarp prst="textNoShape">
              <a:avLst/>
            </a:prstTxWarp>
          </a:bodyPr>
          <a:lstStyle/>
          <a:p>
            <a:pPr eaLnBrk="1" fontAlgn="auto" hangingPunct="1">
              <a:spcBef>
                <a:spcPct val="0"/>
              </a:spcBef>
              <a:spcAft>
                <a:spcPts val="0"/>
              </a:spcAft>
              <a:defRPr/>
            </a:pPr>
            <a:r>
              <a:rPr lang="en-AU" altLang="en-US" b="1" dirty="0"/>
              <a:t>Speaker’s notes:</a:t>
            </a:r>
          </a:p>
          <a:p>
            <a:pPr eaLnBrk="1" fontAlgn="auto" hangingPunct="1">
              <a:spcBef>
                <a:spcPct val="0"/>
              </a:spcBef>
              <a:spcAft>
                <a:spcPts val="0"/>
              </a:spcAft>
              <a:defRPr/>
            </a:pPr>
            <a:r>
              <a:rPr lang="en-AU" altLang="en-US" dirty="0"/>
              <a:t>There are also individual risk factors which can make someone more vulnerable to experiencing gambling harm. These are about particular circumstances in our lives.</a:t>
            </a:r>
          </a:p>
          <a:p>
            <a:pPr eaLnBrk="1" fontAlgn="auto" hangingPunct="1">
              <a:spcBef>
                <a:spcPct val="0"/>
              </a:spcBef>
              <a:spcAft>
                <a:spcPts val="0"/>
              </a:spcAft>
              <a:defRPr/>
            </a:pPr>
            <a:endParaRPr lang="en-AU" altLang="en-US" dirty="0"/>
          </a:p>
          <a:p>
            <a:pPr eaLnBrk="1" fontAlgn="auto" hangingPunct="1">
              <a:spcBef>
                <a:spcPct val="0"/>
              </a:spcBef>
              <a:spcAft>
                <a:spcPts val="0"/>
              </a:spcAft>
              <a:defRPr/>
            </a:pPr>
            <a:r>
              <a:rPr lang="en-AU" altLang="en-US" dirty="0"/>
              <a:t>Some of these factors include: recent major changes to life, including separation or divorce, job loss, or the death of a loved one; struggles with mental health, including anxiety and depression; excess use of drugs or alcohol; having experienced gambling harm before; or having a parent, partner or close friend who has experienced gambling harm. </a:t>
            </a:r>
          </a:p>
          <a:p>
            <a:pPr eaLnBrk="1" fontAlgn="auto" hangingPunct="1">
              <a:spcBef>
                <a:spcPct val="0"/>
              </a:spcBef>
              <a:spcAft>
                <a:spcPts val="0"/>
              </a:spcAft>
              <a:defRPr/>
            </a:pPr>
            <a:endParaRPr lang="en-AU" altLang="en-US" dirty="0">
              <a:highlight>
                <a:srgbClr val="FFFF00"/>
              </a:highlight>
            </a:endParaRPr>
          </a:p>
          <a:p>
            <a:pPr eaLnBrk="1" fontAlgn="auto" hangingPunct="1">
              <a:spcBef>
                <a:spcPct val="0"/>
              </a:spcBef>
              <a:spcAft>
                <a:spcPts val="0"/>
              </a:spcAft>
              <a:defRPr/>
            </a:pPr>
            <a:r>
              <a:rPr lang="en-AU" altLang="en-US" b="1" dirty="0"/>
              <a:t>References:</a:t>
            </a:r>
            <a:endParaRPr lang="en-AU" altLang="en-US" dirty="0"/>
          </a:p>
          <a:p>
            <a:pPr eaLnBrk="1" fontAlgn="auto" hangingPunct="1">
              <a:spcBef>
                <a:spcPct val="0"/>
              </a:spcBef>
              <a:spcAft>
                <a:spcPts val="0"/>
              </a:spcAft>
              <a:defRPr/>
            </a:pPr>
            <a:r>
              <a:rPr lang="en-AU" altLang="en-US" dirty="0"/>
              <a:t>Gambling Help Queensland. (2024). </a:t>
            </a:r>
            <a:r>
              <a:rPr lang="en-AU" altLang="en-US" i="1" dirty="0"/>
              <a:t>Signs of gambling harm. </a:t>
            </a:r>
            <a:r>
              <a:rPr lang="en-AU" altLang="en-US" dirty="0"/>
              <a:t>https://www.gamblinghelpqld.org.au/signs-of-gambling-harm</a:t>
            </a:r>
          </a:p>
          <a:p>
            <a:pPr eaLnBrk="1" fontAlgn="auto" hangingPunct="1">
              <a:spcBef>
                <a:spcPts val="0"/>
              </a:spcBef>
              <a:spcAft>
                <a:spcPts val="0"/>
              </a:spcAft>
              <a:defRPr/>
            </a:pPr>
            <a:r>
              <a:rPr lang="en-AU" altLang="en-US" dirty="0">
                <a:latin typeface="Times New Roman" panose="02020603050405020304" pitchFamily="18" charset="0"/>
              </a:rPr>
              <a:t>Langham, E., Thorne, H., Browne, M., et al. (2015). Understanding gambling related harm: a proposed definition, conceptual framework, and taxonomy of harms. </a:t>
            </a:r>
            <a:r>
              <a:rPr lang="en-AU" altLang="en-US" i="1" dirty="0">
                <a:latin typeface="Times New Roman" panose="02020603050405020304" pitchFamily="18" charset="0"/>
              </a:rPr>
              <a:t>BMC Public Health</a:t>
            </a:r>
            <a:r>
              <a:rPr lang="en-AU" altLang="en-US" dirty="0">
                <a:latin typeface="Times New Roman" panose="02020603050405020304" pitchFamily="18" charset="0"/>
              </a:rPr>
              <a:t>, </a:t>
            </a:r>
            <a:r>
              <a:rPr lang="en-AU" altLang="en-US" i="1" dirty="0">
                <a:latin typeface="Times New Roman" panose="02020603050405020304" pitchFamily="18" charset="0"/>
              </a:rPr>
              <a:t>16</a:t>
            </a:r>
            <a:r>
              <a:rPr lang="en-AU" altLang="en-US" dirty="0">
                <a:latin typeface="Times New Roman" panose="02020603050405020304" pitchFamily="18" charset="0"/>
              </a:rPr>
              <a:t>(1). https://doi.org/10.1186/s12889-016-2747-0</a:t>
            </a:r>
          </a:p>
          <a:p>
            <a:pPr eaLnBrk="1" fontAlgn="auto" hangingPunct="1">
              <a:spcBef>
                <a:spcPts val="0"/>
              </a:spcBef>
              <a:spcAft>
                <a:spcPts val="0"/>
              </a:spcAft>
              <a:defRPr/>
            </a:pPr>
            <a:r>
              <a:rPr lang="en-AU" dirty="0">
                <a:solidFill>
                  <a:srgbClr val="4A4A4A"/>
                </a:solidFill>
                <a:latin typeface="Karla" pitchFamily="2" charset="0"/>
              </a:rPr>
              <a:t>Browne, M, Langham, E, Rawat, V, et al. (2016) </a:t>
            </a:r>
            <a:r>
              <a:rPr lang="en-AU" i="1" dirty="0">
                <a:solidFill>
                  <a:srgbClr val="4A4A4A"/>
                </a:solidFill>
                <a:latin typeface="Karla" pitchFamily="2" charset="0"/>
              </a:rPr>
              <a:t>Assessing gambling-related harm in Victoria: a public health perspective</a:t>
            </a:r>
            <a:r>
              <a:rPr lang="en-AU" dirty="0">
                <a:solidFill>
                  <a:srgbClr val="4A4A4A"/>
                </a:solidFill>
                <a:latin typeface="Karla" pitchFamily="2" charset="0"/>
              </a:rPr>
              <a:t>. Victorian Responsible Gambling Foundation, Melbourne.</a:t>
            </a:r>
            <a:endParaRPr lang="en-AU" altLang="en-US" dirty="0"/>
          </a:p>
        </p:txBody>
      </p:sp>
      <p:sp>
        <p:nvSpPr>
          <p:cNvPr id="29700" name="Slide Number Placeholder 3">
            <a:extLst>
              <a:ext uri="{FF2B5EF4-FFF2-40B4-BE49-F238E27FC236}">
                <a16:creationId xmlns:a16="http://schemas.microsoft.com/office/drawing/2014/main" id="{05FAC9C8-3C9D-46BE-F860-DC3B8D6F26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22814A-9C87-4D77-9334-E598A03DD8E3}" type="slidenum">
              <a:rPr lang="en-AU" altLang="en-US" smtClean="0"/>
              <a:pPr fontAlgn="base">
                <a:spcBef>
                  <a:spcPct val="0"/>
                </a:spcBef>
                <a:spcAft>
                  <a:spcPct val="0"/>
                </a:spcAft>
              </a:pPr>
              <a:t>16</a:t>
            </a:fld>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Now we have a better understanding of gambling and gambling harm, let’s talk about your responsibilities. As someone who works in a gambling venue, you play an important role in monitoring patrons and helping to minimise their experience of gambling harm. </a:t>
            </a:r>
            <a:r>
              <a:rPr lang="en-AU" b="0" i="0" dirty="0">
                <a:solidFill>
                  <a:srgbClr val="242424"/>
                </a:solidFill>
                <a:effectLst/>
                <a:latin typeface="Lato" panose="020F0502020204030203" pitchFamily="34" charset="0"/>
              </a:rPr>
              <a:t>Gambling industry staff are usually the first point of contact for patrons seeking help. </a:t>
            </a:r>
            <a:r>
              <a:rPr lang="en-AU" dirty="0"/>
              <a:t>We know that you know your venue, the popular machines, your “regulars”, their behaviour and their stories. It can help to understand the common signs of gambling harm, so you can look out for them in the patrons at your venue. What signs of gambling harm have you seen? We’re going to talk about the different types of signs in the next few slides. </a:t>
            </a:r>
          </a:p>
          <a:p>
            <a:endParaRPr lang="en-AU" dirty="0"/>
          </a:p>
          <a:p>
            <a:r>
              <a:rPr lang="en-AU" b="1" dirty="0"/>
              <a:t>References:</a:t>
            </a:r>
          </a:p>
          <a:p>
            <a:r>
              <a:rPr lang="en-AU" dirty="0"/>
              <a:t>Gambling Help Queensland. (2024). </a:t>
            </a:r>
            <a:r>
              <a:rPr lang="en-AU" i="1" dirty="0"/>
              <a:t>How to spot the early signs of gambling harm in gaming venues. </a:t>
            </a:r>
            <a:r>
              <a:rPr lang="en-AU" dirty="0"/>
              <a:t>https://www.gamblinghelpqld.org.au/how-spot-early-signs-gambling-harm-gaming-venues</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17</a:t>
            </a:fld>
            <a:endParaRPr lang="en-AU"/>
          </a:p>
        </p:txBody>
      </p:sp>
    </p:spTree>
    <p:extLst>
      <p:ext uri="{BB962C8B-B14F-4D97-AF65-F5344CB8AC3E}">
        <p14:creationId xmlns:p14="http://schemas.microsoft.com/office/powerpoint/2010/main" val="57622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r>
              <a:rPr lang="en-AU" dirty="0"/>
              <a:t>We’ve categorised the different types of gambling harm into physical or behavioural, time-related, financial, emotional and relationship signs. It’s important to remember that all </a:t>
            </a:r>
            <a:r>
              <a:rPr lang="en-AU" strike="noStrike" dirty="0"/>
              <a:t>signs </a:t>
            </a:r>
            <a:r>
              <a:rPr lang="en-AU" dirty="0"/>
              <a:t>of gambling harm are significant, as they show that gambling could be having a negative impact on someone’s life. So, it’s important that we talk about all the types of gambling harm, even the ones that seem less severe. </a:t>
            </a:r>
          </a:p>
          <a:p>
            <a:endParaRPr lang="en-AU" dirty="0"/>
          </a:p>
          <a:p>
            <a:r>
              <a:rPr lang="en-AU" dirty="0"/>
              <a:t>It’s also a good idea to remember that gambling harm looks different for everybody. While one person may be able to spend $200 on gambling, for another, spending just $20 may mean going without basic grocery items that week. Likewise, while someone may enjoy spending two hours on the pokies, for another that might take them away from caring for their children or other important responsibilities. That’s why, it’s important to think about these signs of gambling harm within the context of someone’s broader life – their family, work, emotional or financial stresses – and be mindful of this when you watch out for the signs of gambling harm. </a:t>
            </a:r>
          </a:p>
          <a:p>
            <a:endParaRPr lang="en-AU" dirty="0"/>
          </a:p>
          <a:p>
            <a:r>
              <a:rPr lang="en-AU" b="1" dirty="0"/>
              <a:t>References:</a:t>
            </a:r>
          </a:p>
          <a:p>
            <a:r>
              <a:rPr lang="en-AU" dirty="0"/>
              <a:t>Gambling Help Queensland. (2024). </a:t>
            </a:r>
            <a:r>
              <a:rPr lang="en-AU" i="1" dirty="0"/>
              <a:t>How to spot the early signs of gambling harm in gaming venues. </a:t>
            </a:r>
            <a:r>
              <a:rPr lang="en-AU" dirty="0"/>
              <a:t>https://www.gamblinghelpqld.org.au/how-spot-early-signs-gambling-harm-gaming-venues</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18</a:t>
            </a:fld>
            <a:endParaRPr lang="en-AU"/>
          </a:p>
        </p:txBody>
      </p:sp>
    </p:spTree>
    <p:extLst>
      <p:ext uri="{BB962C8B-B14F-4D97-AF65-F5344CB8AC3E}">
        <p14:creationId xmlns:p14="http://schemas.microsoft.com/office/powerpoint/2010/main" val="3506418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pPr>
              <a:lnSpc>
                <a:spcPct val="100000"/>
              </a:lnSpc>
              <a:spcBef>
                <a:spcPct val="0"/>
              </a:spcBef>
              <a:buNone/>
            </a:pPr>
            <a:r>
              <a:rPr lang="en-AU" altLang="en-US" dirty="0">
                <a:solidFill>
                  <a:schemeClr val="bg1"/>
                </a:solidFill>
                <a:latin typeface="Arial Nova" panose="020B0504020202020204" pitchFamily="34" charset="0"/>
              </a:rPr>
              <a:t>What signs of gambling harm have you seen in your venues?</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19</a:t>
            </a:fld>
            <a:endParaRPr lang="en-AU"/>
          </a:p>
        </p:txBody>
      </p:sp>
    </p:spTree>
    <p:extLst>
      <p:ext uri="{BB962C8B-B14F-4D97-AF65-F5344CB8AC3E}">
        <p14:creationId xmlns:p14="http://schemas.microsoft.com/office/powerpoint/2010/main" val="364340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0E6AB62-6AE4-0F8A-863D-E36635AF05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21ECC745-038A-91E6-F651-CE25B7734D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Note for presenter:</a:t>
            </a:r>
          </a:p>
          <a:p>
            <a:pPr eaLnBrk="1" hangingPunct="1">
              <a:spcBef>
                <a:spcPct val="0"/>
              </a:spcBef>
            </a:pPr>
            <a:r>
              <a:rPr lang="en-AU" altLang="en-US"/>
              <a:t>Please include the name of the First Nations group(s) who are the Traditional Custodians of the land where the presentation is being conducted. </a:t>
            </a:r>
          </a:p>
          <a:p>
            <a:pPr eaLnBrk="1" hangingPunct="1">
              <a:spcBef>
                <a:spcPct val="0"/>
              </a:spcBef>
            </a:pPr>
            <a:endParaRPr lang="en-AU" altLang="en-US"/>
          </a:p>
          <a:p>
            <a:pPr eaLnBrk="1" hangingPunct="1">
              <a:spcBef>
                <a:spcPct val="0"/>
              </a:spcBef>
            </a:pPr>
            <a:r>
              <a:rPr lang="en-AU" altLang="en-US" b="1"/>
              <a:t>Speaker’s notes:</a:t>
            </a:r>
          </a:p>
          <a:p>
            <a:pPr eaLnBrk="1" hangingPunct="1">
              <a:spcBef>
                <a:spcPct val="0"/>
              </a:spcBef>
            </a:pPr>
            <a:r>
              <a:rPr lang="en-AU" altLang="en-US"/>
              <a:t>We’d like to start by acknowledging the Traditional Custodians of the land on which we meet today, the (people) of the (nation), and pay our respects to Elders past, present and emerging, and extend that respect to Aboriginal and Torres Strait Islander peoples here today. We recognise their continuing connection to lands, waters and communities as the original storytellers and sharers of knowledge in Australia and understand the important role that Aboriginal and Torres Strait Islander peoples contribute to conversations about gambling and gambling harm minimisation.</a:t>
            </a:r>
          </a:p>
        </p:txBody>
      </p:sp>
      <p:sp>
        <p:nvSpPr>
          <p:cNvPr id="5124" name="Slide Number Placeholder 3">
            <a:extLst>
              <a:ext uri="{FF2B5EF4-FFF2-40B4-BE49-F238E27FC236}">
                <a16:creationId xmlns:a16="http://schemas.microsoft.com/office/drawing/2014/main" id="{AD7F526E-70C1-B370-2AC3-1DCAA37D16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0983FA-3FF5-4804-A770-F7A99AC5B305}" type="slidenum">
              <a:rPr lang="en-AU" altLang="en-US" smtClean="0"/>
              <a:pPr fontAlgn="base">
                <a:spcBef>
                  <a:spcPct val="0"/>
                </a:spcBef>
                <a:spcAft>
                  <a:spcPct val="0"/>
                </a:spcAft>
              </a:pPr>
              <a:t>2</a:t>
            </a:fld>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Let’s start by talking about the physical or behavioural signs of gambling harm. Displayed on screen are some of the physical signs of gambling harm to keep an eye out for. Have you seen any of these signs in your patrons?</a:t>
            </a:r>
          </a:p>
          <a:p>
            <a:endParaRPr lang="en-AU" dirty="0"/>
          </a:p>
          <a:p>
            <a:r>
              <a:rPr lang="en-AU" b="1" dirty="0"/>
              <a:t>References:</a:t>
            </a:r>
          </a:p>
          <a:p>
            <a:r>
              <a:rPr lang="en-AU" dirty="0"/>
              <a:t>Gambling Help Queensland. (2024). </a:t>
            </a:r>
            <a:r>
              <a:rPr lang="en-AU" i="1" dirty="0"/>
              <a:t>How to spot the early signs of gambling harm in gaming venues. </a:t>
            </a:r>
            <a:r>
              <a:rPr lang="en-AU" dirty="0"/>
              <a:t>https://www.gamblinghelpqld.org.au/how-spot-early-signs-gambling-harm-gaming-venues</a:t>
            </a:r>
          </a:p>
          <a:p>
            <a:r>
              <a:rPr lang="en-AU" b="0" i="0" u="none" dirty="0">
                <a:solidFill>
                  <a:srgbClr val="524B48"/>
                </a:solidFill>
                <a:effectLst/>
                <a:latin typeface="Metropolis-Regular"/>
              </a:rPr>
              <a:t>Thomas, A., </a:t>
            </a:r>
            <a:r>
              <a:rPr lang="en-AU" b="0" i="0" u="none" dirty="0" err="1">
                <a:solidFill>
                  <a:srgbClr val="524B48"/>
                </a:solidFill>
                <a:effectLst/>
                <a:latin typeface="Metropolis-Regular"/>
              </a:rPr>
              <a:t>Delfabbro</a:t>
            </a:r>
            <a:r>
              <a:rPr lang="en-AU" b="0" i="0" u="none" dirty="0">
                <a:solidFill>
                  <a:srgbClr val="524B48"/>
                </a:solidFill>
                <a:effectLst/>
                <a:latin typeface="Metropolis-Regular"/>
              </a:rPr>
              <a:t>, P., &amp; Armstrong, A. R. (2014). Validation Study of In-Venue Problem Gambler Indicators. Report prepared for Gambling Research Australia</a:t>
            </a:r>
            <a:endParaRPr lang="en-AU" u="none"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20</a:t>
            </a:fld>
            <a:endParaRPr lang="en-AU"/>
          </a:p>
        </p:txBody>
      </p:sp>
    </p:spTree>
    <p:extLst>
      <p:ext uri="{BB962C8B-B14F-4D97-AF65-F5344CB8AC3E}">
        <p14:creationId xmlns:p14="http://schemas.microsoft.com/office/powerpoint/2010/main" val="155003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next type of signs of gambling harm are time-related signs. Have you seen any of these signs in your patrons?</a:t>
            </a:r>
          </a:p>
          <a:p>
            <a:endParaRPr lang="en-AU" dirty="0"/>
          </a:p>
          <a:p>
            <a:r>
              <a:rPr lang="en-AU" b="1" dirty="0"/>
              <a:t>References:</a:t>
            </a:r>
          </a:p>
          <a:p>
            <a:r>
              <a:rPr lang="en-AU" dirty="0"/>
              <a:t>Gambling Help Queensland. (2024). </a:t>
            </a:r>
            <a:r>
              <a:rPr lang="en-AU" i="1" dirty="0"/>
              <a:t>How to spot the early signs of gambling harm in gaming venues. </a:t>
            </a:r>
            <a:r>
              <a:rPr lang="en-AU" dirty="0"/>
              <a:t>https://www.gamblinghelpqld.org.au/how-spot-early-signs-gambling-harm-gaming-venues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u="none" dirty="0">
                <a:solidFill>
                  <a:srgbClr val="524B48"/>
                </a:solidFill>
                <a:effectLst/>
                <a:latin typeface="Metropolis-Regular"/>
              </a:rPr>
              <a:t>Thomas, A., </a:t>
            </a:r>
            <a:r>
              <a:rPr lang="en-AU" b="0" i="0" u="none" dirty="0" err="1">
                <a:solidFill>
                  <a:srgbClr val="524B48"/>
                </a:solidFill>
                <a:effectLst/>
                <a:latin typeface="Metropolis-Regular"/>
              </a:rPr>
              <a:t>Delfabbro</a:t>
            </a:r>
            <a:r>
              <a:rPr lang="en-AU" b="0" i="0" u="none" dirty="0">
                <a:solidFill>
                  <a:srgbClr val="524B48"/>
                </a:solidFill>
                <a:effectLst/>
                <a:latin typeface="Metropolis-Regular"/>
              </a:rPr>
              <a:t>, P., &amp; Armstrong, A. R. (2014). Validation Study of In-Venue Problem Gambler Indicators. Report prepared for Gambling Research Australia</a:t>
            </a:r>
            <a:endParaRPr lang="en-AU" u="none"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21</a:t>
            </a:fld>
            <a:endParaRPr lang="en-AU"/>
          </a:p>
        </p:txBody>
      </p:sp>
    </p:spTree>
    <p:extLst>
      <p:ext uri="{BB962C8B-B14F-4D97-AF65-F5344CB8AC3E}">
        <p14:creationId xmlns:p14="http://schemas.microsoft.com/office/powerpoint/2010/main" val="1310612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next type of signs of gambling harm are financial signs. Have you seen any of these signs in your patrons?</a:t>
            </a:r>
          </a:p>
          <a:p>
            <a:endParaRPr lang="en-AU" dirty="0"/>
          </a:p>
          <a:p>
            <a:r>
              <a:rPr lang="en-AU" b="1" dirty="0"/>
              <a:t>References:</a:t>
            </a:r>
          </a:p>
          <a:p>
            <a:r>
              <a:rPr lang="en-AU" dirty="0"/>
              <a:t>Gambling Help Queensland. (2024). </a:t>
            </a:r>
            <a:r>
              <a:rPr lang="en-AU" i="1" dirty="0"/>
              <a:t>How to spot the early signs of gambling harm in gaming venues. </a:t>
            </a:r>
            <a:r>
              <a:rPr lang="en-AU" dirty="0"/>
              <a:t>https://www.gamblinghelpqld.org.au/how-spot-early-signs-gambling-harm-gaming-venues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u="none" dirty="0">
                <a:solidFill>
                  <a:srgbClr val="524B48"/>
                </a:solidFill>
                <a:effectLst/>
                <a:latin typeface="Metropolis-Regular"/>
              </a:rPr>
              <a:t>Thomas, A., </a:t>
            </a:r>
            <a:r>
              <a:rPr lang="en-AU" b="0" i="0" u="none" dirty="0" err="1">
                <a:solidFill>
                  <a:srgbClr val="524B48"/>
                </a:solidFill>
                <a:effectLst/>
                <a:latin typeface="Metropolis-Regular"/>
              </a:rPr>
              <a:t>Delfabbro</a:t>
            </a:r>
            <a:r>
              <a:rPr lang="en-AU" b="0" i="0" u="none" dirty="0">
                <a:solidFill>
                  <a:srgbClr val="524B48"/>
                </a:solidFill>
                <a:effectLst/>
                <a:latin typeface="Metropolis-Regular"/>
              </a:rPr>
              <a:t>, P., &amp; Armstrong, A. R. (2014). Validation Study of In-Venue Problem Gambler Indicators. Report prepared for Gambling Research Australia</a:t>
            </a:r>
            <a:endParaRPr lang="en-AU" u="none"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22</a:t>
            </a:fld>
            <a:endParaRPr lang="en-AU"/>
          </a:p>
        </p:txBody>
      </p:sp>
    </p:spTree>
    <p:extLst>
      <p:ext uri="{BB962C8B-B14F-4D97-AF65-F5344CB8AC3E}">
        <p14:creationId xmlns:p14="http://schemas.microsoft.com/office/powerpoint/2010/main" val="101068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next type of signs of gambling harm are emotional signs. Have you seen any of these signs in your patrons?</a:t>
            </a:r>
          </a:p>
          <a:p>
            <a:endParaRPr lang="en-AU" dirty="0"/>
          </a:p>
          <a:p>
            <a:r>
              <a:rPr lang="en-AU" b="1" dirty="0"/>
              <a:t>References:</a:t>
            </a:r>
          </a:p>
          <a:p>
            <a:r>
              <a:rPr lang="en-AU" dirty="0"/>
              <a:t>Gambling Help Queensland. (2024). </a:t>
            </a:r>
            <a:r>
              <a:rPr lang="en-AU" i="1" dirty="0"/>
              <a:t>How to spot the early signs of gambling harm in gaming venues. </a:t>
            </a:r>
            <a:r>
              <a:rPr lang="en-AU" dirty="0"/>
              <a:t>https://www.gamblinghelpqld.org.au/how-spot-early-signs-gambling-harm-gaming-venues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u="none" dirty="0">
                <a:solidFill>
                  <a:srgbClr val="524B48"/>
                </a:solidFill>
                <a:effectLst/>
                <a:latin typeface="Metropolis-Regular"/>
              </a:rPr>
              <a:t>Thomas, A., </a:t>
            </a:r>
            <a:r>
              <a:rPr lang="en-AU" b="0" i="0" u="none" dirty="0" err="1">
                <a:solidFill>
                  <a:srgbClr val="524B48"/>
                </a:solidFill>
                <a:effectLst/>
                <a:latin typeface="Metropolis-Regular"/>
              </a:rPr>
              <a:t>Delfabbro</a:t>
            </a:r>
            <a:r>
              <a:rPr lang="en-AU" b="0" i="0" u="none" dirty="0">
                <a:solidFill>
                  <a:srgbClr val="524B48"/>
                </a:solidFill>
                <a:effectLst/>
                <a:latin typeface="Metropolis-Regular"/>
              </a:rPr>
              <a:t>, P., &amp; Armstrong, A. R. (2014). Validation Study of In-Venue Problem Gambler Indicators. Report prepared for Gambling Research Australia</a:t>
            </a:r>
            <a:endParaRPr lang="en-AU" u="none"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23</a:t>
            </a:fld>
            <a:endParaRPr lang="en-AU"/>
          </a:p>
        </p:txBody>
      </p:sp>
    </p:spTree>
    <p:extLst>
      <p:ext uri="{BB962C8B-B14F-4D97-AF65-F5344CB8AC3E}">
        <p14:creationId xmlns:p14="http://schemas.microsoft.com/office/powerpoint/2010/main" val="2338766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next type of signs of gambling harm are social or interpersonal. These relate to how patrons interact with other people in your venue.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r>
              <a:rPr lang="en-AU" b="1" dirty="0"/>
              <a:t>References:</a:t>
            </a:r>
          </a:p>
          <a:p>
            <a:r>
              <a:rPr lang="en-AU" dirty="0"/>
              <a:t>Gambling Help Queensland. (2024). </a:t>
            </a:r>
            <a:r>
              <a:rPr lang="en-AU" i="1" dirty="0"/>
              <a:t>How to spot the early signs of gambling harm in gaming venues. </a:t>
            </a:r>
            <a:r>
              <a:rPr lang="en-AU" dirty="0"/>
              <a:t>https://www.gamblinghelpqld.org.au/how-spot-early-signs-gambling-harm-gaming-venues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u="none" dirty="0">
                <a:solidFill>
                  <a:srgbClr val="524B48"/>
                </a:solidFill>
                <a:effectLst/>
                <a:latin typeface="Metropolis-Regular"/>
              </a:rPr>
              <a:t>Thomas, A., </a:t>
            </a:r>
            <a:r>
              <a:rPr lang="en-AU" b="0" i="0" u="none" dirty="0" err="1">
                <a:solidFill>
                  <a:srgbClr val="524B48"/>
                </a:solidFill>
                <a:effectLst/>
                <a:latin typeface="Metropolis-Regular"/>
              </a:rPr>
              <a:t>Delfabbro</a:t>
            </a:r>
            <a:r>
              <a:rPr lang="en-AU" b="0" i="0" u="none" dirty="0">
                <a:solidFill>
                  <a:srgbClr val="524B48"/>
                </a:solidFill>
                <a:effectLst/>
                <a:latin typeface="Metropolis-Regular"/>
              </a:rPr>
              <a:t>, P., &amp; Armstrong, A. R. (2014). Validation Study of In-Venue Problem Gambler Indicators. Report prepared for Gambling Research Australia</a:t>
            </a:r>
            <a:endParaRPr lang="en-AU" u="none"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24</a:t>
            </a:fld>
            <a:endParaRPr lang="en-AU"/>
          </a:p>
        </p:txBody>
      </p:sp>
    </p:spTree>
    <p:extLst>
      <p:ext uri="{BB962C8B-B14F-4D97-AF65-F5344CB8AC3E}">
        <p14:creationId xmlns:p14="http://schemas.microsoft.com/office/powerpoint/2010/main" val="153542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048C73A-9CF6-E26D-2BD2-4F64D06287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FC761D1-79BA-D3D5-8A94-2438DF59C6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Sometimes, the signs of gambling harm can look like the signs of other personal circumstances. This might include a family crisis or relationship breakdown, financial stress, mental ill-health, substance misuse, or experiences of domestic and family violence. When speaking with patrons, try to be mindful of how the different parts of somebody’s life can affect a person and the choices they make. Do your best to create a safe and supportive environment for patrons to speak about other personal circumstances, including asking them if they would like to speak to someone from a support service. </a:t>
            </a:r>
          </a:p>
          <a:p>
            <a:pPr eaLnBrk="1" hangingPunct="1"/>
            <a:endParaRPr lang="en-AU" altLang="en-US" dirty="0"/>
          </a:p>
          <a:p>
            <a:pPr eaLnBrk="1" hangingPunct="1"/>
            <a:r>
              <a:rPr lang="en-AU" altLang="en-US" b="1" dirty="0"/>
              <a:t>References:</a:t>
            </a:r>
          </a:p>
          <a:p>
            <a:pPr eaLnBrk="1" hangingPunct="1"/>
            <a:r>
              <a:rPr lang="en-AU" altLang="en-US" dirty="0"/>
              <a:t>Gambling Help Queensland. (2024). </a:t>
            </a:r>
            <a:r>
              <a:rPr lang="en-AU" altLang="en-US" i="1" dirty="0"/>
              <a:t>Talking to someone about their gambling. </a:t>
            </a:r>
            <a:r>
              <a:rPr lang="en-AU" altLang="en-US" dirty="0"/>
              <a:t>https://www.gamblinghelpqld.org.au/talking-to-someone-about-their-gambling</a:t>
            </a:r>
            <a:endParaRPr lang="en-AU" altLang="en-US" dirty="0">
              <a:solidFill>
                <a:srgbClr val="524B48"/>
              </a:solidFill>
              <a:latin typeface="Metropolis-Regular"/>
            </a:endParaRPr>
          </a:p>
          <a:p>
            <a:pPr eaLnBrk="1" hangingPunct="1"/>
            <a:endParaRPr lang="en-AU" altLang="en-US" dirty="0"/>
          </a:p>
        </p:txBody>
      </p:sp>
      <p:sp>
        <p:nvSpPr>
          <p:cNvPr id="4" name="Slide Number Placeholder 3">
            <a:extLst>
              <a:ext uri="{FF2B5EF4-FFF2-40B4-BE49-F238E27FC236}">
                <a16:creationId xmlns:a16="http://schemas.microsoft.com/office/drawing/2014/main" id="{7E5C8292-D4BB-34F4-257A-0E4F1C9EB496}"/>
              </a:ext>
            </a:extLst>
          </p:cNvPr>
          <p:cNvSpPr>
            <a:spLocks noGrp="1"/>
          </p:cNvSpPr>
          <p:nvPr>
            <p:ph type="sldNum" sz="quarter" idx="5"/>
          </p:nvPr>
        </p:nvSpPr>
        <p:spPr/>
        <p:txBody>
          <a:bodyPr/>
          <a:lstStyle/>
          <a:p>
            <a:pPr>
              <a:defRPr/>
            </a:pPr>
            <a:fld id="{16CBB58A-AA08-4514-AF13-BBE68D179E68}" type="slidenum">
              <a:rPr lang="en-AU" smtClean="0"/>
              <a:pPr>
                <a:defRPr/>
              </a:pPr>
              <a:t>25</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6A6F08D-B2EA-8A4D-F5C8-F0550DD99B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D5ECFC0-6F37-1117-FB43-EA9B674CE7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Note for presenter:</a:t>
            </a:r>
          </a:p>
          <a:p>
            <a:pPr eaLnBrk="1" hangingPunct="1"/>
            <a:r>
              <a:rPr lang="en-AU" altLang="en-US" dirty="0"/>
              <a:t>Please include the relevant GHS phone number and website.</a:t>
            </a:r>
          </a:p>
          <a:p>
            <a:pPr eaLnBrk="1" hangingPunct="1"/>
            <a:endParaRPr lang="en-AU" altLang="en-US" b="1" dirty="0"/>
          </a:p>
          <a:p>
            <a:pPr eaLnBrk="1" hangingPunct="1"/>
            <a:r>
              <a:rPr lang="en-AU" altLang="en-US" b="1" dirty="0"/>
              <a:t>Speaker’s notes:</a:t>
            </a:r>
          </a:p>
          <a:p>
            <a:pPr eaLnBrk="1" hangingPunct="1">
              <a:spcBef>
                <a:spcPct val="0"/>
              </a:spcBef>
            </a:pPr>
            <a:r>
              <a:rPr lang="en-AU" altLang="en-US" dirty="0"/>
              <a:t>If you think a patron might need more support with their gambling, it’s a good idea to refer them to a gambling support service. You can do this simply by giving them more information about the services we provide. We offer free and confidential counselling services. Patrons can seek this support either face-to-face, over the phone or online. Our counsellors will always provide non-judgmental support. We’ll talk about the reasons a patron has decided to seek help and make plans together for the changes we can make to their relationships and their life. You can find our phone number and website on the screen. The Gambling Help Qld website provides further information and useful resources for venue staff.</a:t>
            </a:r>
          </a:p>
          <a:p>
            <a:pPr eaLnBrk="1" hangingPunct="1"/>
            <a:endParaRPr lang="en-AU" altLang="en-US" dirty="0"/>
          </a:p>
        </p:txBody>
      </p:sp>
      <p:sp>
        <p:nvSpPr>
          <p:cNvPr id="35844" name="Slide Number Placeholder 3">
            <a:extLst>
              <a:ext uri="{FF2B5EF4-FFF2-40B4-BE49-F238E27FC236}">
                <a16:creationId xmlns:a16="http://schemas.microsoft.com/office/drawing/2014/main" id="{BDDF2FAC-F533-DC78-218C-08B1944BCE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57C803-8BA4-4D33-A96C-2EB8294C79E9}" type="slidenum">
              <a:rPr lang="en-AU" altLang="en-US" smtClean="0"/>
              <a:pPr fontAlgn="base">
                <a:spcBef>
                  <a:spcPct val="0"/>
                </a:spcBef>
                <a:spcAft>
                  <a:spcPct val="0"/>
                </a:spcAft>
              </a:pPr>
              <a:t>26</a:t>
            </a:fld>
            <a:endParaRPr lang="en-AU"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C122A6-8803-4530-FAB8-E135A75FD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38F73DD-AAD1-0847-78EC-59FAF92C5F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Note for presenter:</a:t>
            </a:r>
          </a:p>
          <a:p>
            <a:pPr eaLnBrk="1" hangingPunct="1"/>
            <a:r>
              <a:rPr lang="en-AU" altLang="en-US" dirty="0"/>
              <a:t>Please include a list of some other local support services. </a:t>
            </a:r>
          </a:p>
          <a:p>
            <a:pPr eaLnBrk="1" hangingPunct="1"/>
            <a:endParaRPr lang="en-AU" altLang="en-US" b="1" dirty="0"/>
          </a:p>
          <a:p>
            <a:pPr eaLnBrk="1" hangingPunct="1"/>
            <a:r>
              <a:rPr lang="en-AU" altLang="en-US" b="1" dirty="0"/>
              <a:t>Speaker’s notes:</a:t>
            </a:r>
          </a:p>
          <a:p>
            <a:pPr eaLnBrk="1" hangingPunct="1">
              <a:spcBef>
                <a:spcPct val="0"/>
              </a:spcBef>
            </a:pPr>
            <a:r>
              <a:rPr lang="en-AU" altLang="en-US" dirty="0"/>
              <a:t>Sometimes, people gamble because there are other factors in their life that are causing them stress or difficulty. We’ve compiled a list of some of the other support services in our area, including services to help people experiencing mental health concerns, domestic and family violence, alcohol and other drug use, or financial difficulty. You can use these services to get patrons in touch with the other support they need. </a:t>
            </a:r>
          </a:p>
        </p:txBody>
      </p:sp>
      <p:sp>
        <p:nvSpPr>
          <p:cNvPr id="37892" name="Slide Number Placeholder 3">
            <a:extLst>
              <a:ext uri="{FF2B5EF4-FFF2-40B4-BE49-F238E27FC236}">
                <a16:creationId xmlns:a16="http://schemas.microsoft.com/office/drawing/2014/main" id="{C715E211-9372-3D3D-FF99-2D72030924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62A41C-27B6-44CA-B13F-FDFE2DB7F95C}" type="slidenum">
              <a:rPr lang="en-AU" altLang="en-US" smtClean="0"/>
              <a:pPr fontAlgn="base">
                <a:spcBef>
                  <a:spcPct val="0"/>
                </a:spcBef>
                <a:spcAft>
                  <a:spcPct val="0"/>
                </a:spcAft>
              </a:pPr>
              <a:t>27</a:t>
            </a:fld>
            <a:endParaRPr lang="en-AU"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49D58CF-CBA3-0D3D-A8E6-88DDFC1471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D375916-103D-D030-24A6-818461BEB0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also other services available, outside of our local area. The Gambling Help Online website provides 24/7 free online support for anyone affected by gambling across Australia. Patrons can speak to a counsellor either on an online chat, email or over the phone at any time of the day. Patrons can find more information at the Gambling Help Online website.</a:t>
            </a:r>
          </a:p>
          <a:p>
            <a:pPr eaLnBrk="1" hangingPunct="1">
              <a:spcBef>
                <a:spcPct val="0"/>
              </a:spcBef>
            </a:pPr>
            <a:endParaRPr lang="en-AU" altLang="en-US" dirty="0"/>
          </a:p>
          <a:p>
            <a:pPr eaLnBrk="1" hangingPunct="1">
              <a:spcBef>
                <a:spcPct val="0"/>
              </a:spcBef>
            </a:pPr>
            <a:r>
              <a:rPr lang="en-AU" altLang="en-US" dirty="0"/>
              <a:t>Gamblers Anonymous Australia provides group therapy and support across Australia. Members can meet either face-to-face or online, either weekly or whenever suits them, to listen and speak with other people who are experiencing similar gambling-related challenges. Patrons can find more information about session times and locations at the Gamblers Anonymous Australia website.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Gambling Help Online. (2024). </a:t>
            </a:r>
            <a:r>
              <a:rPr lang="en-AU" altLang="en-US" i="1" dirty="0"/>
              <a:t>Home. </a:t>
            </a:r>
            <a:r>
              <a:rPr lang="en-AU" altLang="en-US" dirty="0">
                <a:latin typeface="Arial Nova" panose="020B0504020202020204" pitchFamily="34" charset="0"/>
              </a:rPr>
              <a:t>www.gamblinghelponline.org.au</a:t>
            </a:r>
          </a:p>
          <a:p>
            <a:pPr eaLnBrk="1" hangingPunct="1">
              <a:spcBef>
                <a:spcPct val="0"/>
              </a:spcBef>
            </a:pPr>
            <a:r>
              <a:rPr lang="en-AU" altLang="en-US" dirty="0">
                <a:latin typeface="Arial Nova" panose="020B0504020202020204" pitchFamily="34" charset="0"/>
              </a:rPr>
              <a:t>Gamblers Anonymous. (2024). </a:t>
            </a:r>
            <a:r>
              <a:rPr lang="en-AU" altLang="en-US" i="1" dirty="0">
                <a:latin typeface="Arial Nova" panose="020B0504020202020204" pitchFamily="34" charset="0"/>
              </a:rPr>
              <a:t>Home. </a:t>
            </a:r>
            <a:r>
              <a:rPr lang="en-AU" altLang="en-US" dirty="0">
                <a:latin typeface="Arial Nova" panose="020B0504020202020204" pitchFamily="34" charset="0"/>
              </a:rPr>
              <a:t>www.gaaustralia.org.au</a:t>
            </a: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pPr eaLnBrk="1" hangingPunct="1"/>
            <a:endParaRPr lang="en-AU" altLang="en-US" dirty="0"/>
          </a:p>
        </p:txBody>
      </p:sp>
      <p:sp>
        <p:nvSpPr>
          <p:cNvPr id="39940" name="Slide Number Placeholder 3">
            <a:extLst>
              <a:ext uri="{FF2B5EF4-FFF2-40B4-BE49-F238E27FC236}">
                <a16:creationId xmlns:a16="http://schemas.microsoft.com/office/drawing/2014/main" id="{D60C5A05-B260-BE66-37CD-0BC45697B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3CB827-FF7F-4C91-8BF1-90355C0C6A8A}" type="slidenum">
              <a:rPr lang="en-AU" altLang="en-US" smtClean="0"/>
              <a:pPr fontAlgn="base">
                <a:spcBef>
                  <a:spcPct val="0"/>
                </a:spcBef>
                <a:spcAft>
                  <a:spcPct val="0"/>
                </a:spcAft>
              </a:pPr>
              <a:t>28</a:t>
            </a:fld>
            <a:endParaRPr lang="en-AU"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Did you know you can order free gambling harm minimisation resources for your venue? These resources have been created to help gambling venues build awareness of gambling harm and where to find support. This includes A4 posters, brochures, booklets, postcards, coasters and wallet-size takeaway cards. They can be delivered to your venue for free, or you can print a copy yourself using the link provided. </a:t>
            </a:r>
          </a:p>
          <a:p>
            <a:endParaRPr lang="en-AU" dirty="0"/>
          </a:p>
          <a:p>
            <a:r>
              <a:rPr lang="en-AU" b="1" dirty="0"/>
              <a:t>References:</a:t>
            </a:r>
          </a:p>
          <a:p>
            <a:r>
              <a:rPr lang="en-AU" dirty="0"/>
              <a:t>Queensland Government. </a:t>
            </a:r>
            <a:r>
              <a:rPr lang="en-AU" i="1" dirty="0"/>
              <a:t>Order gambling harm minimisation resources. </a:t>
            </a:r>
            <a:r>
              <a:rPr lang="en-AU" dirty="0"/>
              <a:t>https://www.business.qld.gov.au/industries/hospitality-tourism-sport/liquor-gaming/gaming/order-a-resource</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29</a:t>
            </a:fld>
            <a:endParaRPr lang="en-AU"/>
          </a:p>
        </p:txBody>
      </p:sp>
    </p:spTree>
    <p:extLst>
      <p:ext uri="{BB962C8B-B14F-4D97-AF65-F5344CB8AC3E}">
        <p14:creationId xmlns:p14="http://schemas.microsoft.com/office/powerpoint/2010/main" val="94376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F891533-4549-883B-DA91-29CDAD247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0B0298AA-1AD3-C514-E6FD-15B2752E10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In this module, we’re going to talk about the basics of gambling. You will learn about gambling harm and its signs and risk factors, your role in the prevention of gambling harm and the available support services for people who might need help.</a:t>
            </a:r>
          </a:p>
        </p:txBody>
      </p:sp>
      <p:sp>
        <p:nvSpPr>
          <p:cNvPr id="7172" name="Slide Number Placeholder 3">
            <a:extLst>
              <a:ext uri="{FF2B5EF4-FFF2-40B4-BE49-F238E27FC236}">
                <a16:creationId xmlns:a16="http://schemas.microsoft.com/office/drawing/2014/main" id="{AC0DDF39-E436-2BB5-0C1E-364D3EEE88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82B2F5-29D8-4C85-B1D5-56C65C571801}" type="slidenum">
              <a:rPr lang="en-AU" altLang="en-US" smtClean="0"/>
              <a:pPr fontAlgn="base">
                <a:spcBef>
                  <a:spcPct val="0"/>
                </a:spcBef>
                <a:spcAft>
                  <a:spcPct val="0"/>
                </a:spcAft>
              </a:pPr>
              <a:t>3</a:t>
            </a:fld>
            <a:endParaRPr lang="en-AU"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30</a:t>
            </a:fld>
            <a:endParaRPr lang="en-AU" dirty="0"/>
          </a:p>
        </p:txBody>
      </p:sp>
    </p:spTree>
    <p:extLst>
      <p:ext uri="{BB962C8B-B14F-4D97-AF65-F5344CB8AC3E}">
        <p14:creationId xmlns:p14="http://schemas.microsoft.com/office/powerpoint/2010/main" val="3040851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b="0" dirty="0"/>
              <a:t>November</a:t>
            </a:r>
            <a:r>
              <a:rPr lang="en-AU" dirty="0"/>
              <a:t>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31</a:t>
            </a:fld>
            <a:endParaRPr lang="en-AU" dirty="0"/>
          </a:p>
        </p:txBody>
      </p:sp>
    </p:spTree>
    <p:extLst>
      <p:ext uri="{BB962C8B-B14F-4D97-AF65-F5344CB8AC3E}">
        <p14:creationId xmlns:p14="http://schemas.microsoft.com/office/powerpoint/2010/main" val="2363034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D0B6A71-C370-23D8-5588-8F0CE39BA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43B2856-F144-9910-43C9-021CB9C45C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In this module, we’re going to talk about connecting with patrons. We’ll start with a self-reflection and talk about blind spots, and then we’ll discuss your role in talking to people who might be experiencing gambling harm in your venue, including when to have a conversation, the type of language to use, and action you can take to help someone. </a:t>
            </a:r>
          </a:p>
        </p:txBody>
      </p:sp>
      <p:sp>
        <p:nvSpPr>
          <p:cNvPr id="4" name="Slide Number Placeholder 3">
            <a:extLst>
              <a:ext uri="{FF2B5EF4-FFF2-40B4-BE49-F238E27FC236}">
                <a16:creationId xmlns:a16="http://schemas.microsoft.com/office/drawing/2014/main" id="{132E4F7F-36EE-DE07-4EC9-79F5E549C68F}"/>
              </a:ext>
            </a:extLst>
          </p:cNvPr>
          <p:cNvSpPr>
            <a:spLocks noGrp="1"/>
          </p:cNvSpPr>
          <p:nvPr>
            <p:ph type="sldNum" sz="quarter" idx="5"/>
          </p:nvPr>
        </p:nvSpPr>
        <p:spPr/>
        <p:txBody>
          <a:bodyPr/>
          <a:lstStyle/>
          <a:p>
            <a:pPr>
              <a:defRPr/>
            </a:pPr>
            <a:fld id="{4374FB34-50BE-4016-8F10-B213D44293EB}" type="slidenum">
              <a:rPr lang="en-AU" smtClean="0"/>
              <a:pPr>
                <a:defRPr/>
              </a:pPr>
              <a:t>32</a:t>
            </a:fld>
            <a:endParaRPr lang="en-A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Let’s start with a group discussion about gambling and its perceptions in society. What do you think of people who gamble? How do you think society treats people who gamble? What biases or stereotypes exist about people who gamble? How do you think society’s perceptions shape your opinions of people who gamble?</a:t>
            </a:r>
          </a:p>
          <a:p>
            <a:endParaRPr lang="en-AU" dirty="0"/>
          </a:p>
          <a:p>
            <a:pPr eaLnBrk="1" hangingPunct="1">
              <a:spcBef>
                <a:spcPct val="0"/>
              </a:spcBef>
            </a:pPr>
            <a:r>
              <a:rPr lang="en-AU" altLang="en-US" b="1" dirty="0"/>
              <a:t>References:</a:t>
            </a:r>
            <a:endParaRPr lang="en-AU" altLang="en-US" dirty="0"/>
          </a:p>
          <a:p>
            <a:pPr eaLnBrk="1" hangingPunct="1">
              <a:spcBef>
                <a:spcPct val="0"/>
              </a:spcBef>
            </a:pPr>
            <a:r>
              <a:rPr lang="en-AU" altLang="en-US" dirty="0"/>
              <a:t>Hing, N, Russell, A, </a:t>
            </a:r>
            <a:r>
              <a:rPr lang="en-AU" altLang="en-US" dirty="0" err="1"/>
              <a:t>Nuske</a:t>
            </a:r>
            <a:r>
              <a:rPr lang="en-AU" altLang="en-US" dirty="0"/>
              <a:t>, E &amp; </a:t>
            </a:r>
            <a:r>
              <a:rPr lang="en-AU" altLang="en-US" dirty="0" err="1"/>
              <a:t>Gainsbury</a:t>
            </a:r>
            <a:r>
              <a:rPr lang="en-AU" altLang="en-US" dirty="0"/>
              <a:t>, S. (2015). </a:t>
            </a:r>
            <a:r>
              <a:rPr lang="en-AU" altLang="en-US" i="1" dirty="0"/>
              <a:t>The stigma of problem gambling: Causes, characteristics and consequences. </a:t>
            </a:r>
            <a:r>
              <a:rPr lang="en-AU" altLang="en-US" dirty="0"/>
              <a:t>Victorian Responsible Gambling Foundation, Melbourne.</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33</a:t>
            </a:fld>
            <a:endParaRPr lang="en-AU"/>
          </a:p>
        </p:txBody>
      </p:sp>
    </p:spTree>
    <p:extLst>
      <p:ext uri="{BB962C8B-B14F-4D97-AF65-F5344CB8AC3E}">
        <p14:creationId xmlns:p14="http://schemas.microsoft.com/office/powerpoint/2010/main" val="3923207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r>
              <a:rPr lang="en-AU" dirty="0"/>
              <a:t>Need a quick refresher about the signs of gambling harm? Here’s a quick look at some of the things to keep an eye out for in your venue. If you see any of these signs, even if only on one occasion, it’s worth mentioning to your manager or CLO.</a:t>
            </a:r>
          </a:p>
          <a:p>
            <a:endParaRPr lang="en-AU" dirty="0"/>
          </a:p>
          <a:p>
            <a:r>
              <a:rPr lang="en-AU" b="1" dirty="0"/>
              <a:t>References:</a:t>
            </a:r>
          </a:p>
          <a:p>
            <a:r>
              <a:rPr lang="en-AU" dirty="0"/>
              <a:t>Gambling Help Queensland. (2024). </a:t>
            </a:r>
            <a:r>
              <a:rPr lang="en-AU" i="1" dirty="0"/>
              <a:t>How to spot the early signs of gambling harm in gaming venues. </a:t>
            </a:r>
            <a:r>
              <a:rPr lang="en-AU" dirty="0"/>
              <a:t>https://www.gamblinghelpqld.org.au/how-spot-early-signs-gambling-harm-gaming-venues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u="none" dirty="0">
                <a:solidFill>
                  <a:srgbClr val="524B48"/>
                </a:solidFill>
                <a:effectLst/>
                <a:latin typeface="Metropolis-Regular"/>
              </a:rPr>
              <a:t>Thomas, A., </a:t>
            </a:r>
            <a:r>
              <a:rPr lang="en-AU" b="0" i="0" u="none" dirty="0" err="1">
                <a:solidFill>
                  <a:srgbClr val="524B48"/>
                </a:solidFill>
                <a:effectLst/>
                <a:latin typeface="Metropolis-Regular"/>
              </a:rPr>
              <a:t>Delfabbro</a:t>
            </a:r>
            <a:r>
              <a:rPr lang="en-AU" b="0" i="0" u="none" dirty="0">
                <a:solidFill>
                  <a:srgbClr val="524B48"/>
                </a:solidFill>
                <a:effectLst/>
                <a:latin typeface="Metropolis-Regular"/>
              </a:rPr>
              <a:t>, P., &amp; Armstrong, A. R. (2014). Validation Study of In-Venue Problem Gambler Indicators. Report prepared for Gambling Research Australia</a:t>
            </a:r>
            <a:endParaRPr lang="en-AU" u="none"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34</a:t>
            </a:fld>
            <a:endParaRPr lang="en-AU"/>
          </a:p>
        </p:txBody>
      </p:sp>
    </p:spTree>
    <p:extLst>
      <p:ext uri="{BB962C8B-B14F-4D97-AF65-F5344CB8AC3E}">
        <p14:creationId xmlns:p14="http://schemas.microsoft.com/office/powerpoint/2010/main" val="62985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This group discussion highlighted that many of our attitudes towards people who gamble are shaped by society’s broader perceptions. Our understanding of something or someone is usually formed by our worldviews. A worldview is a collection of attitudes, values and expectations about the world around us, which inform our thoughts and actions. It generally decides what we deem “normal” or “right”. Our worldviews are formed by our upbringing or background, the opinions or values of the important people in our lives (such as our family and friends), and our culture or community more broadly. When we had our group discussion, some of our opinions about people who gamble </a:t>
            </a:r>
            <a:r>
              <a:rPr lang="en-AU" u="none" strike="noStrike" dirty="0"/>
              <a:t>may have </a:t>
            </a:r>
            <a:r>
              <a:rPr lang="en-AU" strike="noStrike" dirty="0"/>
              <a:t>been</a:t>
            </a:r>
            <a:r>
              <a:rPr lang="en-AU" dirty="0"/>
              <a:t> influenced by biases and stereotypes. It’s important to be mindful of your attitudes towards people who gamble when you connect with the patrons in your venue and do your best to keep an open mind.</a:t>
            </a:r>
          </a:p>
          <a:p>
            <a:endParaRPr lang="en-AU" dirty="0"/>
          </a:p>
          <a:p>
            <a:pPr eaLnBrk="1" hangingPunct="1">
              <a:spcBef>
                <a:spcPct val="0"/>
              </a:spcBef>
            </a:pPr>
            <a:r>
              <a:rPr lang="en-AU" altLang="en-US" b="1" dirty="0"/>
              <a:t>References:</a:t>
            </a:r>
            <a:endParaRPr lang="en-AU" altLang="en-US" dirty="0"/>
          </a:p>
          <a:p>
            <a:pPr eaLnBrk="1" hangingPunct="1">
              <a:spcBef>
                <a:spcPct val="0"/>
              </a:spcBef>
            </a:pPr>
            <a:r>
              <a:rPr lang="en-AU" altLang="en-US" dirty="0"/>
              <a:t>Hing, N, Russell, A, </a:t>
            </a:r>
            <a:r>
              <a:rPr lang="en-AU" altLang="en-US" dirty="0" err="1"/>
              <a:t>Nuske</a:t>
            </a:r>
            <a:r>
              <a:rPr lang="en-AU" altLang="en-US" dirty="0"/>
              <a:t>, E &amp; </a:t>
            </a:r>
            <a:r>
              <a:rPr lang="en-AU" altLang="en-US" dirty="0" err="1"/>
              <a:t>Gainsbury</a:t>
            </a:r>
            <a:r>
              <a:rPr lang="en-AU" altLang="en-US" dirty="0"/>
              <a:t>, S. (2015). </a:t>
            </a:r>
            <a:r>
              <a:rPr lang="en-AU" altLang="en-US" i="1" dirty="0"/>
              <a:t>The stigma of problem gambling: Causes, characteristics and consequences. </a:t>
            </a:r>
            <a:r>
              <a:rPr lang="en-AU" altLang="en-US" dirty="0"/>
              <a:t>Victorian Responsible Gambling Foundation, Melbourne.</a:t>
            </a:r>
            <a:endParaRPr lang="en-AU" dirty="0"/>
          </a:p>
          <a:p>
            <a:r>
              <a:rPr lang="en-AU" b="0" i="0" dirty="0">
                <a:solidFill>
                  <a:srgbClr val="212121"/>
                </a:solidFill>
                <a:effectLst/>
                <a:latin typeface="Roboto" panose="02000000000000000000" pitchFamily="2" charset="0"/>
              </a:rPr>
              <a:t>Gray A. (2011). Worldviews. </a:t>
            </a:r>
            <a:r>
              <a:rPr lang="en-AU" b="0" i="1" dirty="0">
                <a:solidFill>
                  <a:srgbClr val="212121"/>
                </a:solidFill>
                <a:effectLst/>
                <a:latin typeface="Roboto" panose="02000000000000000000" pitchFamily="2" charset="0"/>
              </a:rPr>
              <a:t>International psychiatry : bulletin of the Board of International Affairs of the Royal College of Psychiatrists</a:t>
            </a:r>
            <a:r>
              <a:rPr lang="en-AU" b="0" i="0" dirty="0">
                <a:solidFill>
                  <a:srgbClr val="212121"/>
                </a:solidFill>
                <a:effectLst/>
                <a:latin typeface="Roboto" panose="02000000000000000000" pitchFamily="2" charset="0"/>
              </a:rPr>
              <a:t>, </a:t>
            </a:r>
            <a:r>
              <a:rPr lang="en-AU" b="0" i="1" dirty="0">
                <a:solidFill>
                  <a:srgbClr val="212121"/>
                </a:solidFill>
                <a:effectLst/>
                <a:latin typeface="Roboto" panose="02000000000000000000" pitchFamily="2" charset="0"/>
              </a:rPr>
              <a:t>8</a:t>
            </a:r>
            <a:r>
              <a:rPr lang="en-AU" b="0" i="0" dirty="0">
                <a:solidFill>
                  <a:srgbClr val="212121"/>
                </a:solidFill>
                <a:effectLst/>
                <a:latin typeface="Roboto" panose="02000000000000000000" pitchFamily="2" charset="0"/>
              </a:rPr>
              <a:t>(3), 58–60.</a:t>
            </a:r>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35</a:t>
            </a:fld>
            <a:endParaRPr lang="en-AU"/>
          </a:p>
        </p:txBody>
      </p:sp>
    </p:spTree>
    <p:extLst>
      <p:ext uri="{BB962C8B-B14F-4D97-AF65-F5344CB8AC3E}">
        <p14:creationId xmlns:p14="http://schemas.microsoft.com/office/powerpoint/2010/main" val="3596032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r>
              <a:rPr lang="en-AU" dirty="0"/>
              <a:t>These stereotypes and biases that we might hold towards a person or group of people are called blind spots. Blind spots refer to the aspects of ourselves we aren’t conscious of – things we are unable to see or understand. This can include our personality traits, values, actions, habits, feelings and thoughts. These blind spots can narrow our attitudes and beliefs towards something and influence our decisions and behaviours. It’s important to think about what blind spots you might have about people who gamble, and how this might influence your interactions with patrons. </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References:</a:t>
            </a:r>
            <a:endParaRPr lang="en-AU" altLang="en-US" dirty="0"/>
          </a:p>
          <a:p>
            <a:r>
              <a:rPr lang="en-AU" dirty="0"/>
              <a:t>Bazerman, Max H. and </a:t>
            </a:r>
            <a:r>
              <a:rPr lang="en-AU" dirty="0" err="1"/>
              <a:t>Tenbrunsel</a:t>
            </a:r>
            <a:r>
              <a:rPr lang="en-AU" dirty="0"/>
              <a:t>, Ann E. (2011). </a:t>
            </a:r>
            <a:r>
              <a:rPr lang="en-AU" i="1" dirty="0"/>
              <a:t>Blind Spots: Why We Fail to Do What's Right and What to Do about It</a:t>
            </a:r>
            <a:r>
              <a:rPr lang="en-AU" dirty="0"/>
              <a:t>, Princeton: Princeton University Press. doi.org/10.1515/9781400837991</a:t>
            </a:r>
            <a:endParaRPr lang="en-AU" u="sng"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36</a:t>
            </a:fld>
            <a:endParaRPr lang="en-AU"/>
          </a:p>
        </p:txBody>
      </p:sp>
    </p:spTree>
    <p:extLst>
      <p:ext uri="{BB962C8B-B14F-4D97-AF65-F5344CB8AC3E}">
        <p14:creationId xmlns:p14="http://schemas.microsoft.com/office/powerpoint/2010/main" val="1230688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Speaker’s notes:</a:t>
            </a:r>
          </a:p>
          <a:p>
            <a:r>
              <a:rPr lang="en-AU" dirty="0"/>
              <a:t>Once we’ve learnt to better identify and understand our emotions, we can take action. There are three steps to this.</a:t>
            </a:r>
          </a:p>
          <a:p>
            <a:endParaRPr lang="en-AU" dirty="0"/>
          </a:p>
          <a:p>
            <a:pPr marL="228600" indent="-228600">
              <a:buAutoNum type="arabicPeriod"/>
            </a:pPr>
            <a:r>
              <a:rPr lang="en-AU" dirty="0"/>
              <a:t>Identify – Understand your emotions, like using a Feeling Wheel to identify how you are feeling.</a:t>
            </a:r>
          </a:p>
          <a:p>
            <a:pPr marL="228600" indent="-228600">
              <a:buAutoNum type="arabicPeriod"/>
            </a:pPr>
            <a:r>
              <a:rPr lang="en-AU" dirty="0"/>
              <a:t>Reflect – Take the time to understand how your emotions might be impacting yourself, your choices and behaviour. Think too about how these emotions may impact the other people around you and try to learn more about what you could do to change this.</a:t>
            </a:r>
          </a:p>
          <a:p>
            <a:pPr marL="228600" indent="-228600">
              <a:buAutoNum type="arabicPeriod"/>
            </a:pPr>
            <a:r>
              <a:rPr lang="en-AU" dirty="0"/>
              <a:t>Act – Once you’ve understood how your feelings may be impacting yourself and others, seek ways to make change. Try to understand how you can better engage with your emotions. Take the time to sit with your feelings, make plans to address the situation and ask for help from others when you need it.</a:t>
            </a:r>
          </a:p>
          <a:p>
            <a:pPr marL="0" indent="0">
              <a:buNone/>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References:</a:t>
            </a:r>
            <a:endParaRPr lang="en-AU" altLang="en-US" dirty="0"/>
          </a:p>
          <a:p>
            <a:r>
              <a:rPr lang="en-AU" dirty="0"/>
              <a:t>Bru-Luna, et al. (2021). Emotional Intelligence Measures: A Systematic Review. </a:t>
            </a:r>
            <a:r>
              <a:rPr lang="en-AU" i="1" dirty="0"/>
              <a:t>Healthcare</a:t>
            </a:r>
            <a:r>
              <a:rPr lang="en-AU" dirty="0"/>
              <a:t>, 9(12). 1696. https://doi.org/10.3390/healthcare9121696</a:t>
            </a:r>
          </a:p>
          <a:p>
            <a:pPr marL="0" indent="0">
              <a:buNone/>
            </a:pPr>
            <a:r>
              <a:rPr lang="en-AU" dirty="0"/>
              <a:t> </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37</a:t>
            </a:fld>
            <a:endParaRPr lang="en-AU"/>
          </a:p>
        </p:txBody>
      </p:sp>
    </p:spTree>
    <p:extLst>
      <p:ext uri="{BB962C8B-B14F-4D97-AF65-F5344CB8AC3E}">
        <p14:creationId xmlns:p14="http://schemas.microsoft.com/office/powerpoint/2010/main" val="2058202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This 3-minute video provides some useful insight into what emotional intelligence is and how we can develop it.</a:t>
            </a:r>
          </a:p>
          <a:p>
            <a:endParaRPr lang="en-AU" dirty="0"/>
          </a:p>
          <a:p>
            <a:r>
              <a:rPr lang="en-AU" b="1" dirty="0"/>
              <a:t>References:</a:t>
            </a:r>
          </a:p>
          <a:p>
            <a:r>
              <a:rPr lang="en-AU" dirty="0"/>
              <a:t>MindTools. (2019). </a:t>
            </a:r>
            <a:r>
              <a:rPr lang="en-AU" i="1" dirty="0"/>
              <a:t>Developing Emotional Intelligence. </a:t>
            </a:r>
            <a:r>
              <a:rPr lang="en-AU" dirty="0"/>
              <a:t>https://www.youtube.com/watch?v=n9h8fG1DKhA</a:t>
            </a:r>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38</a:t>
            </a:fld>
            <a:endParaRPr lang="en-AU"/>
          </a:p>
        </p:txBody>
      </p:sp>
    </p:spTree>
    <p:extLst>
      <p:ext uri="{BB962C8B-B14F-4D97-AF65-F5344CB8AC3E}">
        <p14:creationId xmlns:p14="http://schemas.microsoft.com/office/powerpoint/2010/main" val="3529707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Speaker’s notes:</a:t>
            </a:r>
          </a:p>
          <a:p>
            <a:r>
              <a:rPr lang="en-AU" dirty="0"/>
              <a:t>One useful way to overcome the harmful impacts of shame is by developing your emotional intelligence. Emotional intelligence refers to the ability to recognise, understand and process emotions in yourself and others. If we are better able to access our emotional intelligence, we can better communicate with patrons.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References:</a:t>
            </a:r>
            <a:endParaRPr lang="en-AU" altLang="en-US" dirty="0"/>
          </a:p>
          <a:p>
            <a:r>
              <a:rPr lang="en-AU" dirty="0"/>
              <a:t>Bru-Luna, et al. (2021). Emotional Intelligence Measures: A Systematic Review. </a:t>
            </a:r>
            <a:r>
              <a:rPr lang="en-AU" i="1" dirty="0"/>
              <a:t>Healthcare</a:t>
            </a:r>
            <a:r>
              <a:rPr lang="en-AU" dirty="0"/>
              <a:t>, 9(12). 1696. https://doi.org/10.3390/healthcare9121696</a:t>
            </a:r>
          </a:p>
          <a:p>
            <a:r>
              <a:rPr lang="en-AU" dirty="0"/>
              <a:t>Time Magazine. (2021). </a:t>
            </a:r>
            <a:r>
              <a:rPr lang="en-AU" i="1" dirty="0" err="1"/>
              <a:t>Brené</a:t>
            </a:r>
            <a:r>
              <a:rPr lang="en-AU" i="1" dirty="0"/>
              <a:t> Brown Thinks You Should Talk About These 87 Emotions</a:t>
            </a:r>
            <a:r>
              <a:rPr lang="en-AU" dirty="0"/>
              <a:t>. https://time.com/6122081/brene-brown-atlas-of-the-heart/</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39</a:t>
            </a:fld>
            <a:endParaRPr lang="en-AU"/>
          </a:p>
        </p:txBody>
      </p:sp>
    </p:spTree>
    <p:extLst>
      <p:ext uri="{BB962C8B-B14F-4D97-AF65-F5344CB8AC3E}">
        <p14:creationId xmlns:p14="http://schemas.microsoft.com/office/powerpoint/2010/main" val="416496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a:t>Note for presenter:</a:t>
            </a:r>
          </a:p>
          <a:p>
            <a:r>
              <a:rPr lang="en-AU" altLang="en-US" dirty="0"/>
              <a:t>Please include the relevant GHS community educator contact information.</a:t>
            </a:r>
            <a:endParaRPr lang="en-AU" b="1" dirty="0"/>
          </a:p>
          <a:p>
            <a:endParaRPr lang="en-AU" b="1" dirty="0"/>
          </a:p>
          <a:p>
            <a:r>
              <a:rPr lang="en-AU" b="1" dirty="0"/>
              <a:t>Speaker’s notes:</a:t>
            </a:r>
          </a:p>
          <a:p>
            <a:r>
              <a:rPr lang="en-AU" dirty="0"/>
              <a:t>To start, we’d like to briefly talk about who we are and what we do. Gambling Help services are free Government-funded services delivered by a network of community-based specialist support agencies, like ours. We provide support to people experiencing gambling harm, including those impacted by someone else's gambling. </a:t>
            </a:r>
            <a:r>
              <a:rPr lang="en-AU" b="0" dirty="0"/>
              <a:t>We </a:t>
            </a:r>
            <a:r>
              <a:rPr lang="en-AU" b="0" i="0" dirty="0">
                <a:solidFill>
                  <a:srgbClr val="524B48"/>
                </a:solidFill>
                <a:effectLst/>
                <a:latin typeface="Metropolis-Regular"/>
              </a:rPr>
              <a:t>deliver </a:t>
            </a:r>
            <a:r>
              <a:rPr lang="en-AU" b="0" i="0" dirty="0">
                <a:solidFill>
                  <a:srgbClr val="524B48"/>
                </a:solidFill>
                <a:effectLst/>
                <a:latin typeface="Metropolis-Bold"/>
              </a:rPr>
              <a:t>community education</a:t>
            </a:r>
            <a:r>
              <a:rPr lang="en-AU" b="0" i="0" dirty="0">
                <a:solidFill>
                  <a:srgbClr val="524B48"/>
                </a:solidFill>
                <a:effectLst/>
                <a:latin typeface="Metropolis-Regular"/>
              </a:rPr>
              <a:t> and </a:t>
            </a:r>
            <a:r>
              <a:rPr lang="en-AU" b="0" i="0" dirty="0">
                <a:solidFill>
                  <a:srgbClr val="524B48"/>
                </a:solidFill>
                <a:effectLst/>
                <a:latin typeface="Metropolis-Bold"/>
              </a:rPr>
              <a:t>training, like what we’re doing here today,</a:t>
            </a:r>
            <a:r>
              <a:rPr lang="en-AU" b="0" i="0" dirty="0">
                <a:solidFill>
                  <a:srgbClr val="524B48"/>
                </a:solidFill>
                <a:effectLst/>
                <a:latin typeface="Metropolis-Regular"/>
              </a:rPr>
              <a:t> and participate in networking activities to teach the community more about safer gambling and gambling harm. You can find our contact information on the screen. </a:t>
            </a:r>
          </a:p>
          <a:p>
            <a:endParaRPr lang="en-AU" b="0" i="0" dirty="0">
              <a:solidFill>
                <a:srgbClr val="524B48"/>
              </a:solidFill>
              <a:effectLst/>
              <a:latin typeface="Metropolis-Regular"/>
            </a:endParaRPr>
          </a:p>
          <a:p>
            <a:r>
              <a:rPr lang="en-AU" b="1" i="0" dirty="0">
                <a:solidFill>
                  <a:srgbClr val="524B48"/>
                </a:solidFill>
                <a:effectLst/>
                <a:latin typeface="Metropolis-Regular"/>
              </a:rPr>
              <a:t>References:</a:t>
            </a:r>
          </a:p>
          <a:p>
            <a:r>
              <a:rPr lang="en-AU" b="0" i="0" dirty="0">
                <a:solidFill>
                  <a:srgbClr val="524B48"/>
                </a:solidFill>
                <a:effectLst/>
                <a:latin typeface="Metropolis-Regular"/>
              </a:rPr>
              <a:t>Gambling Help Queensland. (2024). </a:t>
            </a:r>
            <a:r>
              <a:rPr lang="en-AU" b="0" i="1" dirty="0">
                <a:solidFill>
                  <a:srgbClr val="524B48"/>
                </a:solidFill>
                <a:effectLst/>
                <a:latin typeface="Metropolis-Regular"/>
              </a:rPr>
              <a:t>About us. </a:t>
            </a:r>
            <a:r>
              <a:rPr lang="en-AU" b="0" i="0" dirty="0">
                <a:solidFill>
                  <a:srgbClr val="524B48"/>
                </a:solidFill>
                <a:effectLst/>
                <a:latin typeface="Metropolis-Regular"/>
              </a:rPr>
              <a:t>https://www.gamblinghelpqld.org.au/about-us</a:t>
            </a:r>
            <a:endParaRPr lang="en-AU" b="0"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4</a:t>
            </a:fld>
            <a:endParaRPr lang="en-AU"/>
          </a:p>
        </p:txBody>
      </p:sp>
    </p:spTree>
    <p:extLst>
      <p:ext uri="{BB962C8B-B14F-4D97-AF65-F5344CB8AC3E}">
        <p14:creationId xmlns:p14="http://schemas.microsoft.com/office/powerpoint/2010/main" val="1428051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One useful way to improve our emotional intelligence is through a Feeling Wheel. This Feeling Wheel, displayed on screen, was developed by Dr. Gloria Willcox from the Gottman Institute – a research institute that focus on mental health and relationships. This wheel can help someone to learn more about the depth and breadth of emotions, to better identify and understand how they are feeling. For example, let’s pretend that one day you’re feeling sad. You might look at this wheel and learn that what you are really feeling is bored or lonely, which is prompting feelings of inadequacy or inferiority. By using this wheel, it can help us better recognise and name emotions in ourselves, as a helpful way for us to learn to recognise and support others when they are experiencing similar emotions. This can be a useful tool in your interactions with patrons.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All The </a:t>
            </a:r>
            <a:r>
              <a:rPr lang="en-AU" dirty="0" err="1"/>
              <a:t>Feelz</a:t>
            </a:r>
            <a:r>
              <a:rPr lang="en-AU" dirty="0"/>
              <a:t>. (2024). </a:t>
            </a:r>
            <a:r>
              <a:rPr lang="en-AU" i="1" dirty="0"/>
              <a:t>The Feeling Wheel. </a:t>
            </a:r>
            <a:r>
              <a:rPr lang="en-AU" dirty="0"/>
              <a:t>https://allthefeelz.app/feeling-wheel</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40</a:t>
            </a:fld>
            <a:endParaRPr lang="en-AU"/>
          </a:p>
        </p:txBody>
      </p:sp>
    </p:spTree>
    <p:extLst>
      <p:ext uri="{BB962C8B-B14F-4D97-AF65-F5344CB8AC3E}">
        <p14:creationId xmlns:p14="http://schemas.microsoft.com/office/powerpoint/2010/main" val="1461942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DC66161-D6FB-5405-55F5-6FE74710F3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3CD75AD-F98B-E4FC-3EA9-6E50B2CF3E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Shame is an emotion founded in someone’s negative perception of themself. Generally, shame is not associated with a specific behaviour or event, but instead relates to a person’s beliefs about their whole self. It is often associated with feelings of worthlessness and inadequacy. </a:t>
            </a:r>
          </a:p>
          <a:p>
            <a:pPr eaLnBrk="1" hangingPunct="1">
              <a:spcBef>
                <a:spcPct val="0"/>
              </a:spcBef>
            </a:pPr>
            <a:endParaRPr lang="en-AU" altLang="en-US" dirty="0"/>
          </a:p>
          <a:p>
            <a:pPr eaLnBrk="1" hangingPunct="1">
              <a:spcBef>
                <a:spcPct val="0"/>
              </a:spcBef>
            </a:pPr>
            <a:r>
              <a:rPr lang="en-AU" altLang="en-US" dirty="0"/>
              <a:t>Often, people experience shame due to society’s perceptions of inappropriate attitudes, behaviours or characteristics. People can experience shame for many different reasons, including sexuality, disability, ethnicity or race, gender and certain health conditions. People who gamble often experience shame.</a:t>
            </a:r>
          </a:p>
          <a:p>
            <a:pPr eaLnBrk="1" hangingPunct="1">
              <a:spcBef>
                <a:spcPct val="0"/>
              </a:spcBef>
            </a:pPr>
            <a:endParaRPr lang="en-AU" altLang="en-US" dirty="0"/>
          </a:p>
          <a:p>
            <a:pPr eaLnBrk="1" hangingPunct="1">
              <a:spcBef>
                <a:spcPct val="0"/>
              </a:spcBef>
            </a:pPr>
            <a:r>
              <a:rPr lang="en-AU" altLang="en-US" b="1" dirty="0"/>
              <a:t>References:</a:t>
            </a:r>
          </a:p>
          <a:p>
            <a:pPr eaLnBrk="1" hangingPunct="1">
              <a:spcBef>
                <a:spcPct val="0"/>
              </a:spcBef>
            </a:pPr>
            <a:r>
              <a:rPr lang="en-AU" altLang="en-US" b="0" dirty="0"/>
              <a:t>Miceli, M., &amp; </a:t>
            </a:r>
            <a:r>
              <a:rPr lang="en-AU" altLang="en-US" b="0" dirty="0" err="1"/>
              <a:t>Castelfranchi</a:t>
            </a:r>
            <a:r>
              <a:rPr lang="en-AU" altLang="en-US" b="0" dirty="0"/>
              <a:t>, C. (2018). Reconsidering the Differences Between Shame and Guilt. </a:t>
            </a:r>
            <a:r>
              <a:rPr lang="en-AU" altLang="en-US" b="0" i="1" dirty="0"/>
              <a:t>Europe’s Journal of Psychology, 14</a:t>
            </a:r>
            <a:r>
              <a:rPr lang="en-AU" altLang="en-US" b="0" dirty="0"/>
              <a:t>(3), 710–733. https://doi.org/10.5964/ejop.v14i3.1564</a:t>
            </a:r>
          </a:p>
          <a:p>
            <a:pPr eaLnBrk="1" hangingPunct="1">
              <a:spcBef>
                <a:spcPct val="0"/>
              </a:spcBef>
            </a:pPr>
            <a:r>
              <a:rPr lang="en-AU" altLang="en-US" dirty="0"/>
              <a:t>Alcohol and Drug Foundation. (2019). </a:t>
            </a:r>
            <a:r>
              <a:rPr lang="en-AU" altLang="en-US" i="1" dirty="0"/>
              <a:t>Understanding the impact of stigma. </a:t>
            </a:r>
            <a:r>
              <a:rPr lang="en-AU" altLang="en-US" dirty="0"/>
              <a:t>https://adf.org.au/insights/stigma-impact/</a:t>
            </a:r>
          </a:p>
          <a:p>
            <a:pPr eaLnBrk="1" hangingPunct="1">
              <a:spcBef>
                <a:spcPct val="0"/>
              </a:spcBef>
            </a:pPr>
            <a:r>
              <a:rPr lang="en-AU" altLang="en-US" dirty="0"/>
              <a:t>Hing, N, Russell, A, </a:t>
            </a:r>
            <a:r>
              <a:rPr lang="en-AU" altLang="en-US" dirty="0" err="1"/>
              <a:t>Nuske</a:t>
            </a:r>
            <a:r>
              <a:rPr lang="en-AU" altLang="en-US" dirty="0"/>
              <a:t>, E &amp; </a:t>
            </a:r>
            <a:r>
              <a:rPr lang="en-AU" altLang="en-US" dirty="0" err="1"/>
              <a:t>Gainsbury</a:t>
            </a:r>
            <a:r>
              <a:rPr lang="en-AU" altLang="en-US" dirty="0"/>
              <a:t>, S 2015. </a:t>
            </a:r>
            <a:r>
              <a:rPr lang="en-AU" altLang="en-US" i="1" dirty="0"/>
              <a:t>The stigma of problem gambling: Causes, characteristics and consequences. </a:t>
            </a:r>
            <a:r>
              <a:rPr lang="en-AU" altLang="en-US" dirty="0"/>
              <a:t>Victorian Responsible Gambling Foundation, Melbourne.</a:t>
            </a:r>
          </a:p>
          <a:p>
            <a:pPr eaLnBrk="1" hangingPunct="1">
              <a:spcBef>
                <a:spcPct val="0"/>
              </a:spcBef>
            </a:pPr>
            <a:endParaRPr lang="en-AU" altLang="en-US" dirty="0"/>
          </a:p>
        </p:txBody>
      </p:sp>
      <p:sp>
        <p:nvSpPr>
          <p:cNvPr id="47108" name="Slide Number Placeholder 3">
            <a:extLst>
              <a:ext uri="{FF2B5EF4-FFF2-40B4-BE49-F238E27FC236}">
                <a16:creationId xmlns:a16="http://schemas.microsoft.com/office/drawing/2014/main" id="{90BC1F94-FACA-BFE2-66DB-F3DD4D26DB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C2C765-0204-4B41-A7C0-33B1217853D3}" type="slidenum">
              <a:rPr lang="en-AU" altLang="en-US" smtClean="0"/>
              <a:pPr fontAlgn="base">
                <a:spcBef>
                  <a:spcPct val="0"/>
                </a:spcBef>
                <a:spcAft>
                  <a:spcPct val="0"/>
                </a:spcAft>
              </a:pPr>
              <a:t>41</a:t>
            </a:fld>
            <a:endParaRPr lang="en-AU"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82F2D5B-00F1-5504-BB29-CDB29DDDCB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0EACCBB-12E7-9F4E-D018-59FE86F327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Shame has big impacts on people who gamble. Many people who gamble report feeling disappointed in themselves, embarrassed, guilty, worthless, inadequate, stupid, weak and like a failure. It has been linked with increased mental health concerns, alcohol and drug use, and suicidal thoughts and behaviours.</a:t>
            </a:r>
          </a:p>
          <a:p>
            <a:pPr eaLnBrk="1" hangingPunct="1">
              <a:spcBef>
                <a:spcPct val="0"/>
              </a:spcBef>
            </a:pPr>
            <a:endParaRPr lang="en-AU" altLang="en-US" dirty="0"/>
          </a:p>
          <a:p>
            <a:pPr eaLnBrk="1" hangingPunct="1">
              <a:spcBef>
                <a:spcPct val="0"/>
              </a:spcBef>
            </a:pPr>
            <a:r>
              <a:rPr lang="en-AU" altLang="en-US" dirty="0"/>
              <a:t>These kinds of fears or expectations of being negatively judged, devalued or discriminated against often lead people to hide or deny their gambling habits from themselves and their loved ones, and are common reasons why people hesitate to seek help.</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Hing, N, Russell, A, </a:t>
            </a:r>
            <a:r>
              <a:rPr lang="en-AU" altLang="en-US" dirty="0" err="1"/>
              <a:t>Nuske</a:t>
            </a:r>
            <a:r>
              <a:rPr lang="en-AU" altLang="en-US" dirty="0"/>
              <a:t>, E &amp; </a:t>
            </a:r>
            <a:r>
              <a:rPr lang="en-AU" altLang="en-US" dirty="0" err="1"/>
              <a:t>Gainsbury</a:t>
            </a:r>
            <a:r>
              <a:rPr lang="en-AU" altLang="en-US" dirty="0"/>
              <a:t>, S. (2015). </a:t>
            </a:r>
            <a:r>
              <a:rPr lang="en-AU" altLang="en-US" i="1" dirty="0"/>
              <a:t>The stigma of problem gambling: Causes, characteristics and consequences. </a:t>
            </a:r>
            <a:r>
              <a:rPr lang="en-AU" altLang="en-US" dirty="0"/>
              <a:t>Victorian Responsible Gambling Foundation, Melbourne.</a:t>
            </a:r>
          </a:p>
          <a:p>
            <a:pPr eaLnBrk="1" hangingPunct="1">
              <a:spcBef>
                <a:spcPct val="0"/>
              </a:spcBef>
            </a:pPr>
            <a:endParaRPr lang="en-AU" altLang="en-US" dirty="0"/>
          </a:p>
        </p:txBody>
      </p:sp>
      <p:sp>
        <p:nvSpPr>
          <p:cNvPr id="53252" name="Slide Number Placeholder 3">
            <a:extLst>
              <a:ext uri="{FF2B5EF4-FFF2-40B4-BE49-F238E27FC236}">
                <a16:creationId xmlns:a16="http://schemas.microsoft.com/office/drawing/2014/main" id="{18F5F182-EC7C-740C-66A0-E64F779884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CE71E4-26CE-41C5-A449-8347D2C6077B}" type="slidenum">
              <a:rPr lang="en-AU" altLang="en-US" smtClean="0"/>
              <a:pPr fontAlgn="base">
                <a:spcBef>
                  <a:spcPct val="0"/>
                </a:spcBef>
                <a:spcAft>
                  <a:spcPct val="0"/>
                </a:spcAft>
              </a:pPr>
              <a:t>42</a:t>
            </a:fld>
            <a:endParaRPr lang="en-AU"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Speaker’s notes:</a:t>
            </a:r>
          </a:p>
          <a:p>
            <a:r>
              <a:rPr lang="en-AU" dirty="0"/>
              <a:t>Sometimes, people confuse shame with guilt, as they are related but very different emotions. Guilt is a feeling that arises when someone makes a decision that doesn’t align with their values, like lying or cheating. This can lead someone to feel bad, remorseful or responsible for something they did wrong. Shame, however, is a feeling related to someone’s sense of self, where they believe the parts of themself they feel shameful about represent the whole of who they are. While a person who is experiencing guilt may feel like they did something bad, a person who is experiencing shame might believe that they themselves are bad. Often people who experience gambling harm feel shame, rather than guilt. This experience can have big impacts, leading to poor self-worth and mental ill-health.</a:t>
            </a:r>
          </a:p>
          <a:p>
            <a:pPr eaLnBrk="1" hangingPunct="1">
              <a:spcBef>
                <a:spcPct val="0"/>
              </a:spcBef>
            </a:pPr>
            <a:endParaRPr lang="en-AU" altLang="en-US" dirty="0"/>
          </a:p>
          <a:p>
            <a:pPr eaLnBrk="1" hangingPunct="1">
              <a:spcBef>
                <a:spcPct val="0"/>
              </a:spcBef>
            </a:pPr>
            <a:r>
              <a:rPr lang="en-AU" altLang="en-US" b="1" dirty="0"/>
              <a:t>References:</a:t>
            </a:r>
          </a:p>
          <a:p>
            <a:pPr eaLnBrk="1" hangingPunct="1">
              <a:spcBef>
                <a:spcPct val="0"/>
              </a:spcBef>
            </a:pPr>
            <a:r>
              <a:rPr lang="en-AU" altLang="en-US" b="0" dirty="0"/>
              <a:t>Miceli, M., &amp; </a:t>
            </a:r>
            <a:r>
              <a:rPr lang="en-AU" altLang="en-US" b="0" dirty="0" err="1"/>
              <a:t>Castelfranchi</a:t>
            </a:r>
            <a:r>
              <a:rPr lang="en-AU" altLang="en-US" b="0" dirty="0"/>
              <a:t>, C. (2018). Reconsidering the Differences Between Shame and Guilt. </a:t>
            </a:r>
            <a:r>
              <a:rPr lang="en-AU" altLang="en-US" b="0" i="1" dirty="0"/>
              <a:t>Europe’s Journal of Psychology, 14</a:t>
            </a:r>
            <a:r>
              <a:rPr lang="en-AU" altLang="en-US" b="0" dirty="0"/>
              <a:t>(3), 710–733. https://doi.org/10.5964/ejop.v14i3.1564</a:t>
            </a:r>
          </a:p>
          <a:p>
            <a:pPr eaLnBrk="1" hangingPunct="1">
              <a:spcBef>
                <a:spcPct val="0"/>
              </a:spcBef>
            </a:pPr>
            <a:r>
              <a:rPr lang="en-AU" altLang="en-US" dirty="0"/>
              <a:t>Alcohol and Drug Foundation. (2019). </a:t>
            </a:r>
            <a:r>
              <a:rPr lang="en-AU" altLang="en-US" i="1" dirty="0"/>
              <a:t>Understanding the impact of stigma. </a:t>
            </a:r>
            <a:r>
              <a:rPr lang="en-AU" altLang="en-US" dirty="0"/>
              <a:t>https://adf.org.au/insights/stigma-impact/</a:t>
            </a:r>
          </a:p>
          <a:p>
            <a:pPr eaLnBrk="1" hangingPunct="1">
              <a:spcBef>
                <a:spcPct val="0"/>
              </a:spcBef>
            </a:pPr>
            <a:r>
              <a:rPr lang="en-AU" altLang="en-US" dirty="0"/>
              <a:t>Hing, N, Russell, A, </a:t>
            </a:r>
            <a:r>
              <a:rPr lang="en-AU" altLang="en-US" dirty="0" err="1"/>
              <a:t>Nuske</a:t>
            </a:r>
            <a:r>
              <a:rPr lang="en-AU" altLang="en-US" dirty="0"/>
              <a:t>, E &amp; </a:t>
            </a:r>
            <a:r>
              <a:rPr lang="en-AU" altLang="en-US" dirty="0" err="1"/>
              <a:t>Gainsbury</a:t>
            </a:r>
            <a:r>
              <a:rPr lang="en-AU" altLang="en-US" dirty="0"/>
              <a:t>, S 2015. </a:t>
            </a:r>
            <a:r>
              <a:rPr lang="en-AU" altLang="en-US" i="1" dirty="0"/>
              <a:t>The stigma of problem gambling: Causes, characteristics and consequences. </a:t>
            </a:r>
            <a:r>
              <a:rPr lang="en-AU" altLang="en-US" dirty="0"/>
              <a:t>Victorian Responsible Gambling Foundation, Melbourne.</a:t>
            </a:r>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43</a:t>
            </a:fld>
            <a:endParaRPr lang="en-AU"/>
          </a:p>
        </p:txBody>
      </p:sp>
    </p:spTree>
    <p:extLst>
      <p:ext uri="{BB962C8B-B14F-4D97-AF65-F5344CB8AC3E}">
        <p14:creationId xmlns:p14="http://schemas.microsoft.com/office/powerpoint/2010/main" val="1864081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37B96AF-5100-22DA-9C80-350DDC4E51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151079C-86AE-C52B-6D2E-87114703D9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In general, society has largely negative attitudes towards people who experience severe gambling harm. According to research, many people believe that people who gamble excessively are foolish, impulsive, irresponsible, anti-social, untrustworthy or unproductive. Some people don’t want to socialise with people who experience severe gambling harm or form personal relationships with them. This leads to discrimination in social and employment settings. </a:t>
            </a:r>
          </a:p>
          <a:p>
            <a:pPr eaLnBrk="1" hangingPunct="1">
              <a:spcBef>
                <a:spcPct val="0"/>
              </a:spcBef>
            </a:pPr>
            <a:endParaRPr lang="en-AU" altLang="en-US" dirty="0"/>
          </a:p>
          <a:p>
            <a:pPr eaLnBrk="1" hangingPunct="1">
              <a:spcBef>
                <a:spcPct val="0"/>
              </a:spcBef>
            </a:pPr>
            <a:r>
              <a:rPr lang="en-AU" altLang="en-US" dirty="0"/>
              <a:t>These kind of negative attitudes are born out of other social beliefs. In general, people believe that gambling is the responsibility of the individual and put blame on them for having a “problem”. Society often believes that if someone is experiencing harm from their gambling, it is their responsibility to take “control” of their gambling or “fix their problem”. It’s often viewed as a conscious decision, a character flaw or a weakness. These kinds of social attitudes and beliefs are inappropriate and outdated. Together, we are moving towards conversations which acknowledge the responsibility of all of us, including the gambling industry, to create safer gambling environments and change societal perceptions.</a:t>
            </a:r>
          </a:p>
          <a:p>
            <a:pPr eaLnBrk="1" hangingPunct="1">
              <a:spcBef>
                <a:spcPct val="0"/>
              </a:spcBef>
            </a:pPr>
            <a:endParaRPr lang="en-AU" altLang="en-US" b="1" dirty="0"/>
          </a:p>
          <a:p>
            <a:pPr eaLnBrk="1" hangingPunct="1">
              <a:spcBef>
                <a:spcPct val="0"/>
              </a:spcBef>
            </a:pPr>
            <a:r>
              <a:rPr lang="en-AU" altLang="en-US" b="1" dirty="0"/>
              <a:t>References:</a:t>
            </a:r>
            <a:endParaRPr lang="en-AU" altLang="en-US" dirty="0"/>
          </a:p>
          <a:p>
            <a:pPr eaLnBrk="1" hangingPunct="1">
              <a:spcBef>
                <a:spcPct val="0"/>
              </a:spcBef>
            </a:pPr>
            <a:r>
              <a:rPr lang="en-AU" altLang="en-US" dirty="0"/>
              <a:t>Hing, N, Russell, A, </a:t>
            </a:r>
            <a:r>
              <a:rPr lang="en-AU" altLang="en-US" dirty="0" err="1"/>
              <a:t>Nuske</a:t>
            </a:r>
            <a:r>
              <a:rPr lang="en-AU" altLang="en-US" dirty="0"/>
              <a:t>, E &amp; </a:t>
            </a:r>
            <a:r>
              <a:rPr lang="en-AU" altLang="en-US" dirty="0" err="1"/>
              <a:t>Gainsbury</a:t>
            </a:r>
            <a:r>
              <a:rPr lang="en-AU" altLang="en-US" dirty="0"/>
              <a:t>, S 2015. </a:t>
            </a:r>
            <a:r>
              <a:rPr lang="en-AU" altLang="en-US" i="1" dirty="0"/>
              <a:t>The stigma of problem gambling: Causes, characteristics and consequences. </a:t>
            </a:r>
            <a:r>
              <a:rPr lang="en-AU" altLang="en-US" dirty="0"/>
              <a:t>Victorian Responsible Gambling Foundation, Melbourne.</a:t>
            </a:r>
          </a:p>
          <a:p>
            <a:pPr eaLnBrk="1" hangingPunct="1">
              <a:spcBef>
                <a:spcPct val="0"/>
              </a:spcBef>
            </a:pPr>
            <a:endParaRPr lang="en-AU" altLang="en-US" dirty="0"/>
          </a:p>
        </p:txBody>
      </p:sp>
      <p:sp>
        <p:nvSpPr>
          <p:cNvPr id="51204" name="Slide Number Placeholder 3">
            <a:extLst>
              <a:ext uri="{FF2B5EF4-FFF2-40B4-BE49-F238E27FC236}">
                <a16:creationId xmlns:a16="http://schemas.microsoft.com/office/drawing/2014/main" id="{1164257C-5B2F-CE11-92E1-51FED0697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CC82A7-181E-424F-920E-8003F8E107B3}" type="slidenum">
              <a:rPr lang="en-AU" altLang="en-US" smtClean="0"/>
              <a:pPr fontAlgn="base">
                <a:spcBef>
                  <a:spcPct val="0"/>
                </a:spcBef>
                <a:spcAft>
                  <a:spcPct val="0"/>
                </a:spcAft>
              </a:pPr>
              <a:t>44</a:t>
            </a:fld>
            <a:endParaRPr lang="en-AU"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28641DA-321F-F15D-6C95-E1BD9F92A2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BE0AED8-C5D2-5118-DE0B-A52010DD3416}"/>
              </a:ext>
            </a:extLst>
          </p:cNvPr>
          <p:cNvSpPr>
            <a:spLocks noGrp="1"/>
          </p:cNvSpPr>
          <p:nvPr>
            <p:ph type="body" idx="1"/>
          </p:nvPr>
        </p:nvSpPr>
        <p:spPr/>
        <p:txBody>
          <a:bodyPr/>
          <a:lstStyle/>
          <a:p>
            <a:pPr eaLnBrk="1" hangingPunct="1">
              <a:defRPr/>
            </a:pPr>
            <a:r>
              <a:rPr lang="en-AU" altLang="en-US" b="1" dirty="0"/>
              <a:t>Speaker’s notes:</a:t>
            </a:r>
          </a:p>
          <a:p>
            <a:pPr eaLnBrk="1" hangingPunct="1">
              <a:defRPr/>
            </a:pPr>
            <a:r>
              <a:rPr lang="en-AU" dirty="0"/>
              <a:t>Remember, gambling behaviours are complex. There are many reasons why someone might gamble frequently, despite it negatively impacting their life. Some of these reasons are individual risk factors like major life changes, mental health concerns, or previous exposure or experience of gambling harm. But there are also many bigger factors which influence a person’s gambling, like constant exposure to gambling advertising and promotion, their family or community’s attitudes to gambling, and the impact of gambling products and environments which make gambling accessible and addictive, including the availability of online betting. It’s important to keep in mind that gambling is not just the responsibility of the individual. We can all play a part in changing the way gambling is talked about and creating safer and more supportive environments for people experiencing harm to get the help they need.</a:t>
            </a:r>
          </a:p>
          <a:p>
            <a:pPr eaLnBrk="1" hangingPunct="1">
              <a:defRPr/>
            </a:pPr>
            <a:endParaRPr lang="en-AU" dirty="0"/>
          </a:p>
          <a:p>
            <a:pPr eaLnBrk="1" hangingPunct="1">
              <a:defRPr/>
            </a:pPr>
            <a:r>
              <a:rPr lang="en-AU" altLang="en-US" b="1" dirty="0"/>
              <a:t>References:</a:t>
            </a:r>
            <a:endParaRPr lang="en-AU" altLang="en-US" dirty="0"/>
          </a:p>
          <a:p>
            <a:pPr eaLnBrk="1" hangingPunct="1">
              <a:defRPr/>
            </a:pPr>
            <a:r>
              <a:rPr lang="en-AU" dirty="0"/>
              <a:t>Brown, K. L., &amp; Russell, A. M. T. (2019). Exploration of intervention strategies to reduce public stigma associated with gambling disorder. </a:t>
            </a:r>
            <a:r>
              <a:rPr lang="en-AU" i="1" dirty="0"/>
              <a:t>Journal of Gambling Studies. </a:t>
            </a:r>
            <a:r>
              <a:rPr lang="en-AU" dirty="0"/>
              <a:t>Advance online publication.</a:t>
            </a:r>
          </a:p>
          <a:p>
            <a:pPr eaLnBrk="1" hangingPunct="1">
              <a:spcBef>
                <a:spcPct val="0"/>
              </a:spcBef>
              <a:defRPr/>
            </a:pPr>
            <a:r>
              <a:rPr lang="en-AU" altLang="en-US" dirty="0">
                <a:solidFill>
                  <a:srgbClr val="4A4A4A"/>
                </a:solidFill>
                <a:latin typeface="Karla" pitchFamily="2" charset="0"/>
              </a:rPr>
              <a:t>Thomas, S, Pitt, H, </a:t>
            </a:r>
            <a:r>
              <a:rPr lang="en-AU" altLang="en-US" dirty="0" err="1">
                <a:solidFill>
                  <a:srgbClr val="4A4A4A"/>
                </a:solidFill>
                <a:latin typeface="Karla" pitchFamily="2" charset="0"/>
              </a:rPr>
              <a:t>Bestman</a:t>
            </a:r>
            <a:r>
              <a:rPr lang="en-AU" altLang="en-US" dirty="0">
                <a:solidFill>
                  <a:srgbClr val="4A4A4A"/>
                </a:solidFill>
                <a:latin typeface="Karla" pitchFamily="2" charset="0"/>
              </a:rPr>
              <a:t>, A, Randle, M, McCarthy, S, Daube, M 2018, </a:t>
            </a:r>
            <a:r>
              <a:rPr lang="en-AU" altLang="en-US" i="1" dirty="0">
                <a:solidFill>
                  <a:srgbClr val="4A4A4A"/>
                </a:solidFill>
                <a:latin typeface="Karla" pitchFamily="2" charset="0"/>
              </a:rPr>
              <a:t>The determinants of gambling normalisation: causes, consequences and public health responses</a:t>
            </a:r>
            <a:r>
              <a:rPr lang="en-AU" altLang="en-US" dirty="0">
                <a:solidFill>
                  <a:srgbClr val="4A4A4A"/>
                </a:solidFill>
                <a:latin typeface="Karla" pitchFamily="2" charset="0"/>
              </a:rPr>
              <a:t>, Victorian Responsible Gambling Foundation, Melbourne.</a:t>
            </a:r>
            <a:endParaRPr lang="en-AU" altLang="en-US" dirty="0"/>
          </a:p>
        </p:txBody>
      </p:sp>
      <p:sp>
        <p:nvSpPr>
          <p:cNvPr id="4" name="Slide Number Placeholder 3">
            <a:extLst>
              <a:ext uri="{FF2B5EF4-FFF2-40B4-BE49-F238E27FC236}">
                <a16:creationId xmlns:a16="http://schemas.microsoft.com/office/drawing/2014/main" id="{911B9B19-C644-8154-13FD-642F867F29C4}"/>
              </a:ext>
            </a:extLst>
          </p:cNvPr>
          <p:cNvSpPr>
            <a:spLocks noGrp="1"/>
          </p:cNvSpPr>
          <p:nvPr>
            <p:ph type="sldNum" sz="quarter" idx="5"/>
          </p:nvPr>
        </p:nvSpPr>
        <p:spPr/>
        <p:txBody>
          <a:bodyPr/>
          <a:lstStyle/>
          <a:p>
            <a:pPr>
              <a:defRPr/>
            </a:pPr>
            <a:fld id="{6DF92C89-6B01-437A-B8DF-766B6443A47F}" type="slidenum">
              <a:rPr lang="en-AU" smtClean="0"/>
              <a:pPr>
                <a:defRPr/>
              </a:pPr>
              <a:t>45</a:t>
            </a:fld>
            <a:endParaRPr lang="en-A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Let’s talk about the role of team members, including waiters, bartenders, and other gaming staff. As a team member, you’re often the first point of contact for patrons seeking help for gambling harm. It's your role to watch out for the signs of gambling harm in your patrons and be aware of your venue's safer gambling policies and procedures. Ask your manager if you're unsure. If you see someone displaying signs of gambling harm, or think there might be reason for concern, it is your role to alert your manager or your venue’s Customer Liaison Officer. It is not your responsibility to directly help the person you believe might need support, unless you feel comfortable to do so.</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 CLO is a staff member who is trained to help people that are experiencing gambling harm in venues. The voluntary Queensland Responsible Gambling Code of Practice (the Code of Practice) recommends gambling venues have a CLO available during approved gambling hours. </a:t>
            </a:r>
            <a:r>
              <a:rPr lang="en-AU" u="none" dirty="0"/>
              <a:t>For some venues, a CLO being available is a mandatory condition of the gaming licence. </a:t>
            </a:r>
            <a:r>
              <a:rPr lang="en-AU" b="0" i="0" dirty="0">
                <a:solidFill>
                  <a:srgbClr val="242424"/>
                </a:solidFill>
                <a:effectLst/>
                <a:latin typeface="Lato" panose="020F0502020204030203" pitchFamily="34" charset="0"/>
              </a:rPr>
              <a:t>The CLO is responsible for providing information to help patrons who show signs of gambling harm. Their duties can include preparing self-exclusion forms when patrons request to be banned from the venue or gaming services. They may also be responsible for referring patrons to their nearest Gambling Help service, linking with local community groups to establish support networks for people experiencing gambling harm, enforcing exclusions and notifying the Office of Liquor and Gaming Regulation (OLGR) of exclusion breaches. If you have any concerns about a patron, the CLO is the best person to speak to in your venue.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i="0" dirty="0">
              <a:solidFill>
                <a:srgbClr val="242424"/>
              </a:solidFill>
              <a:effectLst/>
              <a:latin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Managers also play an important role in connecting with patrons. A manager can also approach patrons who are displaying signs of gambling harm and speak to them about whether they might need further support. A manager can encourage someone to seek support from a Gambling Help service or facilitate contact with the CLO, to ensure they get the help they need. </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References:</a:t>
            </a:r>
            <a:endParaRPr lang="en-AU" altLang="en-US" dirty="0"/>
          </a:p>
          <a:p>
            <a:r>
              <a:rPr lang="en-AU" dirty="0"/>
              <a:t>Queensland Government. (2024). </a:t>
            </a:r>
            <a:r>
              <a:rPr lang="en-AU" i="1" dirty="0"/>
              <a:t>Helping patrons experiencing gambling harm. </a:t>
            </a:r>
            <a:r>
              <a:rPr lang="en-AU" dirty="0"/>
              <a:t>https://www.business.qld.gov.au/industries/hospitality-tourism-sport/liquor-gaming/liquor/training/gaming/rsg-refreshers/problem-gambling/help</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46</a:t>
            </a:fld>
            <a:endParaRPr lang="en-AU"/>
          </a:p>
        </p:txBody>
      </p:sp>
    </p:spTree>
    <p:extLst>
      <p:ext uri="{BB962C8B-B14F-4D97-AF65-F5344CB8AC3E}">
        <p14:creationId xmlns:p14="http://schemas.microsoft.com/office/powerpoint/2010/main" val="2672605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r>
              <a:rPr lang="en-AU" dirty="0"/>
              <a:t>The best way to look out for the signs of gambling harm in your patrons is by getting to know them. If you get to know your regular patrons, you will start to see patterns in their gambling, like the length of time or amount of money they typically spend in your venue. This can help you understand when something is out of the ordinary in their mood or behaviour. It’s a good idea to take every opportunity to get to know your patrons. Greet each person and chat to them when you can, such as when they enter the venue, as you walk around the gaming area, when they order at the bar or restaurant, or during cashier interactions, like changing or withdrawing money. These conversations don’t have to be long. You might simply ask “How are you going?” or “What are you doing for the rest of the day?”. These kinds of gentle interactions can help patrons check in with themselves and remind them of their responsibilities outside of your venue.</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References:</a:t>
            </a:r>
            <a:endParaRPr lang="en-AU" altLang="en-US" dirty="0"/>
          </a:p>
          <a:p>
            <a:r>
              <a:rPr lang="en-AU" dirty="0"/>
              <a:t>Queensland Government. (2024). </a:t>
            </a:r>
            <a:r>
              <a:rPr lang="en-AU" i="1" dirty="0"/>
              <a:t>Helping patrons experiencing gambling harm. </a:t>
            </a:r>
            <a:r>
              <a:rPr lang="en-AU" dirty="0"/>
              <a:t>https://www.business.qld.gov.au/industries/hospitality-tourism-sport/liquor-gaming/liquor/training/gaming/rsg-refreshers/problem-gambling/help</a:t>
            </a:r>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47</a:t>
            </a:fld>
            <a:endParaRPr lang="en-AU"/>
          </a:p>
        </p:txBody>
      </p:sp>
    </p:spTree>
    <p:extLst>
      <p:ext uri="{BB962C8B-B14F-4D97-AF65-F5344CB8AC3E}">
        <p14:creationId xmlns:p14="http://schemas.microsoft.com/office/powerpoint/2010/main" val="2549096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There’s no one-size-fits all when it comes to conversations about gambling harm. Every patron is different and so is every venue. But generally, if you see any of the signs of gambling harm, even if it’s only on one occasion, we recommend mentioning it to your manager or CLO, so they can decide if they need to have a conversation with the patron about their gambling. Your manager or CLO can then speak to the patron to see if they need support, like encouraging them to contact a Gambling Help service or helping them to self-exclude.</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Not sure if something is worth speaking to your manager about? Generally, </a:t>
            </a:r>
            <a:r>
              <a:rPr lang="en-AU" altLang="en-US" dirty="0">
                <a:latin typeface="Arial Nova" panose="020B0504020202020204" pitchFamily="34" charset="0"/>
              </a:rPr>
              <a:t>if you think something needs to be said, you’re usually right. Follow your intuition and remember that there’s no harm in flagging something you’re concerned about.</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References:</a:t>
            </a:r>
            <a:endParaRPr lang="en-AU" altLang="en-US" dirty="0"/>
          </a:p>
          <a:p>
            <a:r>
              <a:rPr lang="en-AU" dirty="0"/>
              <a:t>Queensland Government. (2024). </a:t>
            </a:r>
            <a:r>
              <a:rPr lang="en-AU" i="1" dirty="0"/>
              <a:t>Helping patrons experiencing gambling harm. </a:t>
            </a:r>
            <a:r>
              <a:rPr lang="en-AU" dirty="0"/>
              <a:t>https://www.business.qld.gov.au/industries/hospitality-tourism-sport/liquor-gaming/liquor/training/gaming/rsg-refreshers/problem-gambling/help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Gambling Help Queensland. (2024). </a:t>
            </a:r>
            <a:r>
              <a:rPr lang="en-AU" i="1" dirty="0"/>
              <a:t>How to spot the early signs of gambling harm in gaming venues. </a:t>
            </a:r>
            <a:r>
              <a:rPr lang="en-AU" dirty="0"/>
              <a:t>https://www.gamblinghelpqld.org.au/how-spot-early-signs-gambling-harm-gaming-venues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dirty="0">
              <a:latin typeface="Arial Nova" panose="020B0504020202020204" pitchFamily="34" charset="0"/>
            </a:endParaRP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48</a:t>
            </a:fld>
            <a:endParaRPr lang="en-AU"/>
          </a:p>
        </p:txBody>
      </p:sp>
    </p:spTree>
    <p:extLst>
      <p:ext uri="{BB962C8B-B14F-4D97-AF65-F5344CB8AC3E}">
        <p14:creationId xmlns:p14="http://schemas.microsoft.com/office/powerpoint/2010/main" val="288380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Starting a conversation about gambling harm can be difficult. For many people, it’s a very sensitive topic and its often accompanied with shame or guilt. So, it’s a good idea to be conscious of the way we approach the conversation. Think of your interactions with a patron like planting a seed. You can gently check in with patrons and see if they might need to have a more in-depth conversation with your manager or CLO. </a:t>
            </a:r>
            <a:r>
              <a:rPr lang="en-AU" altLang="en-US" dirty="0"/>
              <a:t>They can help the person you’re speaking to understand that </a:t>
            </a:r>
            <a:r>
              <a:rPr lang="en-AU" altLang="en-US" dirty="0">
                <a:solidFill>
                  <a:srgbClr val="524B48"/>
                </a:solidFill>
                <a:latin typeface="Metropolis-Regular"/>
              </a:rPr>
              <a:t>you want to help, that you are concerned, and reduce feelings of blame or accusations for the other person. Once you’ve had these initial ‘planting the seed’ conversations, and it appears that the patron is looking for further support, a manager or CLO can further the conversation.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dirty="0">
              <a:solidFill>
                <a:srgbClr val="524B48"/>
              </a:solidFill>
              <a:latin typeface="Metropolis-Regular"/>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References:</a:t>
            </a:r>
            <a:endParaRPr lang="en-AU" altLang="en-US" dirty="0"/>
          </a:p>
          <a:p>
            <a:r>
              <a:rPr lang="en-AU" dirty="0"/>
              <a:t>Queensland Government. (2024). </a:t>
            </a:r>
            <a:r>
              <a:rPr lang="en-AU" i="1" dirty="0"/>
              <a:t>Helping patrons experiencing gambling harm. </a:t>
            </a:r>
            <a:r>
              <a:rPr lang="en-AU" dirty="0"/>
              <a:t>https://www.business.qld.gov.au/industries/hospitality-tourism-sport/liquor-gaming/liquor/training/gaming/rsg-refreshers/problem-gambling/help</a:t>
            </a:r>
          </a:p>
          <a:p>
            <a:pPr eaLnBrk="1" hangingPunct="1"/>
            <a:r>
              <a:rPr lang="en-AU" altLang="en-US" dirty="0"/>
              <a:t>Gambling Help Queensland. (2024). </a:t>
            </a:r>
            <a:r>
              <a:rPr lang="en-AU" altLang="en-US" i="1" dirty="0"/>
              <a:t>Talking to someone about their gambling. </a:t>
            </a:r>
            <a:r>
              <a:rPr lang="en-AU" altLang="en-US" dirty="0"/>
              <a:t>https://www.gamblinghelpqld.org.au/talking-to-someone-about-their-gambling</a:t>
            </a:r>
          </a:p>
          <a:p>
            <a:pPr eaLnBrk="1" hangingPunct="1"/>
            <a:r>
              <a:rPr lang="en-AU" altLang="en-US" dirty="0" err="1"/>
              <a:t>GambleAware</a:t>
            </a:r>
            <a:r>
              <a:rPr lang="en-AU" altLang="en-US" dirty="0"/>
              <a:t>. (2024). </a:t>
            </a:r>
            <a:r>
              <a:rPr lang="en-AU" altLang="en-US" i="1" dirty="0"/>
              <a:t>Start the conversation. </a:t>
            </a:r>
            <a:r>
              <a:rPr lang="en-AU" altLang="en-US" dirty="0"/>
              <a:t>https://www.gambleaware.nsw.gov.au/supporting-someone/supporting-family-and-friends/starting-the-conversation</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dirty="0">
              <a:solidFill>
                <a:srgbClr val="524B48"/>
              </a:solidFill>
              <a:latin typeface="Metropolis-Regular"/>
            </a:endParaRPr>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49</a:t>
            </a:fld>
            <a:endParaRPr lang="en-AU"/>
          </a:p>
        </p:txBody>
      </p:sp>
    </p:spTree>
    <p:extLst>
      <p:ext uri="{BB962C8B-B14F-4D97-AF65-F5344CB8AC3E}">
        <p14:creationId xmlns:p14="http://schemas.microsoft.com/office/powerpoint/2010/main" val="6323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As well as community education, we also deliver counselling for people experiencing gambling harm. Our services are free and confidential. We provide safe, warm and non-judgmental environments for people to talk about their experiences of gambling harm and together, we find ways to make changes in that person’s life. Our counselling services are available face-to-face, over the phone, or online. </a:t>
            </a:r>
          </a:p>
          <a:p>
            <a:endParaRPr lang="en-AU" dirty="0"/>
          </a:p>
          <a:p>
            <a:r>
              <a:rPr lang="en-AU" b="1" i="0" dirty="0">
                <a:solidFill>
                  <a:srgbClr val="524B48"/>
                </a:solidFill>
                <a:effectLst/>
                <a:latin typeface="Metropolis-Regular"/>
              </a:rPr>
              <a:t>References:</a:t>
            </a:r>
          </a:p>
          <a:p>
            <a:r>
              <a:rPr lang="en-AU" b="0" i="0" dirty="0">
                <a:solidFill>
                  <a:srgbClr val="524B48"/>
                </a:solidFill>
                <a:effectLst/>
                <a:latin typeface="Metropolis-Regular"/>
              </a:rPr>
              <a:t>Gambling Help Queensland. (2024). </a:t>
            </a:r>
            <a:r>
              <a:rPr lang="en-AU" b="0" i="1" dirty="0">
                <a:solidFill>
                  <a:srgbClr val="524B48"/>
                </a:solidFill>
                <a:effectLst/>
                <a:latin typeface="Metropolis-Regular"/>
              </a:rPr>
              <a:t>About us. </a:t>
            </a:r>
            <a:r>
              <a:rPr lang="en-AU" b="0" i="0" dirty="0">
                <a:solidFill>
                  <a:srgbClr val="524B48"/>
                </a:solidFill>
                <a:effectLst/>
                <a:latin typeface="Metropolis-Regular"/>
              </a:rPr>
              <a:t>https://www.gamblinghelpqld.org.au/about-us</a:t>
            </a:r>
            <a:endParaRPr lang="en-AU" b="0"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a:t>
            </a:fld>
            <a:endParaRPr lang="en-AU"/>
          </a:p>
        </p:txBody>
      </p:sp>
    </p:spTree>
    <p:extLst>
      <p:ext uri="{BB962C8B-B14F-4D97-AF65-F5344CB8AC3E}">
        <p14:creationId xmlns:p14="http://schemas.microsoft.com/office/powerpoint/2010/main" val="1905268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Remember, it is never your responsibility to engage in a conversation where you feel unsafe or uncomfortable. If you’re unsure if you should speak to a patron about their gambling, talk to your manager. But, if you feel like something needs to be said, you’re generally right. If you are concerned about a patron’s health and wellbeing, always speak to your manager or CLO, so they can decide if further action needs to be taken.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References:</a:t>
            </a:r>
            <a:endParaRPr lang="en-AU" altLang="en-US" dirty="0"/>
          </a:p>
          <a:p>
            <a:r>
              <a:rPr lang="en-AU" dirty="0"/>
              <a:t>Queensland Government. (2024). </a:t>
            </a:r>
            <a:r>
              <a:rPr lang="en-AU" i="1" dirty="0"/>
              <a:t>Helping patrons experiencing gambling harm. </a:t>
            </a:r>
            <a:r>
              <a:rPr lang="en-AU" dirty="0"/>
              <a:t>https://www.business.qld.gov.au/industries/hospitality-tourism-sport/liquor-gaming/liquor/training/gaming/rsg-refreshers/problem-gambling/help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Gambling Help Queensland. (2024). </a:t>
            </a:r>
            <a:r>
              <a:rPr lang="en-AU" i="1" dirty="0"/>
              <a:t>How to spot the early signs of gambling harm in gaming venues. </a:t>
            </a:r>
            <a:r>
              <a:rPr lang="en-AU" dirty="0"/>
              <a:t>https://www.gamblinghelpqld.org.au/how-spot-early-signs-gambling-harm-gaming-venues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50</a:t>
            </a:fld>
            <a:endParaRPr lang="en-AU"/>
          </a:p>
        </p:txBody>
      </p:sp>
    </p:spTree>
    <p:extLst>
      <p:ext uri="{BB962C8B-B14F-4D97-AF65-F5344CB8AC3E}">
        <p14:creationId xmlns:p14="http://schemas.microsoft.com/office/powerpoint/2010/main" val="315881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Note to presenter: </a:t>
            </a:r>
            <a:r>
              <a:rPr lang="en-AU" altLang="en-US" b="0" dirty="0"/>
              <a:t>Choose one of the High Stakes videos to play, based on what you think would work for the audience. </a:t>
            </a:r>
            <a:endParaRPr lang="en-AU" altLang="en-US" b="1" dirty="0"/>
          </a:p>
          <a:p>
            <a:endParaRPr lang="en-AU" b="1" dirty="0"/>
          </a:p>
          <a:p>
            <a:r>
              <a:rPr lang="en-AU" b="1" dirty="0"/>
              <a:t>Speaker’s notes:</a:t>
            </a:r>
          </a:p>
          <a:p>
            <a:r>
              <a:rPr lang="en-AU" dirty="0"/>
              <a:t>This 3-minute video is a useful way to understand when and how to start a conversation with a patron. </a:t>
            </a:r>
          </a:p>
          <a:p>
            <a:endParaRPr lang="en-AU" dirty="0"/>
          </a:p>
          <a:p>
            <a:r>
              <a:rPr lang="en-AU" b="1" dirty="0"/>
              <a:t>References:</a:t>
            </a:r>
          </a:p>
          <a:p>
            <a:r>
              <a:rPr lang="en-AU" dirty="0"/>
              <a:t>Office of Liquor and Gaming Regulation. (2019). </a:t>
            </a:r>
            <a:r>
              <a:rPr lang="en-AU" i="1" dirty="0"/>
              <a:t>The warning signs (chaptered)—High stakes RSG training video. </a:t>
            </a:r>
            <a:r>
              <a:rPr lang="en-AU" dirty="0"/>
              <a:t>https://www.youtube.com/watch?v=qKfZaLA-5uA</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51</a:t>
            </a:fld>
            <a:endParaRPr lang="en-AU"/>
          </a:p>
        </p:txBody>
      </p:sp>
    </p:spTree>
    <p:extLst>
      <p:ext uri="{BB962C8B-B14F-4D97-AF65-F5344CB8AC3E}">
        <p14:creationId xmlns:p14="http://schemas.microsoft.com/office/powerpoint/2010/main" val="1751282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b="1" dirty="0"/>
              <a:t>Note to presenter: </a:t>
            </a:r>
            <a:r>
              <a:rPr lang="en-AU" altLang="en-US" b="0" dirty="0"/>
              <a:t>Choose one of the High Stakes videos to play, based on what you think would work for the audience.</a:t>
            </a:r>
            <a:endParaRPr lang="en-AU" altLang="en-US" b="1" dirty="0"/>
          </a:p>
          <a:p>
            <a:endParaRPr lang="en-AU" b="1" dirty="0"/>
          </a:p>
          <a:p>
            <a:r>
              <a:rPr lang="en-AU" b="1" dirty="0"/>
              <a:t>Speaker’s notes:</a:t>
            </a:r>
          </a:p>
          <a:p>
            <a:r>
              <a:rPr lang="en-AU" dirty="0"/>
              <a:t>This 2-minute video is a useful way to understand when and how to start a conversation with an affected other. </a:t>
            </a:r>
          </a:p>
          <a:p>
            <a:endParaRPr lang="en-AU" dirty="0"/>
          </a:p>
          <a:p>
            <a:r>
              <a:rPr lang="en-AU" b="1" dirty="0"/>
              <a:t>References:</a:t>
            </a:r>
          </a:p>
          <a:p>
            <a:r>
              <a:rPr lang="en-AU" dirty="0"/>
              <a:t>Office of Liquor and Gaming Regulation. (2019). </a:t>
            </a:r>
            <a:r>
              <a:rPr lang="en-AU" i="1" dirty="0"/>
              <a:t>The warning signs (chaptered)—High stakes RSG training video. </a:t>
            </a:r>
            <a:r>
              <a:rPr lang="en-AU" dirty="0"/>
              <a:t>https://www.youtube.com/watch?v=qKfZaLA-5uA</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52</a:t>
            </a:fld>
            <a:endParaRPr lang="en-AU"/>
          </a:p>
        </p:txBody>
      </p:sp>
    </p:spTree>
    <p:extLst>
      <p:ext uri="{BB962C8B-B14F-4D97-AF65-F5344CB8AC3E}">
        <p14:creationId xmlns:p14="http://schemas.microsoft.com/office/powerpoint/2010/main" val="4058362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4CFA7FD-AA0F-C621-72A8-9F9BFA8032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C636D89-0B34-F249-3F84-E9DC89CD85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It’s important to be mindful of the words you use when you speak to your patrons about gambling. The words we use to talk about gambling can have big impacts. Words like “gambling problem”, “problem gambler” or “gambling addict” are common phrases used to describe someone who gambles or their behaviour. But these kinds of words put blame and shame on the individual and aren’t helpful to the conversation. This can stop people getting the help they need. Instead, try using words like “gambling harm” to describe the ways gambling might be impacting someone’s life.</a:t>
            </a:r>
          </a:p>
          <a:p>
            <a:pPr eaLnBrk="1" hangingPunct="1">
              <a:spcBef>
                <a:spcPct val="0"/>
              </a:spcBef>
            </a:pPr>
            <a:endParaRPr lang="en-AU" altLang="en-US" dirty="0"/>
          </a:p>
          <a:p>
            <a:pPr eaLnBrk="1" hangingPunct="1">
              <a:spcBef>
                <a:spcPct val="0"/>
              </a:spcBef>
            </a:pPr>
            <a:r>
              <a:rPr lang="en-AU" altLang="en-US" dirty="0"/>
              <a:t>The Victorian Government has published a useful guide called ‘Reducing stigma: A guide for talking about gambling harm’. The guide suggest saying “frequent gambling” or “harmful gambling” instead of “gambling habit”. It also suggests avoiding “responsible gambling”, as this can imply a person experiencing gambling harm is irresponsible, and using “gambling without negative effects” instead. </a:t>
            </a:r>
          </a:p>
          <a:p>
            <a:pPr eaLnBrk="1" hangingPunct="1"/>
            <a:endParaRPr lang="en-AU" altLang="en-US" dirty="0"/>
          </a:p>
          <a:p>
            <a:pPr eaLnBrk="1" hangingPunct="1"/>
            <a:r>
              <a:rPr lang="en-AU" altLang="en-US" b="1" dirty="0"/>
              <a:t>References:</a:t>
            </a:r>
          </a:p>
          <a:p>
            <a:pPr eaLnBrk="1" hangingPunct="1"/>
            <a:r>
              <a:rPr lang="en-AU" altLang="en-US" dirty="0"/>
              <a:t>Gambling Help Queensland. (2024). </a:t>
            </a:r>
            <a:r>
              <a:rPr lang="en-AU" altLang="en-US" i="1" dirty="0"/>
              <a:t>Talking to someone about their gambling. </a:t>
            </a:r>
            <a:r>
              <a:rPr lang="en-AU" altLang="en-US" dirty="0"/>
              <a:t>https://www.gamblinghelpqld.org.au/talking-to-someone-about-their-gambling</a:t>
            </a:r>
          </a:p>
          <a:p>
            <a:pPr eaLnBrk="1" hangingPunct="1"/>
            <a:r>
              <a:rPr lang="en-AU" altLang="en-US" dirty="0" err="1"/>
              <a:t>GambleAware</a:t>
            </a:r>
            <a:r>
              <a:rPr lang="en-AU" altLang="en-US" dirty="0"/>
              <a:t>. (2024). </a:t>
            </a:r>
            <a:r>
              <a:rPr lang="en-AU" altLang="en-US" i="1" dirty="0"/>
              <a:t>Start the conversation. </a:t>
            </a:r>
            <a:r>
              <a:rPr lang="en-AU" altLang="en-US" dirty="0"/>
              <a:t>https://www.gambleaware.nsw.gov.au/supporting-someone/supporting-family-and-friends/starting-the-conversation</a:t>
            </a:r>
          </a:p>
          <a:p>
            <a:pPr eaLnBrk="1" hangingPunct="1"/>
            <a:r>
              <a:rPr lang="en-AU" dirty="0"/>
              <a:t>Victorian Responsible Gambling Foundation. (2024). </a:t>
            </a:r>
            <a:r>
              <a:rPr lang="en-AU" i="1" dirty="0"/>
              <a:t>Reducing stigma: A guide for talking about gambling harm. </a:t>
            </a:r>
            <a:r>
              <a:rPr lang="en-AU" dirty="0"/>
              <a:t>https://responsiblegambling.vic.gov.au/documents/1266/FINAL_-_Gambling_harm_language_guide_-_March_2024.pdf</a:t>
            </a:r>
            <a:endParaRPr lang="en-AU" altLang="en-US" dirty="0"/>
          </a:p>
        </p:txBody>
      </p:sp>
      <p:sp>
        <p:nvSpPr>
          <p:cNvPr id="4" name="Slide Number Placeholder 3">
            <a:extLst>
              <a:ext uri="{FF2B5EF4-FFF2-40B4-BE49-F238E27FC236}">
                <a16:creationId xmlns:a16="http://schemas.microsoft.com/office/drawing/2014/main" id="{84E41B9A-AD0C-5139-884C-00A8B6295507}"/>
              </a:ext>
            </a:extLst>
          </p:cNvPr>
          <p:cNvSpPr>
            <a:spLocks noGrp="1"/>
          </p:cNvSpPr>
          <p:nvPr>
            <p:ph type="sldNum" sz="quarter" idx="5"/>
          </p:nvPr>
        </p:nvSpPr>
        <p:spPr/>
        <p:txBody>
          <a:bodyPr/>
          <a:lstStyle/>
          <a:p>
            <a:pPr>
              <a:defRPr/>
            </a:pPr>
            <a:fld id="{EF14D248-5451-429B-8EEC-6029911A3F7F}" type="slidenum">
              <a:rPr lang="en-AU" smtClean="0"/>
              <a:pPr>
                <a:defRPr/>
              </a:pPr>
              <a:t>53</a:t>
            </a:fld>
            <a:endParaRPr lang="en-A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Now, let’s talk about the role of empathy when interacting with your patrons. What do you think is the difference between sympathy and empathy? What role would this play in your interactions with patrons?</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54</a:t>
            </a:fld>
            <a:endParaRPr lang="en-AU"/>
          </a:p>
        </p:txBody>
      </p:sp>
    </p:spTree>
    <p:extLst>
      <p:ext uri="{BB962C8B-B14F-4D97-AF65-F5344CB8AC3E}">
        <p14:creationId xmlns:p14="http://schemas.microsoft.com/office/powerpoint/2010/main" val="30741301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The main difference between sympathy and empathy is how somebody responds to someone else’s experiences or feelings. Sympathy involves an acknowledgement of how somebody feels. Empathy requires an understanding of someone’s feelings. While sympathy often involves feelings of pity, empathy is about seeing a situation or experience from somebody else’s perspective, relating to how they feel and having compassion towards that person. Sometimes, when you see people who gamble in venues, it might be difficult to relate to their decisions or behaviours. You might think, “If they’re running out of money, why don’t they just stop gambling?”. Empathy is about understanding the many factors that contribute to someone’s gambling and engaging in conversations with patrons with this mind. </a:t>
            </a:r>
          </a:p>
          <a:p>
            <a:endParaRPr lang="en-AU" dirty="0"/>
          </a:p>
          <a:p>
            <a:r>
              <a:rPr lang="en-AU" b="1" dirty="0"/>
              <a:t>References:</a:t>
            </a:r>
          </a:p>
          <a:p>
            <a:r>
              <a:rPr lang="en-AU" dirty="0"/>
              <a:t>Ramsey Solutions. (2024). </a:t>
            </a:r>
            <a:r>
              <a:rPr lang="en-AU" i="1" dirty="0"/>
              <a:t>Empathy vs Sympathy: What’s the Difference? </a:t>
            </a:r>
            <a:r>
              <a:rPr lang="en-AU" dirty="0"/>
              <a:t>https://www.ramseysolutions.com/personal-growth/empathy-vs-sympathy</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55</a:t>
            </a:fld>
            <a:endParaRPr lang="en-AU"/>
          </a:p>
        </p:txBody>
      </p:sp>
    </p:spTree>
    <p:extLst>
      <p:ext uri="{BB962C8B-B14F-4D97-AF65-F5344CB8AC3E}">
        <p14:creationId xmlns:p14="http://schemas.microsoft.com/office/powerpoint/2010/main" val="915259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r>
              <a:rPr lang="en-AU" dirty="0"/>
              <a:t>A useful way to further develop empathy is to become a better listener. Listening plays an important role in your responsibilities in venues, as it can allow you to better understand someone’s experiences, identify whether they might be experiencing gambling harm and decide whether action should be taken to seek support. There a few strategies that we can enact in our everyday lives that can make us better listeners. This can include listening to understand rather than to respond, understanding that our role is not to fix or change the person, tuning into what the other person is really saying, confirming what you have heard from the speaker to see if you understand it correctly, staying curious, asking clarifying questions, being mindful of how much time you spend talking in the conversation, and apologising if you interrupt, get distracted, become defensive or misunderstand.</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dirty="0"/>
              <a:t>Abrahams, R., &amp; Groysberg, B. (2024). </a:t>
            </a:r>
            <a:r>
              <a:rPr lang="en-AU" b="0" i="1" dirty="0"/>
              <a:t>How to Become a Better Listener. </a:t>
            </a:r>
            <a:r>
              <a:rPr lang="en-AU" b="0" dirty="0"/>
              <a:t>https://hbr.org/2021/12/how-to-become-a-better-listener</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56</a:t>
            </a:fld>
            <a:endParaRPr lang="en-AU"/>
          </a:p>
        </p:txBody>
      </p:sp>
    </p:spTree>
    <p:extLst>
      <p:ext uri="{BB962C8B-B14F-4D97-AF65-F5344CB8AC3E}">
        <p14:creationId xmlns:p14="http://schemas.microsoft.com/office/powerpoint/2010/main" val="3145190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dirty="0">
                <a:solidFill>
                  <a:srgbClr val="282828"/>
                </a:solidFill>
                <a:effectLst/>
                <a:latin typeface="GT America"/>
              </a:rPr>
              <a:t>Speaker’s notes:</a:t>
            </a:r>
          </a:p>
          <a:p>
            <a:pPr algn="l"/>
            <a:r>
              <a:rPr lang="en-AU" b="0" i="0" dirty="0">
                <a:solidFill>
                  <a:srgbClr val="282828"/>
                </a:solidFill>
                <a:effectLst/>
                <a:latin typeface="GT America"/>
              </a:rPr>
              <a:t>Another important part of communication is nonverbal cues. Being an </a:t>
            </a:r>
            <a:r>
              <a:rPr lang="en-AU" b="0" i="0" dirty="0">
                <a:solidFill>
                  <a:srgbClr val="282828"/>
                </a:solidFill>
                <a:effectLst/>
                <a:latin typeface="Tiempos Text"/>
              </a:rPr>
              <a:t>active listener means paying attention to both the explicit and implicit information that you’re receiving in a conversation. Nonverbal cues, such as tone of voice, facial expression, and body language, are usually where the motivation and emotion behind the words is expressed and are a helpful way to better understand what someone is thinking or feeling. Nonverbal cues can be a helpful way for you to better understand your interactions with patrons.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dirty="0"/>
              <a:t>Abrahams, R., &amp; Groysberg, B. (2024). </a:t>
            </a:r>
            <a:r>
              <a:rPr lang="en-AU" b="0" i="1" dirty="0"/>
              <a:t>How to Become a Better Listener. </a:t>
            </a:r>
            <a:r>
              <a:rPr lang="en-AU" b="0" dirty="0"/>
              <a:t>https://hbr.org/2021/12/how-to-become-a-better-listener</a:t>
            </a:r>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57</a:t>
            </a:fld>
            <a:endParaRPr lang="en-AU"/>
          </a:p>
        </p:txBody>
      </p:sp>
    </p:spTree>
    <p:extLst>
      <p:ext uri="{BB962C8B-B14F-4D97-AF65-F5344CB8AC3E}">
        <p14:creationId xmlns:p14="http://schemas.microsoft.com/office/powerpoint/2010/main" val="22480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FAC0415-5A1A-EE04-3734-77E57B801C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DB8C8CA-60C9-699D-3AC6-80A81AF647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During a conversation with a patron, you might learn that they are wanting to make changes to their gambling. There are different ways they can do this. A patron could explore ways they can support themselves; they could ban themselves from a gambling venue or product; or they could seek help from our support services. You can find more information about each of these different pathways at the Gambling Help Queensland website. </a:t>
            </a:r>
          </a:p>
          <a:p>
            <a:pPr eaLnBrk="1" hangingPunct="1"/>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Gambling Help Queensland. (2024). </a:t>
            </a:r>
            <a:r>
              <a:rPr lang="en-AU" altLang="en-US" i="1" dirty="0"/>
              <a:t>Let us help you. </a:t>
            </a:r>
            <a:r>
              <a:rPr lang="en-AU" altLang="en-US" dirty="0"/>
              <a:t>https://www.gamblinghelpqld.org.au/let-us-help-you</a:t>
            </a:r>
          </a:p>
          <a:p>
            <a:pPr eaLnBrk="1" hangingPunct="1"/>
            <a:endParaRPr lang="en-AU" altLang="en-US" dirty="0"/>
          </a:p>
        </p:txBody>
      </p:sp>
      <p:sp>
        <p:nvSpPr>
          <p:cNvPr id="4" name="Slide Number Placeholder 3">
            <a:extLst>
              <a:ext uri="{FF2B5EF4-FFF2-40B4-BE49-F238E27FC236}">
                <a16:creationId xmlns:a16="http://schemas.microsoft.com/office/drawing/2014/main" id="{F635F2F6-395C-A1ED-8A8F-FF873A1E6A78}"/>
              </a:ext>
            </a:extLst>
          </p:cNvPr>
          <p:cNvSpPr>
            <a:spLocks noGrp="1"/>
          </p:cNvSpPr>
          <p:nvPr>
            <p:ph type="sldNum" sz="quarter" idx="5"/>
          </p:nvPr>
        </p:nvSpPr>
        <p:spPr/>
        <p:txBody>
          <a:bodyPr/>
          <a:lstStyle/>
          <a:p>
            <a:pPr>
              <a:defRPr/>
            </a:pPr>
            <a:fld id="{CD5AED62-7CE7-4635-AB08-4C3A8FAFB741}" type="slidenum">
              <a:rPr lang="en-AU" smtClean="0"/>
              <a:pPr>
                <a:defRPr/>
              </a:pPr>
              <a:t>58</a:t>
            </a:fld>
            <a:endParaRPr lang="en-A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C6534C3-8973-CD1D-5652-D7B486BAEF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84ADD924-F242-29AB-A3DF-E52A4511FE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When you have a conversation with a patron about their gambling, there’s a chance they might not be ready to talk. If a patron isn’t ready to make a change in their life, remember it is not your responsibility to force that change. Instead, you can continue to watch out for the signs of gambling harm by keeping an eye on them. Try to keep open communication with the patron. Remind them that there are support services available if they need help and try speaking to them again at another time.</a:t>
            </a:r>
          </a:p>
          <a:p>
            <a:pPr eaLnBrk="1" hangingPunct="1"/>
            <a:endParaRPr lang="en-AU" altLang="en-US" dirty="0"/>
          </a:p>
          <a:p>
            <a:pPr eaLnBrk="1" hangingPunct="1"/>
            <a:r>
              <a:rPr lang="en-AU" altLang="en-US" b="1" dirty="0"/>
              <a:t>References:</a:t>
            </a:r>
          </a:p>
          <a:p>
            <a:pPr eaLnBrk="1" hangingPunct="1"/>
            <a:r>
              <a:rPr lang="en-AU" altLang="en-US" dirty="0"/>
              <a:t>Gambling Help Queensland. (2024). </a:t>
            </a:r>
            <a:r>
              <a:rPr lang="en-AU" altLang="en-US" i="1" dirty="0"/>
              <a:t>Talking to someone about their gambling. </a:t>
            </a:r>
            <a:r>
              <a:rPr lang="en-AU" altLang="en-US" dirty="0"/>
              <a:t>https://www.gamblinghelpqld.org.au/talking-to-someone-about-their-gambling</a:t>
            </a:r>
            <a:endParaRPr lang="en-AU" altLang="en-US" dirty="0">
              <a:solidFill>
                <a:srgbClr val="524B48"/>
              </a:solidFill>
              <a:latin typeface="Metropolis-Regular"/>
            </a:endParaRPr>
          </a:p>
        </p:txBody>
      </p:sp>
      <p:sp>
        <p:nvSpPr>
          <p:cNvPr id="4" name="Slide Number Placeholder 3">
            <a:extLst>
              <a:ext uri="{FF2B5EF4-FFF2-40B4-BE49-F238E27FC236}">
                <a16:creationId xmlns:a16="http://schemas.microsoft.com/office/drawing/2014/main" id="{795B3E44-7A03-3ADF-1FB2-BE09E470F49C}"/>
              </a:ext>
            </a:extLst>
          </p:cNvPr>
          <p:cNvSpPr>
            <a:spLocks noGrp="1"/>
          </p:cNvSpPr>
          <p:nvPr>
            <p:ph type="sldNum" sz="quarter" idx="5"/>
          </p:nvPr>
        </p:nvSpPr>
        <p:spPr/>
        <p:txBody>
          <a:bodyPr/>
          <a:lstStyle/>
          <a:p>
            <a:pPr>
              <a:defRPr/>
            </a:pPr>
            <a:fld id="{E5EFDFD7-1AB2-4C49-B125-457F8722AB7D}" type="slidenum">
              <a:rPr lang="en-AU" smtClean="0"/>
              <a:pPr>
                <a:defRPr/>
              </a:pPr>
              <a:t>59</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4BD1F08-9C88-5980-735C-109DCE49AF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03C462BB-193A-EEA6-48B0-B77719EF33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Gambling is the act of wagering or betting money or something of value on an event with an uncertain outcome with the hope of winning more money or things of value than was wagered. Gambling involves risking something for the chance of winning more.</a:t>
            </a:r>
          </a:p>
          <a:p>
            <a:pPr eaLnBrk="1" hangingPunct="1">
              <a:spcBef>
                <a:spcPct val="0"/>
              </a:spcBef>
            </a:pPr>
            <a:endParaRPr lang="en-AU" altLang="en-US" dirty="0"/>
          </a:p>
          <a:p>
            <a:pPr eaLnBrk="1" hangingPunct="1">
              <a:spcBef>
                <a:spcPct val="0"/>
              </a:spcBef>
            </a:pPr>
            <a:r>
              <a:rPr lang="en-AU" altLang="en-US" b="1" dirty="0"/>
              <a:t>References:</a:t>
            </a:r>
          </a:p>
          <a:p>
            <a:pPr eaLnBrk="1" hangingPunct="1">
              <a:spcBef>
                <a:spcPct val="0"/>
              </a:spcBef>
            </a:pPr>
            <a:r>
              <a:rPr lang="en-AU" altLang="en-US" dirty="0"/>
              <a:t>Gambling Help Online. (2022). </a:t>
            </a:r>
            <a:r>
              <a:rPr lang="en-AU" altLang="en-US" i="1" dirty="0"/>
              <a:t>Learn about gambling</a:t>
            </a:r>
            <a:r>
              <a:rPr lang="en-AU" altLang="en-US" dirty="0"/>
              <a:t>. https://www.gamblinghelponline.org.au/support-yourself-or-others/understanding gambling/</a:t>
            </a:r>
            <a:r>
              <a:rPr lang="en-AU" altLang="en-US" dirty="0" err="1"/>
              <a:t>what-is-gambling?language_content_entity</a:t>
            </a:r>
            <a:r>
              <a:rPr lang="en-AU" altLang="en-US" dirty="0"/>
              <a:t>=</a:t>
            </a:r>
            <a:r>
              <a:rPr lang="en-AU" altLang="en-US" dirty="0" err="1"/>
              <a:t>en</a:t>
            </a:r>
            <a:endParaRPr lang="en-AU" altLang="en-US" dirty="0"/>
          </a:p>
          <a:p>
            <a:pPr eaLnBrk="1" hangingPunct="1">
              <a:spcBef>
                <a:spcPct val="0"/>
              </a:spcBef>
            </a:pPr>
            <a:endParaRPr lang="en-AU" altLang="en-US" dirty="0"/>
          </a:p>
        </p:txBody>
      </p:sp>
      <p:sp>
        <p:nvSpPr>
          <p:cNvPr id="11268" name="Slide Number Placeholder 3">
            <a:extLst>
              <a:ext uri="{FF2B5EF4-FFF2-40B4-BE49-F238E27FC236}">
                <a16:creationId xmlns:a16="http://schemas.microsoft.com/office/drawing/2014/main" id="{02C589B8-1E8C-AD8E-0BFC-1A0C954152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268947-F18D-427D-8678-3E7673524930}" type="slidenum">
              <a:rPr lang="en-AU" altLang="en-US" smtClean="0"/>
              <a:pPr fontAlgn="base">
                <a:spcBef>
                  <a:spcPct val="0"/>
                </a:spcBef>
                <a:spcAft>
                  <a:spcPct val="0"/>
                </a:spcAft>
              </a:pPr>
              <a:t>6</a:t>
            </a:fld>
            <a:endParaRPr lang="en-AU"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60</a:t>
            </a:fld>
            <a:endParaRPr lang="en-AU" dirty="0"/>
          </a:p>
        </p:txBody>
      </p:sp>
    </p:spTree>
    <p:extLst>
      <p:ext uri="{BB962C8B-B14F-4D97-AF65-F5344CB8AC3E}">
        <p14:creationId xmlns:p14="http://schemas.microsoft.com/office/powerpoint/2010/main" val="29635937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61</a:t>
            </a:fld>
            <a:endParaRPr lang="en-AU" dirty="0"/>
          </a:p>
        </p:txBody>
      </p:sp>
    </p:spTree>
    <p:extLst>
      <p:ext uri="{BB962C8B-B14F-4D97-AF65-F5344CB8AC3E}">
        <p14:creationId xmlns:p14="http://schemas.microsoft.com/office/powerpoint/2010/main" val="4053061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D0B6A71-C370-23D8-5588-8F0CE39BA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43B2856-F144-9910-43C9-021CB9C45C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In this module, we’re going to explore what research tells us about your increased risk of experiencing gambling harm, as a gambling venue staff member. We’ll talk about mental health and wellbeing, the signs of mental ill-health, and strategies to look after yourself at work, as well as what venues can do to create safe environments for their employees.</a:t>
            </a:r>
          </a:p>
        </p:txBody>
      </p:sp>
      <p:sp>
        <p:nvSpPr>
          <p:cNvPr id="4" name="Slide Number Placeholder 3">
            <a:extLst>
              <a:ext uri="{FF2B5EF4-FFF2-40B4-BE49-F238E27FC236}">
                <a16:creationId xmlns:a16="http://schemas.microsoft.com/office/drawing/2014/main" id="{132E4F7F-36EE-DE07-4EC9-79F5E549C68F}"/>
              </a:ext>
            </a:extLst>
          </p:cNvPr>
          <p:cNvSpPr>
            <a:spLocks noGrp="1"/>
          </p:cNvSpPr>
          <p:nvPr>
            <p:ph type="sldNum" sz="quarter" idx="5"/>
          </p:nvPr>
        </p:nvSpPr>
        <p:spPr/>
        <p:txBody>
          <a:bodyPr/>
          <a:lstStyle/>
          <a:p>
            <a:pPr>
              <a:defRPr/>
            </a:pPr>
            <a:fld id="{4374FB34-50BE-4016-8F10-B213D44293EB}" type="slidenum">
              <a:rPr lang="en-AU" smtClean="0"/>
              <a:pPr>
                <a:defRPr/>
              </a:pPr>
              <a:t>62</a:t>
            </a:fld>
            <a:endParaRPr lang="en-AU"/>
          </a:p>
        </p:txBody>
      </p:sp>
    </p:spTree>
    <p:extLst>
      <p:ext uri="{BB962C8B-B14F-4D97-AF65-F5344CB8AC3E}">
        <p14:creationId xmlns:p14="http://schemas.microsoft.com/office/powerpoint/2010/main" val="619234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Did you know that, as someone who works in a gambling venue, you’re more at risk of experiencing gambling-related harm than other people? Research tells us that gambling venue staff members in Queensland are 9.6 times more likely to experience gambling harm than the general Queensland population. In general, you’re more likely to gamble more often, for longer amounts of time and to spend more money. You’re also more likely to be at risk if you’re male and if you work around your venue’s gambling facilities and activities. </a:t>
            </a:r>
          </a:p>
          <a:p>
            <a:endParaRPr lang="en-AU" dirty="0"/>
          </a:p>
          <a:p>
            <a:r>
              <a:rPr lang="en-AU" b="1" dirty="0"/>
              <a:t>References:</a:t>
            </a:r>
          </a:p>
          <a:p>
            <a:r>
              <a:rPr lang="en-AU" dirty="0"/>
              <a:t>Hing, N &amp; </a:t>
            </a:r>
            <a:r>
              <a:rPr lang="en-AU" dirty="0" err="1"/>
              <a:t>Gainsbury</a:t>
            </a:r>
            <a:r>
              <a:rPr lang="en-AU" dirty="0"/>
              <a:t>, S. (2011). Risky business: Gambling problems amongst gaming venue employees in Queensland, Australia. </a:t>
            </a:r>
            <a:r>
              <a:rPr lang="en-AU" i="1" dirty="0"/>
              <a:t>Journal of Gambling Issues</a:t>
            </a:r>
            <a:r>
              <a:rPr lang="en-AU" dirty="0"/>
              <a:t>. 25. 10.4309/jgi.2011.25.2. </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63</a:t>
            </a:fld>
            <a:endParaRPr lang="en-AU"/>
          </a:p>
        </p:txBody>
      </p:sp>
    </p:spTree>
    <p:extLst>
      <p:ext uri="{BB962C8B-B14F-4D97-AF65-F5344CB8AC3E}">
        <p14:creationId xmlns:p14="http://schemas.microsoft.com/office/powerpoint/2010/main" val="19113984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There are several reasons why, as a venue staff member, you have increased risk of gambling harm, according to research. This is largely related to your repeat exposure to gambling. Research shows that people with greater exposure to gambling can have increased risk of gambling harm. As a gambling venue staff member, you are constantly surrounded by gambling while at work. This can normalise gambling, making it seem like a common form of entertainment, given the large amount of people you see gambling on a regular basis. This exposure can encourage you to start gambling or gamble more often.</a:t>
            </a:r>
          </a:p>
          <a:p>
            <a:endParaRPr lang="en-AU" dirty="0"/>
          </a:p>
          <a:p>
            <a:r>
              <a:rPr lang="en-AU" dirty="0"/>
              <a:t>Also, this greater exposure to gambling might lead you to believe you have a better understanding of gambling activities than other people who gamble, because of your familiarity with gambling. This might lead you to believe you have a greater chance of winning, which could encourage you to start or continue gambling. This can be worsened if you see people have several big wins in your venue.</a:t>
            </a:r>
          </a:p>
          <a:p>
            <a:endParaRPr lang="en-AU" dirty="0"/>
          </a:p>
          <a:p>
            <a:r>
              <a:rPr lang="en-AU" dirty="0"/>
              <a:t>Another potential risk factor is the influence of shift work (or casual work). People who work in gambling venues often work late at night, might socialise with other hospitality workers, and might choose to gamble to fill in time between shifts. You might also experience social isolation due to your work, leading to poor mental health. All of these things can make you more likely to start or increase gambling.</a:t>
            </a:r>
          </a:p>
          <a:p>
            <a:endParaRPr lang="en-AU" dirty="0"/>
          </a:p>
          <a:p>
            <a:r>
              <a:rPr lang="en-AU" b="1" dirty="0"/>
              <a:t>References:</a:t>
            </a:r>
          </a:p>
          <a:p>
            <a:r>
              <a:rPr lang="en-AU" dirty="0"/>
              <a:t>Hing, N &amp; </a:t>
            </a:r>
            <a:r>
              <a:rPr lang="en-AU" dirty="0" err="1"/>
              <a:t>Gainsbury</a:t>
            </a:r>
            <a:r>
              <a:rPr lang="en-AU" dirty="0"/>
              <a:t>, S. (2011). Risky business: Gambling problems amongst gaming venue employees in Queensland, Australia. </a:t>
            </a:r>
            <a:r>
              <a:rPr lang="en-AU" i="1" dirty="0"/>
              <a:t>Journal of Gambling Issues</a:t>
            </a:r>
            <a:r>
              <a:rPr lang="en-AU" dirty="0"/>
              <a:t>. 25. 10.4309/jgi.2011.25.2.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Hing, N. &amp; Breen, H. (2006). </a:t>
            </a:r>
            <a:r>
              <a:rPr lang="en-AU" i="0" dirty="0"/>
              <a:t>Gambling by Employees of Queensland Gaming Venues: Workplace Influences on Responsible Gambling and Problem Gambling. </a:t>
            </a:r>
            <a:r>
              <a:rPr lang="en-AU" i="1" dirty="0"/>
              <a:t>Centre for Gambling Education and Research. </a:t>
            </a:r>
            <a:r>
              <a:rPr lang="en-AU" sz="1800" b="0" i="0" u="none" strike="noStrike" baseline="0" dirty="0">
                <a:latin typeface="Arial" panose="020B0604020202020204" pitchFamily="34" charset="0"/>
              </a:rPr>
              <a:t>Southern Cross University, Lismore. </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64</a:t>
            </a:fld>
            <a:endParaRPr lang="en-AU"/>
          </a:p>
        </p:txBody>
      </p:sp>
    </p:spTree>
    <p:extLst>
      <p:ext uri="{BB962C8B-B14F-4D97-AF65-F5344CB8AC3E}">
        <p14:creationId xmlns:p14="http://schemas.microsoft.com/office/powerpoint/2010/main" val="7295345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It’s important to know that everybody’s mental health is different and so, the signs of mental ill-health can look different in everybody. However, there are several common signs of mental ill-health. This might include feeling worried, anxious, or easily irritated; feeling unhappy, depressed, or unmotivated to do things you usually enjoy; experiencing changes to sleep or eating, including sleeping or eating too little or too much; feeling quieter or more withdrawn than usual; feeling disconnected or detached from yourself and others; or feeling guilty, worthless or empty. </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References:</a:t>
            </a:r>
          </a:p>
          <a:p>
            <a:r>
              <a:rPr lang="en-AU" dirty="0"/>
              <a:t>Queensland Government. (2024). </a:t>
            </a:r>
            <a:r>
              <a:rPr lang="en-AU" i="1" dirty="0"/>
              <a:t>Signs of mental illness. </a:t>
            </a:r>
            <a:r>
              <a:rPr lang="en-AU" dirty="0"/>
              <a:t>https://www.qld.gov.au/health/mental-health/signs</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65</a:t>
            </a:fld>
            <a:endParaRPr lang="en-AU"/>
          </a:p>
        </p:txBody>
      </p:sp>
    </p:spTree>
    <p:extLst>
      <p:ext uri="{BB962C8B-B14F-4D97-AF65-F5344CB8AC3E}">
        <p14:creationId xmlns:p14="http://schemas.microsoft.com/office/powerpoint/2010/main" val="29950728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r>
              <a:rPr lang="en-AU" dirty="0"/>
              <a:t>There are different strategies that you can adopt to look after your mental health. But first, let’s talk about the role of gambling venues and what employers can do to provide a safer work environment. This includes having strong and clear policies and procedures about gambling in the workplace, including implementing the Queensland Code of Practice; providing safer gambling staff training, including refresher </a:t>
            </a:r>
            <a:r>
              <a:rPr lang="en-AU" u="none" dirty="0"/>
              <a:t>sessions</a:t>
            </a:r>
            <a:r>
              <a:rPr lang="en-AU" dirty="0"/>
              <a:t> like this one; assisting staff who might be experiencing gambling harm, through open communication, active management support, and liaising with local Gambling Help services; and taking a preventative approach to promote a stronger culture of safer gambling, including involvement in Gambling Harm Awareness Week. As a manager, you have a responsibility to protect the mental health of your employees, by providing workplace environments that mitigate the risk of gambling harm.</a:t>
            </a:r>
          </a:p>
          <a:p>
            <a:endParaRPr lang="en-AU" dirty="0"/>
          </a:p>
          <a:p>
            <a:r>
              <a:rPr lang="en-AU" b="1" dirty="0"/>
              <a:t>References:</a:t>
            </a:r>
          </a:p>
          <a:p>
            <a:pPr algn="l"/>
            <a:r>
              <a:rPr lang="en-AU" dirty="0"/>
              <a:t>Hing, N. &amp; Breen, H. (2006). </a:t>
            </a:r>
            <a:r>
              <a:rPr lang="en-AU" i="0" dirty="0"/>
              <a:t>Gambling by Employees of Queensland Gaming Venues: Workplace Influences on Responsible Gambling and Problem Gambling. </a:t>
            </a:r>
            <a:r>
              <a:rPr lang="en-AU" i="1" dirty="0"/>
              <a:t>Centre for Gambling Education and Research. </a:t>
            </a:r>
            <a:r>
              <a:rPr lang="en-AU" sz="1800" b="0" i="0" u="none" strike="noStrike" baseline="0" dirty="0">
                <a:latin typeface="Arial" panose="020B0604020202020204" pitchFamily="34" charset="0"/>
              </a:rPr>
              <a:t>Southern Cross University, Lismore. </a:t>
            </a:r>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66</a:t>
            </a:fld>
            <a:endParaRPr lang="en-AU"/>
          </a:p>
        </p:txBody>
      </p:sp>
    </p:spTree>
    <p:extLst>
      <p:ext uri="{BB962C8B-B14F-4D97-AF65-F5344CB8AC3E}">
        <p14:creationId xmlns:p14="http://schemas.microsoft.com/office/powerpoint/2010/main" val="8958073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Now we’re going to talk about the different strategies you can adopt to look after your own mental health. What strategies do you currently use to look after your mental health?</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67</a:t>
            </a:fld>
            <a:endParaRPr lang="en-AU"/>
          </a:p>
        </p:txBody>
      </p:sp>
    </p:spTree>
    <p:extLst>
      <p:ext uri="{BB962C8B-B14F-4D97-AF65-F5344CB8AC3E}">
        <p14:creationId xmlns:p14="http://schemas.microsoft.com/office/powerpoint/2010/main" val="367037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There are many different ways you can support your mental health, and different strategies work for different people. We’re going to talk about the six building blocks for good mental health – get healthy, keep learning, show kindness, connect more, take notice and embrace nature. These strategies are part of a larger Queensland Government initiative called </a:t>
            </a:r>
            <a:r>
              <a:rPr lang="en-AU" i="1" dirty="0"/>
              <a:t>Dear Mind</a:t>
            </a:r>
            <a:r>
              <a:rPr lang="en-AU" dirty="0"/>
              <a:t>. If you’d like to find out more information about this initiative, or how you can support your mental health more broadly, visit the website on the screen. </a:t>
            </a:r>
          </a:p>
          <a:p>
            <a:endParaRPr lang="en-AU" dirty="0"/>
          </a:p>
          <a:p>
            <a:pPr marL="228600" indent="-228600">
              <a:buAutoNum type="arabicPeriod"/>
            </a:pPr>
            <a:r>
              <a:rPr lang="en-AU" b="0" i="0" dirty="0">
                <a:solidFill>
                  <a:srgbClr val="414141"/>
                </a:solidFill>
                <a:effectLst/>
                <a:latin typeface="Noto Sans" panose="020B0502040204020203" pitchFamily="34" charset="0"/>
              </a:rPr>
              <a:t>Taking good care of your body is one of the most important things you can do to improve your mental wellbeing. </a:t>
            </a:r>
            <a:r>
              <a:rPr lang="en-AU" b="0" i="0" dirty="0">
                <a:solidFill>
                  <a:srgbClr val="414141"/>
                </a:solidFill>
                <a:effectLst/>
                <a:latin typeface="Noto Sans" panose="020B0502040504020204" pitchFamily="34" charset="0"/>
              </a:rPr>
              <a:t>A healthy, well-nourished and rested body provides the foundation for your mind to function at its best. </a:t>
            </a:r>
          </a:p>
          <a:p>
            <a:pPr marL="228600" indent="-228600">
              <a:buAutoNum type="arabicPeriod"/>
            </a:pPr>
            <a:endParaRPr lang="en-AU" b="0" i="0" dirty="0">
              <a:solidFill>
                <a:srgbClr val="414141"/>
              </a:solidFill>
              <a:effectLst/>
              <a:latin typeface="Noto Sans" panose="020B0502040504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AU" b="0" i="0" dirty="0">
                <a:solidFill>
                  <a:srgbClr val="414141"/>
                </a:solidFill>
                <a:effectLst/>
                <a:latin typeface="Noto Sans" panose="020B0502040504020204" pitchFamily="34" charset="0"/>
              </a:rPr>
              <a:t>Keeping your mind engaged with new ideas and experiences is an important part of your mental wellbeing. This could be as easy as doing a daily Sudoku, learning a new skill through an online tutorial or listening to an informative podcast. Your ability to reason and make good decisions depends on how well your brain interprets and processes information. Doing regular mental challenges trains these mental pathways, improving their effectiveness and refreshing old or unhelpful thought patterns. Research shows that lifelong learning may improve brain function and prevent or delay the symptoms of dementia. Think about what activities you might enjoy and try something new!</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AU" b="0" i="0" dirty="0">
              <a:solidFill>
                <a:srgbClr val="414141"/>
              </a:solidFill>
              <a:effectLst/>
              <a:latin typeface="Noto Sans" panose="020B0502040504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AU" dirty="0"/>
              <a:t>One of the best ways to be kind to yourself is to be kind to others. </a:t>
            </a:r>
            <a:r>
              <a:rPr lang="en-AU" b="0" i="0" dirty="0">
                <a:solidFill>
                  <a:srgbClr val="414141"/>
                </a:solidFill>
                <a:effectLst/>
                <a:latin typeface="Noto Sans" panose="020B0502040504020204" pitchFamily="34" charset="0"/>
              </a:rPr>
              <a:t>Research tells us that performing an act of kindness triggers the release of a chemical called oxytocin. This stimulates the area of your brain associated with social connection and trust, which makes you feel good. Showing gratitude can improve your self-esteem, enhance empathy, reduce aggression and even help you sleep better. Acts of gratitude create strong positive emotions and practising them regularly will also help build your mental resilience. </a:t>
            </a:r>
            <a:r>
              <a:rPr lang="en-AU" dirty="0"/>
              <a:t>You can show kindness in many ways. Try </a:t>
            </a:r>
            <a:r>
              <a:rPr lang="en-AU" b="0" i="0" dirty="0">
                <a:solidFill>
                  <a:srgbClr val="414141"/>
                </a:solidFill>
                <a:effectLst/>
                <a:latin typeface="Noto Sans" panose="020B0502040504020204" pitchFamily="34" charset="0"/>
              </a:rPr>
              <a:t>an act of giving, like volunteering or helping a neighbour, or an act of gratitude, like sending a thank you note or just writing down something you are grateful for each day.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AU" b="0" i="0" dirty="0">
              <a:solidFill>
                <a:srgbClr val="414141"/>
              </a:solidFill>
              <a:effectLst/>
              <a:latin typeface="Noto Sans" panose="020B0502040504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AU" b="0" i="0" dirty="0">
                <a:solidFill>
                  <a:srgbClr val="414141"/>
                </a:solidFill>
                <a:effectLst/>
                <a:latin typeface="Noto Sans" panose="020B0502040504020204" pitchFamily="34" charset="0"/>
              </a:rPr>
              <a:t>Feeling connected to people, groups, places and culture plays an important part in your mental wellbeing. Regular positive interactions stimulate the production of a feel-good chemical in your brain called dopamine which boosts your mood. Fostering stronger relationships and connections to your community can also strengthen your social networks for times when you might need extra support. There are plenty of ways you can make meaningful connections with people. This could include spending time with family and friends, inviting co-workers or classmates for lunch, or joining a team or club. Think about what activities you could try to connect with the people around you.</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AU" b="0" i="0" dirty="0">
              <a:solidFill>
                <a:srgbClr val="414141"/>
              </a:solidFill>
              <a:effectLst/>
              <a:latin typeface="Noto Sans" panose="020B0502040504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AU" b="0" i="0" dirty="0">
                <a:solidFill>
                  <a:srgbClr val="414141"/>
                </a:solidFill>
                <a:effectLst/>
                <a:latin typeface="Noto Sans" panose="020B0502040504020204" pitchFamily="34" charset="0"/>
              </a:rPr>
              <a:t>Daily life can be busy and stressful. But an easy way to calm that pressure is by taking a moment to stop and focus on the present. Mindfulness is about connecting with your immediate thoughts and feelings without judging them. You can practise mindfulness anywhere by taking a deep breath, then allowing yourself to focus only on what is happening in that moment – both in the world around you and in your mind. Studies have shown that mindfulness has a strong positive effect on your mental wellbeing. By directing your attention to what is happening in the present, you’re less likely to focus on worrying about things from the past, or things that might happen in the future. Take a moment the next time you feel stressed to practice some mindfulness.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AU" b="0" i="0" dirty="0">
              <a:solidFill>
                <a:srgbClr val="414141"/>
              </a:solidFill>
              <a:effectLst/>
              <a:latin typeface="Noto Sans" panose="020B0502040504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AU" dirty="0"/>
              <a:t>Spending time in nature has big benefits for your mental wellbeing. </a:t>
            </a:r>
            <a:r>
              <a:rPr lang="en-AU" b="0" i="0" dirty="0">
                <a:solidFill>
                  <a:srgbClr val="414141"/>
                </a:solidFill>
                <a:effectLst/>
                <a:latin typeface="Noto Sans" panose="020B0502040504020204" pitchFamily="34" charset="0"/>
              </a:rPr>
              <a:t>Studies have shown that spending time in nature can improve your mood and reduce stress. It’s also been shown to have wider health benefits like building your immune system and lowering your blood pressure. More time outdoors also means that you’ll get more exposure to the sun. Sun exposure helps produce mood-stabilising chemicals like serotonin and gives your vitamin D levels a boost, which helps regulate your sleep cycles. There are plenty of ways to enjoy nature, like walking through local bushland, going for a picnic, kayaking or even doing some gardening. Environmentally friendly activities like recycling and composting can also help you feel a deeper connection with the world around you. Think about what ways you enjoy spending time outside and find new ways to connect with the natural world.</a:t>
            </a:r>
          </a:p>
          <a:p>
            <a:endParaRPr lang="en-AU" dirty="0"/>
          </a:p>
          <a:p>
            <a:r>
              <a:rPr lang="en-AU" b="1" dirty="0"/>
              <a:t>References:</a:t>
            </a:r>
          </a:p>
          <a:p>
            <a:r>
              <a:rPr lang="en-AU" dirty="0"/>
              <a:t>Queensland Government. (2024). </a:t>
            </a:r>
            <a:r>
              <a:rPr lang="en-AU" i="1" dirty="0"/>
              <a:t>Your mental wellbeing. </a:t>
            </a:r>
            <a:r>
              <a:rPr lang="en-AU" dirty="0"/>
              <a:t>https://www.mentalwellbeing.initiatives.qld.gov.au</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68</a:t>
            </a:fld>
            <a:endParaRPr lang="en-AU"/>
          </a:p>
        </p:txBody>
      </p:sp>
    </p:spTree>
    <p:extLst>
      <p:ext uri="{BB962C8B-B14F-4D97-AF65-F5344CB8AC3E}">
        <p14:creationId xmlns:p14="http://schemas.microsoft.com/office/powerpoint/2010/main" val="6227137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75B02ED-6C4B-F709-6C14-5C2E92E6D5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82880FA-9285-5F03-32E6-9BDCD3D08D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a:t>Note for presenter:</a:t>
            </a:r>
          </a:p>
          <a:p>
            <a:pPr eaLnBrk="1" hangingPunct="1"/>
            <a:r>
              <a:rPr lang="en-AU" altLang="en-US"/>
              <a:t>Please include the relevant GHS phone number and hours.</a:t>
            </a:r>
          </a:p>
          <a:p>
            <a:pPr eaLnBrk="1" hangingPunct="1"/>
            <a:endParaRPr lang="en-AU" altLang="en-US" b="1"/>
          </a:p>
          <a:p>
            <a:pPr eaLnBrk="1" hangingPunct="1"/>
            <a:r>
              <a:rPr lang="en-AU" altLang="en-US" b="1"/>
              <a:t>Speaker’s notes:</a:t>
            </a:r>
          </a:p>
          <a:p>
            <a:pPr eaLnBrk="1" hangingPunct="1"/>
            <a:r>
              <a:rPr lang="en-AU" altLang="en-US"/>
              <a:t>If you or someone you know is experiencing gambling harm, you can seek help from our support services. We offer free and confidential counselling services to both the person experiencing gambling harm and the people close to them. You can seek this support either face-to-face, over the phone or online. Our counsellors will always provide non-judgmental support. We’ll talk about the reasons you’ve decided to seek help and make plans together for the changes we can make to your gambling, your relationships and your life. You can find our phone number and website on the screen.</a:t>
            </a:r>
          </a:p>
          <a:p>
            <a:pPr eaLnBrk="1" hangingPunct="1"/>
            <a:endParaRPr lang="en-AU" altLang="en-US"/>
          </a:p>
        </p:txBody>
      </p:sp>
      <p:sp>
        <p:nvSpPr>
          <p:cNvPr id="84996" name="Slide Number Placeholder 3">
            <a:extLst>
              <a:ext uri="{FF2B5EF4-FFF2-40B4-BE49-F238E27FC236}">
                <a16:creationId xmlns:a16="http://schemas.microsoft.com/office/drawing/2014/main" id="{DA6BBBFB-6C26-D648-FD44-27D846E87F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DAAAE7-60EA-43E5-9AFC-96C699D56AA1}" type="slidenum">
              <a:rPr lang="en-AU" altLang="en-US" smtClean="0"/>
              <a:pPr fontAlgn="base">
                <a:spcBef>
                  <a:spcPct val="0"/>
                </a:spcBef>
                <a:spcAft>
                  <a:spcPct val="0"/>
                </a:spcAft>
              </a:pPr>
              <a:t>69</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EE8C7AD-FA77-F5FA-7A3C-EED7B061A6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A231058-0736-1CA4-6307-00F2E7FAC4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Someone can gamble on anything deemed to be of value or interest. In Australia, people can gamble on lotteries and scratchies; race betting, such as horse, greyhound and harness racing; sports betting, like the NRL and AFL; the pokies and more. People can gamble at a hotel, club or casino, in their own home, or through websites and mobile apps, like </a:t>
            </a:r>
            <a:r>
              <a:rPr lang="en-AU" altLang="en-US" dirty="0" err="1"/>
              <a:t>Sportsbet</a:t>
            </a:r>
            <a:r>
              <a:rPr lang="en-AU" altLang="en-US" dirty="0"/>
              <a:t> and TAB. </a:t>
            </a:r>
          </a:p>
          <a:p>
            <a:pPr eaLnBrk="1" hangingPunct="1">
              <a:spcBef>
                <a:spcPct val="0"/>
              </a:spcBef>
            </a:pPr>
            <a:endParaRPr lang="en-AU" altLang="en-US" dirty="0"/>
          </a:p>
          <a:p>
            <a:pPr eaLnBrk="1" hangingPunct="1">
              <a:spcBef>
                <a:spcPct val="0"/>
              </a:spcBef>
            </a:pPr>
            <a:r>
              <a:rPr lang="en-AU" altLang="en-US" b="1" dirty="0"/>
              <a:t>References:</a:t>
            </a:r>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Queensland Government. (2024). </a:t>
            </a:r>
            <a:r>
              <a:rPr lang="en-AU" altLang="en-US" i="1" dirty="0"/>
              <a:t>Queensland Gambling Survey 2023</a:t>
            </a:r>
            <a:r>
              <a:rPr lang="en-AU" altLang="en-US" dirty="0"/>
              <a:t>. https://www.publications.qld.gov.au/dataset/liquor-and-gambling-research</a:t>
            </a:r>
          </a:p>
          <a:p>
            <a:pPr eaLnBrk="1" hangingPunct="1">
              <a:spcBef>
                <a:spcPct val="0"/>
              </a:spcBef>
            </a:pPr>
            <a:r>
              <a:rPr lang="en-AU" altLang="en-US" dirty="0"/>
              <a:t>Australian Gambling Research Centre. (2023). </a:t>
            </a:r>
            <a:r>
              <a:rPr lang="en-AU" altLang="en-US" i="1" dirty="0"/>
              <a:t>Gambling participation and experience of harm in Australia</a:t>
            </a:r>
            <a:r>
              <a:rPr lang="en-AU" altLang="en-US" dirty="0"/>
              <a:t>. Australian Institute of Family Studies. https://www.publications.qld.gov.au/dataset/liquor-and-gambling-research/resource/4267f3c2-950b-407e-b88f-d31e116cedcb</a:t>
            </a:r>
          </a:p>
          <a:p>
            <a:pPr eaLnBrk="1" hangingPunct="1">
              <a:spcBef>
                <a:spcPct val="0"/>
              </a:spcBef>
            </a:pPr>
            <a:endParaRPr lang="en-AU" altLang="en-US" dirty="0"/>
          </a:p>
        </p:txBody>
      </p:sp>
      <p:sp>
        <p:nvSpPr>
          <p:cNvPr id="11268" name="Slide Number Placeholder 3">
            <a:extLst>
              <a:ext uri="{FF2B5EF4-FFF2-40B4-BE49-F238E27FC236}">
                <a16:creationId xmlns:a16="http://schemas.microsoft.com/office/drawing/2014/main" id="{F6379417-1A9B-50B7-B528-C1A972485D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FB2C87-8AD4-4A34-888F-ECBDA830B22A}" type="slidenum">
              <a:rPr lang="en-AU" altLang="en-US" smtClean="0"/>
              <a:pPr/>
              <a:t>7</a:t>
            </a:fld>
            <a:endParaRPr lang="en-AU"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4EC75E5-050E-B2A8-8065-3EDDB75D26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0799B0C3-8BD6-3889-0196-FD2BF78844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also other services available, outside of our local area. The Gambling Help Online website provides 24/7 free online support for anyone affected by gambling across Australia. You can speak to a counsellor either on an online chat, email or over the phone at any time of the day. You can find more information at the Gambling Help Online website.</a:t>
            </a:r>
          </a:p>
          <a:p>
            <a:pPr eaLnBrk="1" hangingPunct="1">
              <a:spcBef>
                <a:spcPct val="0"/>
              </a:spcBef>
            </a:pPr>
            <a:endParaRPr lang="en-AU" altLang="en-US" dirty="0"/>
          </a:p>
          <a:p>
            <a:pPr eaLnBrk="1" hangingPunct="1">
              <a:spcBef>
                <a:spcPct val="0"/>
              </a:spcBef>
            </a:pPr>
            <a:r>
              <a:rPr lang="en-AU" altLang="en-US" dirty="0"/>
              <a:t>Gamblers Anonymous Australia provides group therapy and support across Australia. Members can meet either face-to-face or online, either weekly or whenever suits them, to listen and speak with other people who are experiencing similar gambling-related challenges. You can find more information about session times and locations at the Gamblers Anonymous Australia website.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Gambling Help Online. (2024). </a:t>
            </a:r>
            <a:r>
              <a:rPr lang="en-AU" altLang="en-US" i="1" dirty="0"/>
              <a:t>Home. </a:t>
            </a:r>
            <a:r>
              <a:rPr lang="en-AU" altLang="en-US" dirty="0">
                <a:latin typeface="Arial Nova" panose="020B0504020202020204" pitchFamily="34" charset="0"/>
              </a:rPr>
              <a:t>www.gamblinghelponline.org.au</a:t>
            </a:r>
          </a:p>
          <a:p>
            <a:pPr eaLnBrk="1" hangingPunct="1">
              <a:spcBef>
                <a:spcPct val="0"/>
              </a:spcBef>
            </a:pPr>
            <a:r>
              <a:rPr lang="en-AU" altLang="en-US" dirty="0">
                <a:latin typeface="Arial Nova" panose="020B0504020202020204" pitchFamily="34" charset="0"/>
              </a:rPr>
              <a:t>Gamblers Anonymous. (2024). </a:t>
            </a:r>
            <a:r>
              <a:rPr lang="en-AU" altLang="en-US" i="1" dirty="0">
                <a:latin typeface="Arial Nova" panose="020B0504020202020204" pitchFamily="34" charset="0"/>
              </a:rPr>
              <a:t>Home. </a:t>
            </a:r>
            <a:r>
              <a:rPr lang="en-AU" altLang="en-US" dirty="0">
                <a:latin typeface="Arial Nova" panose="020B0504020202020204" pitchFamily="34" charset="0"/>
              </a:rPr>
              <a:t>www.gaaustralia.org.au</a:t>
            </a: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pPr eaLnBrk="1" hangingPunct="1"/>
            <a:endParaRPr lang="en-AU" altLang="en-US" dirty="0"/>
          </a:p>
        </p:txBody>
      </p:sp>
      <p:sp>
        <p:nvSpPr>
          <p:cNvPr id="87044" name="Slide Number Placeholder 3">
            <a:extLst>
              <a:ext uri="{FF2B5EF4-FFF2-40B4-BE49-F238E27FC236}">
                <a16:creationId xmlns:a16="http://schemas.microsoft.com/office/drawing/2014/main" id="{273EF9EC-D78B-B516-ABBC-F4804CA465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BBBEDB-425B-4D21-B381-676CD0C4CD09}" type="slidenum">
              <a:rPr lang="en-AU" altLang="en-US" smtClean="0"/>
              <a:pPr fontAlgn="base">
                <a:spcBef>
                  <a:spcPct val="0"/>
                </a:spcBef>
                <a:spcAft>
                  <a:spcPct val="0"/>
                </a:spcAft>
              </a:pPr>
              <a:t>70</a:t>
            </a:fld>
            <a:endParaRPr lang="en-AU"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B79D016-C986-3643-B6BA-B8015E22AA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069AF5E1-ACC1-E90E-6239-D92D09D36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a:t>Speaker’s notes:</a:t>
            </a:r>
          </a:p>
          <a:p>
            <a:pPr eaLnBrk="1" hangingPunct="1"/>
            <a:r>
              <a:rPr lang="en-AU" altLang="en-US"/>
              <a:t>If anything we have talked about today raises immediate concern for you, please know you are not alone. Help is always available. You can call the number on the screen or visit the Lifeline website. </a:t>
            </a:r>
          </a:p>
          <a:p>
            <a:pPr eaLnBrk="1" hangingPunct="1"/>
            <a:endParaRPr lang="en-AU" altLang="en-US"/>
          </a:p>
          <a:p>
            <a:pPr eaLnBrk="1" hangingPunct="1"/>
            <a:r>
              <a:rPr lang="en-AU" altLang="en-US" b="1"/>
              <a:t>References:</a:t>
            </a:r>
            <a:endParaRPr lang="en-AU" altLang="en-US"/>
          </a:p>
          <a:p>
            <a:pPr eaLnBrk="1" hangingPunct="1"/>
            <a:r>
              <a:rPr lang="en-AU" altLang="en-US"/>
              <a:t>Lifeline. (2024). </a:t>
            </a:r>
            <a:r>
              <a:rPr lang="en-AU" altLang="en-US" i="1"/>
              <a:t>Home. </a:t>
            </a:r>
            <a:r>
              <a:rPr lang="en-AU" altLang="en-US"/>
              <a:t>www.lifelineqld.org.au</a:t>
            </a:r>
          </a:p>
          <a:p>
            <a:pPr eaLnBrk="1" hangingPunct="1"/>
            <a:endParaRPr lang="en-AU" altLang="en-US"/>
          </a:p>
        </p:txBody>
      </p:sp>
      <p:sp>
        <p:nvSpPr>
          <p:cNvPr id="89092" name="Slide Number Placeholder 3">
            <a:extLst>
              <a:ext uri="{FF2B5EF4-FFF2-40B4-BE49-F238E27FC236}">
                <a16:creationId xmlns:a16="http://schemas.microsoft.com/office/drawing/2014/main" id="{841DA147-3D4B-BC17-3CBF-43C0898D4A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801B9F-F544-4235-A1E4-1B322CBCEF04}" type="slidenum">
              <a:rPr lang="en-AU" altLang="en-US" smtClean="0"/>
              <a:pPr fontAlgn="base">
                <a:spcBef>
                  <a:spcPct val="0"/>
                </a:spcBef>
                <a:spcAft>
                  <a:spcPct val="0"/>
                </a:spcAft>
              </a:pPr>
              <a:t>71</a:t>
            </a:fld>
            <a:endParaRPr lang="en-AU"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72</a:t>
            </a:fld>
            <a:endParaRPr lang="en-AU" dirty="0"/>
          </a:p>
        </p:txBody>
      </p:sp>
    </p:spTree>
    <p:extLst>
      <p:ext uri="{BB962C8B-B14F-4D97-AF65-F5344CB8AC3E}">
        <p14:creationId xmlns:p14="http://schemas.microsoft.com/office/powerpoint/2010/main" val="96172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A6F324E-816C-8B74-EE72-7402BE8474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C2D41C2-6A14-9DE6-6A45-0E9F8D1C6C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In 2024, research found that around 70% of Queensland adults have gambled at least once in the past 12 months. The most popular gambling products were lotteries, scratchies, art union tickets, the pokies and race betting. The research also showed that more men gambled than women, and men were more likely to gamble more often and spend more money. The research also showed that young people aged 18-34 years gambled more than any other age group.</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Queensland Government. (2024). </a:t>
            </a:r>
            <a:r>
              <a:rPr lang="en-AU" altLang="en-US" i="1" dirty="0"/>
              <a:t>Queensland Gambling Survey 2023</a:t>
            </a:r>
            <a:r>
              <a:rPr lang="en-AU" altLang="en-US" dirty="0"/>
              <a:t>. https://www.publications.qld.gov.au/dataset/liquor-and-gambling-research</a:t>
            </a:r>
          </a:p>
          <a:p>
            <a:pPr eaLnBrk="1" hangingPunct="1">
              <a:spcBef>
                <a:spcPct val="0"/>
              </a:spcBef>
            </a:pPr>
            <a:r>
              <a:rPr lang="en-AU" altLang="en-US" dirty="0"/>
              <a:t>Australian Gambling Research Centre. (2023). </a:t>
            </a:r>
            <a:r>
              <a:rPr lang="en-AU" altLang="en-US" i="1" dirty="0"/>
              <a:t>Gambling participation and experience of harm in Australia</a:t>
            </a:r>
            <a:r>
              <a:rPr lang="en-AU" altLang="en-US" dirty="0"/>
              <a:t>. Australian Institute of Family Studies. </a:t>
            </a:r>
          </a:p>
          <a:p>
            <a:pPr eaLnBrk="1" hangingPunct="1">
              <a:spcBef>
                <a:spcPct val="0"/>
              </a:spcBef>
            </a:pPr>
            <a:endParaRPr lang="en-AU" altLang="en-US" dirty="0"/>
          </a:p>
        </p:txBody>
      </p:sp>
      <p:sp>
        <p:nvSpPr>
          <p:cNvPr id="13316" name="Slide Number Placeholder 3">
            <a:extLst>
              <a:ext uri="{FF2B5EF4-FFF2-40B4-BE49-F238E27FC236}">
                <a16:creationId xmlns:a16="http://schemas.microsoft.com/office/drawing/2014/main" id="{A70873C5-EFE3-A427-F14F-19FBCC0E13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E64E0C0-24CA-4FF6-9A9F-0CA2669EDC66}" type="slidenum">
              <a:rPr lang="en-AU" altLang="en-US" smtClean="0"/>
              <a:pPr/>
              <a:t>8</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0656E10-85A0-4000-8700-4BBA2B6C4A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87D6FF4-E7D2-C9BF-CFEE-8119CE0EDF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Gambling in Australia seems very normal and common. It’s easy to think that everybody does it and that it’s simple and fun. Some things seem so normal to gamble on, you might not even know it’s considered gambling – like entering a raffle at your local community event.</a:t>
            </a:r>
          </a:p>
          <a:p>
            <a:pPr eaLnBrk="1" hangingPunct="1">
              <a:spcBef>
                <a:spcPct val="0"/>
              </a:spcBef>
            </a:pPr>
            <a:endParaRPr lang="en-AU" altLang="en-US" dirty="0"/>
          </a:p>
          <a:p>
            <a:pPr eaLnBrk="1" hangingPunct="1">
              <a:spcBef>
                <a:spcPct val="0"/>
              </a:spcBef>
            </a:pPr>
            <a:r>
              <a:rPr lang="en-AU" altLang="en-US" dirty="0"/>
              <a:t>But there are several factors which contribute to why gambling can seem so normal. These include: the promotion and advertising of gambling products on TV and online, making them seem like a regular, easy and fun activity; the support of gambling by socially and culturally valued groups within communities, such as community clubs, and sporting teams and codes; and the accessibility of online gambling platforms, which can be used at any time of the day. Together, these things make gambling seem so normal that it’s easy to think there is no risk or harm involved. But it’s important to know there is always risk and chances are you will lose. </a:t>
            </a:r>
          </a:p>
          <a:p>
            <a:pPr eaLnBrk="1" hangingPunct="1">
              <a:spcBef>
                <a:spcPct val="0"/>
              </a:spcBef>
            </a:pPr>
            <a:endParaRPr lang="en-AU" altLang="en-US" dirty="0"/>
          </a:p>
          <a:p>
            <a:pPr eaLnBrk="1" hangingPunct="1">
              <a:spcBef>
                <a:spcPct val="0"/>
              </a:spcBef>
            </a:pPr>
            <a:r>
              <a:rPr lang="en-AU" altLang="en-US" b="1" dirty="0"/>
              <a:t>References:</a:t>
            </a:r>
          </a:p>
          <a:p>
            <a:pPr eaLnBrk="1" hangingPunct="1">
              <a:spcBef>
                <a:spcPct val="0"/>
              </a:spcBef>
            </a:pPr>
            <a:r>
              <a:rPr lang="en-AU" altLang="en-US" dirty="0">
                <a:solidFill>
                  <a:srgbClr val="4A4A4A"/>
                </a:solidFill>
                <a:latin typeface="Karla" pitchFamily="2" charset="0"/>
              </a:rPr>
              <a:t>Thomas, S, Pitt, H, </a:t>
            </a:r>
            <a:r>
              <a:rPr lang="en-AU" altLang="en-US" dirty="0" err="1">
                <a:solidFill>
                  <a:srgbClr val="4A4A4A"/>
                </a:solidFill>
                <a:latin typeface="Karla" pitchFamily="2" charset="0"/>
              </a:rPr>
              <a:t>Bestman</a:t>
            </a:r>
            <a:r>
              <a:rPr lang="en-AU" altLang="en-US" dirty="0">
                <a:solidFill>
                  <a:srgbClr val="4A4A4A"/>
                </a:solidFill>
                <a:latin typeface="Karla" pitchFamily="2" charset="0"/>
              </a:rPr>
              <a:t>, A, Randle, M, McCarthy, S, Daube, M 2018, </a:t>
            </a:r>
            <a:r>
              <a:rPr lang="en-AU" altLang="en-US" i="1" dirty="0">
                <a:solidFill>
                  <a:srgbClr val="4A4A4A"/>
                </a:solidFill>
                <a:latin typeface="Karla" pitchFamily="2" charset="0"/>
              </a:rPr>
              <a:t>The determinants of gambling normalisation: causes, consequences and public health responses</a:t>
            </a:r>
            <a:r>
              <a:rPr lang="en-AU" altLang="en-US" dirty="0">
                <a:solidFill>
                  <a:srgbClr val="4A4A4A"/>
                </a:solidFill>
                <a:latin typeface="Karla" pitchFamily="2" charset="0"/>
              </a:rPr>
              <a:t>, Victorian Responsible Gambling Foundation, Melbourne.</a:t>
            </a:r>
            <a:endParaRPr lang="en-AU" altLang="en-US" dirty="0"/>
          </a:p>
        </p:txBody>
      </p:sp>
      <p:sp>
        <p:nvSpPr>
          <p:cNvPr id="17412" name="Slide Number Placeholder 3">
            <a:extLst>
              <a:ext uri="{FF2B5EF4-FFF2-40B4-BE49-F238E27FC236}">
                <a16:creationId xmlns:a16="http://schemas.microsoft.com/office/drawing/2014/main" id="{5C43B5B0-B48F-5D5D-69FF-6827B39438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40ACB3-F059-4793-879A-0ED0168661B2}" type="slidenum">
              <a:rPr lang="en-AU" altLang="en-US" smtClean="0"/>
              <a:pPr fontAlgn="base">
                <a:spcBef>
                  <a:spcPct val="0"/>
                </a:spcBef>
                <a:spcAft>
                  <a:spcPct val="0"/>
                </a:spcAft>
              </a:pPr>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810B639-1855-00FA-AAAF-270E062F097A}"/>
              </a:ext>
            </a:extLst>
          </p:cNvPr>
          <p:cNvSpPr>
            <a:spLocks noGrp="1"/>
          </p:cNvSpPr>
          <p:nvPr>
            <p:ph type="dt" sz="half" idx="10"/>
          </p:nvPr>
        </p:nvSpPr>
        <p:spPr/>
        <p:txBody>
          <a:bodyPr/>
          <a:lstStyle>
            <a:lvl1pPr>
              <a:defRPr/>
            </a:lvl1pPr>
          </a:lstStyle>
          <a:p>
            <a:pPr>
              <a:defRPr/>
            </a:pPr>
            <a:fld id="{F8C23746-E812-4DA6-A900-08542EC2BA2A}" type="datetimeFigureOut">
              <a:rPr lang="en-AU"/>
              <a:pPr>
                <a:defRPr/>
              </a:pPr>
              <a:t>6/12/2024</a:t>
            </a:fld>
            <a:endParaRPr lang="en-AU"/>
          </a:p>
        </p:txBody>
      </p:sp>
      <p:sp>
        <p:nvSpPr>
          <p:cNvPr id="5" name="Footer Placeholder 4">
            <a:extLst>
              <a:ext uri="{FF2B5EF4-FFF2-40B4-BE49-F238E27FC236}">
                <a16:creationId xmlns:a16="http://schemas.microsoft.com/office/drawing/2014/main" id="{E6C5214F-E9D7-8BD7-231A-2C806365F95E}"/>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0EB29DF0-CB2B-6860-3AD4-BD2C069192F9}"/>
              </a:ext>
            </a:extLst>
          </p:cNvPr>
          <p:cNvSpPr>
            <a:spLocks noGrp="1"/>
          </p:cNvSpPr>
          <p:nvPr>
            <p:ph type="sldNum" sz="quarter" idx="12"/>
          </p:nvPr>
        </p:nvSpPr>
        <p:spPr/>
        <p:txBody>
          <a:bodyPr/>
          <a:lstStyle>
            <a:lvl1pPr>
              <a:defRPr/>
            </a:lvl1pPr>
          </a:lstStyle>
          <a:p>
            <a:pPr>
              <a:defRPr/>
            </a:pPr>
            <a:fld id="{0F194424-2BE5-43D9-AF03-6BC1AB068DF2}" type="slidenum">
              <a:rPr lang="en-AU"/>
              <a:pPr>
                <a:defRPr/>
              </a:pPr>
              <a:t>‹#›</a:t>
            </a:fld>
            <a:endParaRPr lang="en-AU"/>
          </a:p>
        </p:txBody>
      </p:sp>
    </p:spTree>
    <p:extLst>
      <p:ext uri="{BB962C8B-B14F-4D97-AF65-F5344CB8AC3E}">
        <p14:creationId xmlns:p14="http://schemas.microsoft.com/office/powerpoint/2010/main" val="372280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CF8536-E1DD-43DB-2DBB-2CB17F137CB2}"/>
              </a:ext>
            </a:extLst>
          </p:cNvPr>
          <p:cNvSpPr>
            <a:spLocks noGrp="1"/>
          </p:cNvSpPr>
          <p:nvPr>
            <p:ph type="dt" sz="half" idx="10"/>
          </p:nvPr>
        </p:nvSpPr>
        <p:spPr/>
        <p:txBody>
          <a:bodyPr/>
          <a:lstStyle>
            <a:lvl1pPr>
              <a:defRPr/>
            </a:lvl1pPr>
          </a:lstStyle>
          <a:p>
            <a:pPr>
              <a:defRPr/>
            </a:pPr>
            <a:fld id="{09A11B0B-5754-480F-BE64-30472C03A5D5}" type="datetimeFigureOut">
              <a:rPr lang="en-AU"/>
              <a:pPr>
                <a:defRPr/>
              </a:pPr>
              <a:t>6/12/2024</a:t>
            </a:fld>
            <a:endParaRPr lang="en-AU"/>
          </a:p>
        </p:txBody>
      </p:sp>
      <p:sp>
        <p:nvSpPr>
          <p:cNvPr id="5" name="Footer Placeholder 4">
            <a:extLst>
              <a:ext uri="{FF2B5EF4-FFF2-40B4-BE49-F238E27FC236}">
                <a16:creationId xmlns:a16="http://schemas.microsoft.com/office/drawing/2014/main" id="{4650CCF5-AC72-6950-FE20-22D3C89C4776}"/>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78EDE64A-3990-F777-76FD-3B42F3DF5827}"/>
              </a:ext>
            </a:extLst>
          </p:cNvPr>
          <p:cNvSpPr>
            <a:spLocks noGrp="1"/>
          </p:cNvSpPr>
          <p:nvPr>
            <p:ph type="sldNum" sz="quarter" idx="12"/>
          </p:nvPr>
        </p:nvSpPr>
        <p:spPr/>
        <p:txBody>
          <a:bodyPr/>
          <a:lstStyle>
            <a:lvl1pPr>
              <a:defRPr/>
            </a:lvl1pPr>
          </a:lstStyle>
          <a:p>
            <a:pPr>
              <a:defRPr/>
            </a:pPr>
            <a:fld id="{763423D8-CA35-4966-AF4B-574106A0D26F}" type="slidenum">
              <a:rPr lang="en-AU"/>
              <a:pPr>
                <a:defRPr/>
              </a:pPr>
              <a:t>‹#›</a:t>
            </a:fld>
            <a:endParaRPr lang="en-AU"/>
          </a:p>
        </p:txBody>
      </p:sp>
    </p:spTree>
    <p:extLst>
      <p:ext uri="{BB962C8B-B14F-4D97-AF65-F5344CB8AC3E}">
        <p14:creationId xmlns:p14="http://schemas.microsoft.com/office/powerpoint/2010/main" val="131254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89F643-965B-3EC3-0C8A-47C7747D2B82}"/>
              </a:ext>
            </a:extLst>
          </p:cNvPr>
          <p:cNvSpPr>
            <a:spLocks noGrp="1"/>
          </p:cNvSpPr>
          <p:nvPr>
            <p:ph type="dt" sz="half" idx="10"/>
          </p:nvPr>
        </p:nvSpPr>
        <p:spPr/>
        <p:txBody>
          <a:bodyPr/>
          <a:lstStyle>
            <a:lvl1pPr>
              <a:defRPr/>
            </a:lvl1pPr>
          </a:lstStyle>
          <a:p>
            <a:pPr>
              <a:defRPr/>
            </a:pPr>
            <a:fld id="{50B671E0-FE76-4221-84E0-D6DC3678CC63}" type="datetimeFigureOut">
              <a:rPr lang="en-AU"/>
              <a:pPr>
                <a:defRPr/>
              </a:pPr>
              <a:t>6/12/2024</a:t>
            </a:fld>
            <a:endParaRPr lang="en-AU"/>
          </a:p>
        </p:txBody>
      </p:sp>
      <p:sp>
        <p:nvSpPr>
          <p:cNvPr id="5" name="Footer Placeholder 4">
            <a:extLst>
              <a:ext uri="{FF2B5EF4-FFF2-40B4-BE49-F238E27FC236}">
                <a16:creationId xmlns:a16="http://schemas.microsoft.com/office/drawing/2014/main" id="{386793C2-CAB5-1445-1193-397A0AA06051}"/>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64A13A25-DE51-E82D-E902-7983F4D12EBC}"/>
              </a:ext>
            </a:extLst>
          </p:cNvPr>
          <p:cNvSpPr>
            <a:spLocks noGrp="1"/>
          </p:cNvSpPr>
          <p:nvPr>
            <p:ph type="sldNum" sz="quarter" idx="12"/>
          </p:nvPr>
        </p:nvSpPr>
        <p:spPr/>
        <p:txBody>
          <a:bodyPr/>
          <a:lstStyle>
            <a:lvl1pPr>
              <a:defRPr/>
            </a:lvl1pPr>
          </a:lstStyle>
          <a:p>
            <a:pPr>
              <a:defRPr/>
            </a:pPr>
            <a:fld id="{793509EF-E932-4030-B5EB-DD77527B9F3C}" type="slidenum">
              <a:rPr lang="en-AU"/>
              <a:pPr>
                <a:defRPr/>
              </a:pPr>
              <a:t>‹#›</a:t>
            </a:fld>
            <a:endParaRPr lang="en-AU"/>
          </a:p>
        </p:txBody>
      </p:sp>
    </p:spTree>
    <p:extLst>
      <p:ext uri="{BB962C8B-B14F-4D97-AF65-F5344CB8AC3E}">
        <p14:creationId xmlns:p14="http://schemas.microsoft.com/office/powerpoint/2010/main" val="38432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DDDF-F893-D1EE-24EF-97DB965C1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84F8457-3F15-16D7-1012-F6F1317A4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474A6F7-1FC4-0EF2-4651-6B59E5EBD37D}"/>
              </a:ext>
            </a:extLst>
          </p:cNvPr>
          <p:cNvSpPr>
            <a:spLocks noGrp="1"/>
          </p:cNvSpPr>
          <p:nvPr>
            <p:ph type="dt" sz="half" idx="10"/>
          </p:nvPr>
        </p:nvSpPr>
        <p:spPr/>
        <p:txBody>
          <a:bodyPr/>
          <a:lstStyle/>
          <a:p>
            <a:fld id="{4621759F-2353-41B1-8182-5DDE994C958C}" type="datetimeFigureOut">
              <a:rPr lang="en-AU" smtClean="0"/>
              <a:t>6/12/2024</a:t>
            </a:fld>
            <a:endParaRPr lang="en-AU" dirty="0"/>
          </a:p>
        </p:txBody>
      </p:sp>
      <p:sp>
        <p:nvSpPr>
          <p:cNvPr id="5" name="Footer Placeholder 4">
            <a:extLst>
              <a:ext uri="{FF2B5EF4-FFF2-40B4-BE49-F238E27FC236}">
                <a16:creationId xmlns:a16="http://schemas.microsoft.com/office/drawing/2014/main" id="{8CBA4B97-4AC0-8D9D-9BDF-04FB925B436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0BA32C9-E0DC-C509-DD16-B2528F624434}"/>
              </a:ext>
            </a:extLst>
          </p:cNvPr>
          <p:cNvSpPr>
            <a:spLocks noGrp="1"/>
          </p:cNvSpPr>
          <p:nvPr>
            <p:ph type="sldNum" sz="quarter" idx="12"/>
          </p:nvPr>
        </p:nvSpPr>
        <p:spPr/>
        <p:txBody>
          <a:bodyPr/>
          <a:lstStyle/>
          <a:p>
            <a:fld id="{10C8D67A-691A-4D3D-A087-2551DA031A55}" type="slidenum">
              <a:rPr lang="en-AU" smtClean="0"/>
              <a:t>‹#›</a:t>
            </a:fld>
            <a:endParaRPr lang="en-AU" dirty="0"/>
          </a:p>
        </p:txBody>
      </p:sp>
    </p:spTree>
    <p:extLst>
      <p:ext uri="{BB962C8B-B14F-4D97-AF65-F5344CB8AC3E}">
        <p14:creationId xmlns:p14="http://schemas.microsoft.com/office/powerpoint/2010/main" val="402234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84799E-CA36-12EF-71D3-44199A3D8B40}"/>
              </a:ext>
            </a:extLst>
          </p:cNvPr>
          <p:cNvSpPr>
            <a:spLocks noGrp="1"/>
          </p:cNvSpPr>
          <p:nvPr>
            <p:ph type="dt" sz="half" idx="10"/>
          </p:nvPr>
        </p:nvSpPr>
        <p:spPr/>
        <p:txBody>
          <a:bodyPr/>
          <a:lstStyle>
            <a:lvl1pPr>
              <a:defRPr/>
            </a:lvl1pPr>
          </a:lstStyle>
          <a:p>
            <a:pPr>
              <a:defRPr/>
            </a:pPr>
            <a:fld id="{57A19019-C6E6-4FA4-ADA4-8D357000F3AC}" type="datetimeFigureOut">
              <a:rPr lang="en-AU"/>
              <a:pPr>
                <a:defRPr/>
              </a:pPr>
              <a:t>6/12/2024</a:t>
            </a:fld>
            <a:endParaRPr lang="en-AU"/>
          </a:p>
        </p:txBody>
      </p:sp>
      <p:sp>
        <p:nvSpPr>
          <p:cNvPr id="5" name="Footer Placeholder 4">
            <a:extLst>
              <a:ext uri="{FF2B5EF4-FFF2-40B4-BE49-F238E27FC236}">
                <a16:creationId xmlns:a16="http://schemas.microsoft.com/office/drawing/2014/main" id="{4A1AC5D1-10BF-E1D0-D01F-67E2FA293B1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53260328-EB13-5E1B-B3E3-D03EE465C1D3}"/>
              </a:ext>
            </a:extLst>
          </p:cNvPr>
          <p:cNvSpPr>
            <a:spLocks noGrp="1"/>
          </p:cNvSpPr>
          <p:nvPr>
            <p:ph type="sldNum" sz="quarter" idx="12"/>
          </p:nvPr>
        </p:nvSpPr>
        <p:spPr/>
        <p:txBody>
          <a:bodyPr/>
          <a:lstStyle>
            <a:lvl1pPr>
              <a:defRPr/>
            </a:lvl1pPr>
          </a:lstStyle>
          <a:p>
            <a:pPr>
              <a:defRPr/>
            </a:pPr>
            <a:fld id="{1BD5681F-AC13-444C-9A97-5D13FEDA9781}" type="slidenum">
              <a:rPr lang="en-AU"/>
              <a:pPr>
                <a:defRPr/>
              </a:pPr>
              <a:t>‹#›</a:t>
            </a:fld>
            <a:endParaRPr lang="en-AU"/>
          </a:p>
        </p:txBody>
      </p:sp>
    </p:spTree>
    <p:extLst>
      <p:ext uri="{BB962C8B-B14F-4D97-AF65-F5344CB8AC3E}">
        <p14:creationId xmlns:p14="http://schemas.microsoft.com/office/powerpoint/2010/main" val="388543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5ADDC6-21FE-D442-0B5B-8EAF59C815FF}"/>
              </a:ext>
            </a:extLst>
          </p:cNvPr>
          <p:cNvSpPr>
            <a:spLocks noGrp="1"/>
          </p:cNvSpPr>
          <p:nvPr>
            <p:ph type="dt" sz="half" idx="10"/>
          </p:nvPr>
        </p:nvSpPr>
        <p:spPr/>
        <p:txBody>
          <a:bodyPr/>
          <a:lstStyle>
            <a:lvl1pPr>
              <a:defRPr/>
            </a:lvl1pPr>
          </a:lstStyle>
          <a:p>
            <a:pPr>
              <a:defRPr/>
            </a:pPr>
            <a:fld id="{A4C946A8-3320-4A7B-A539-7BEC4A4E37C7}" type="datetimeFigureOut">
              <a:rPr lang="en-AU"/>
              <a:pPr>
                <a:defRPr/>
              </a:pPr>
              <a:t>6/12/2024</a:t>
            </a:fld>
            <a:endParaRPr lang="en-AU"/>
          </a:p>
        </p:txBody>
      </p:sp>
      <p:sp>
        <p:nvSpPr>
          <p:cNvPr id="5" name="Footer Placeholder 4">
            <a:extLst>
              <a:ext uri="{FF2B5EF4-FFF2-40B4-BE49-F238E27FC236}">
                <a16:creationId xmlns:a16="http://schemas.microsoft.com/office/drawing/2014/main" id="{1412543F-3E0B-E3C6-9EF6-A7E9C370C279}"/>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6005C211-C062-36BE-67F8-0E1D0927791A}"/>
              </a:ext>
            </a:extLst>
          </p:cNvPr>
          <p:cNvSpPr>
            <a:spLocks noGrp="1"/>
          </p:cNvSpPr>
          <p:nvPr>
            <p:ph type="sldNum" sz="quarter" idx="12"/>
          </p:nvPr>
        </p:nvSpPr>
        <p:spPr/>
        <p:txBody>
          <a:bodyPr/>
          <a:lstStyle>
            <a:lvl1pPr>
              <a:defRPr/>
            </a:lvl1pPr>
          </a:lstStyle>
          <a:p>
            <a:pPr>
              <a:defRPr/>
            </a:pPr>
            <a:fld id="{0D439D8F-96C2-4774-BC6A-311BE0E7F7AD}" type="slidenum">
              <a:rPr lang="en-AU"/>
              <a:pPr>
                <a:defRPr/>
              </a:pPr>
              <a:t>‹#›</a:t>
            </a:fld>
            <a:endParaRPr lang="en-AU"/>
          </a:p>
        </p:txBody>
      </p:sp>
    </p:spTree>
    <p:extLst>
      <p:ext uri="{BB962C8B-B14F-4D97-AF65-F5344CB8AC3E}">
        <p14:creationId xmlns:p14="http://schemas.microsoft.com/office/powerpoint/2010/main" val="107074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964EE4F-6BBA-C7AC-E81C-C6D87A6017EC}"/>
              </a:ext>
            </a:extLst>
          </p:cNvPr>
          <p:cNvSpPr>
            <a:spLocks noGrp="1"/>
          </p:cNvSpPr>
          <p:nvPr>
            <p:ph type="dt" sz="half" idx="10"/>
          </p:nvPr>
        </p:nvSpPr>
        <p:spPr/>
        <p:txBody>
          <a:bodyPr/>
          <a:lstStyle>
            <a:lvl1pPr>
              <a:defRPr/>
            </a:lvl1pPr>
          </a:lstStyle>
          <a:p>
            <a:pPr>
              <a:defRPr/>
            </a:pPr>
            <a:fld id="{54C3C6AE-9CF0-4A02-B3C5-B06CA90C2754}" type="datetimeFigureOut">
              <a:rPr lang="en-AU"/>
              <a:pPr>
                <a:defRPr/>
              </a:pPr>
              <a:t>6/12/2024</a:t>
            </a:fld>
            <a:endParaRPr lang="en-AU"/>
          </a:p>
        </p:txBody>
      </p:sp>
      <p:sp>
        <p:nvSpPr>
          <p:cNvPr id="6" name="Footer Placeholder 4">
            <a:extLst>
              <a:ext uri="{FF2B5EF4-FFF2-40B4-BE49-F238E27FC236}">
                <a16:creationId xmlns:a16="http://schemas.microsoft.com/office/drawing/2014/main" id="{39FDC896-7B8A-53EA-FD63-00B708F40D9A}"/>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E4F14300-4F6F-C35E-F26B-FD13184669ED}"/>
              </a:ext>
            </a:extLst>
          </p:cNvPr>
          <p:cNvSpPr>
            <a:spLocks noGrp="1"/>
          </p:cNvSpPr>
          <p:nvPr>
            <p:ph type="sldNum" sz="quarter" idx="12"/>
          </p:nvPr>
        </p:nvSpPr>
        <p:spPr/>
        <p:txBody>
          <a:bodyPr/>
          <a:lstStyle>
            <a:lvl1pPr>
              <a:defRPr/>
            </a:lvl1pPr>
          </a:lstStyle>
          <a:p>
            <a:pPr>
              <a:defRPr/>
            </a:pPr>
            <a:fld id="{0807AF89-0D19-433A-9DB8-F8CDF276A991}" type="slidenum">
              <a:rPr lang="en-AU"/>
              <a:pPr>
                <a:defRPr/>
              </a:pPr>
              <a:t>‹#›</a:t>
            </a:fld>
            <a:endParaRPr lang="en-AU"/>
          </a:p>
        </p:txBody>
      </p:sp>
    </p:spTree>
    <p:extLst>
      <p:ext uri="{BB962C8B-B14F-4D97-AF65-F5344CB8AC3E}">
        <p14:creationId xmlns:p14="http://schemas.microsoft.com/office/powerpoint/2010/main" val="175646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9BA7200E-EC8A-EEB1-E77C-B1EE84F6F79E}"/>
              </a:ext>
            </a:extLst>
          </p:cNvPr>
          <p:cNvSpPr>
            <a:spLocks noGrp="1"/>
          </p:cNvSpPr>
          <p:nvPr>
            <p:ph type="dt" sz="half" idx="10"/>
          </p:nvPr>
        </p:nvSpPr>
        <p:spPr/>
        <p:txBody>
          <a:bodyPr/>
          <a:lstStyle>
            <a:lvl1pPr>
              <a:defRPr/>
            </a:lvl1pPr>
          </a:lstStyle>
          <a:p>
            <a:pPr>
              <a:defRPr/>
            </a:pPr>
            <a:fld id="{675F216B-96D4-4C5B-8A89-0DB2B8C1B99B}" type="datetimeFigureOut">
              <a:rPr lang="en-AU"/>
              <a:pPr>
                <a:defRPr/>
              </a:pPr>
              <a:t>6/12/2024</a:t>
            </a:fld>
            <a:endParaRPr lang="en-AU"/>
          </a:p>
        </p:txBody>
      </p:sp>
      <p:sp>
        <p:nvSpPr>
          <p:cNvPr id="8" name="Footer Placeholder 4">
            <a:extLst>
              <a:ext uri="{FF2B5EF4-FFF2-40B4-BE49-F238E27FC236}">
                <a16:creationId xmlns:a16="http://schemas.microsoft.com/office/drawing/2014/main" id="{5016C75B-13CD-5AE9-6C5C-CE2E5CEC7646}"/>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E85521AD-F92D-FEB8-EB1C-8A47F050FF96}"/>
              </a:ext>
            </a:extLst>
          </p:cNvPr>
          <p:cNvSpPr>
            <a:spLocks noGrp="1"/>
          </p:cNvSpPr>
          <p:nvPr>
            <p:ph type="sldNum" sz="quarter" idx="12"/>
          </p:nvPr>
        </p:nvSpPr>
        <p:spPr/>
        <p:txBody>
          <a:bodyPr/>
          <a:lstStyle>
            <a:lvl1pPr>
              <a:defRPr/>
            </a:lvl1pPr>
          </a:lstStyle>
          <a:p>
            <a:pPr>
              <a:defRPr/>
            </a:pPr>
            <a:fld id="{31F63E64-4EF1-4218-AE08-890F9555B006}" type="slidenum">
              <a:rPr lang="en-AU"/>
              <a:pPr>
                <a:defRPr/>
              </a:pPr>
              <a:t>‹#›</a:t>
            </a:fld>
            <a:endParaRPr lang="en-AU"/>
          </a:p>
        </p:txBody>
      </p:sp>
    </p:spTree>
    <p:extLst>
      <p:ext uri="{BB962C8B-B14F-4D97-AF65-F5344CB8AC3E}">
        <p14:creationId xmlns:p14="http://schemas.microsoft.com/office/powerpoint/2010/main" val="51352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A7B2D288-0649-8D08-4612-D6DA01645AA4}"/>
              </a:ext>
            </a:extLst>
          </p:cNvPr>
          <p:cNvSpPr>
            <a:spLocks noGrp="1"/>
          </p:cNvSpPr>
          <p:nvPr>
            <p:ph type="dt" sz="half" idx="10"/>
          </p:nvPr>
        </p:nvSpPr>
        <p:spPr/>
        <p:txBody>
          <a:bodyPr/>
          <a:lstStyle>
            <a:lvl1pPr>
              <a:defRPr/>
            </a:lvl1pPr>
          </a:lstStyle>
          <a:p>
            <a:pPr>
              <a:defRPr/>
            </a:pPr>
            <a:fld id="{CB3A734C-286C-41AF-82E3-09DBD0B314E1}" type="datetimeFigureOut">
              <a:rPr lang="en-AU"/>
              <a:pPr>
                <a:defRPr/>
              </a:pPr>
              <a:t>6/12/2024</a:t>
            </a:fld>
            <a:endParaRPr lang="en-AU"/>
          </a:p>
        </p:txBody>
      </p:sp>
      <p:sp>
        <p:nvSpPr>
          <p:cNvPr id="4" name="Footer Placeholder 4">
            <a:extLst>
              <a:ext uri="{FF2B5EF4-FFF2-40B4-BE49-F238E27FC236}">
                <a16:creationId xmlns:a16="http://schemas.microsoft.com/office/drawing/2014/main" id="{EAF26DEE-0CE2-A896-79CC-90FF34E3241A}"/>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E0368078-9770-53BF-B5D1-9683A5B02875}"/>
              </a:ext>
            </a:extLst>
          </p:cNvPr>
          <p:cNvSpPr>
            <a:spLocks noGrp="1"/>
          </p:cNvSpPr>
          <p:nvPr>
            <p:ph type="sldNum" sz="quarter" idx="12"/>
          </p:nvPr>
        </p:nvSpPr>
        <p:spPr/>
        <p:txBody>
          <a:bodyPr/>
          <a:lstStyle>
            <a:lvl1pPr>
              <a:defRPr/>
            </a:lvl1pPr>
          </a:lstStyle>
          <a:p>
            <a:pPr>
              <a:defRPr/>
            </a:pPr>
            <a:fld id="{299F518E-D878-46A6-A0FB-1905CB47C54F}" type="slidenum">
              <a:rPr lang="en-AU"/>
              <a:pPr>
                <a:defRPr/>
              </a:pPr>
              <a:t>‹#›</a:t>
            </a:fld>
            <a:endParaRPr lang="en-AU"/>
          </a:p>
        </p:txBody>
      </p:sp>
    </p:spTree>
    <p:extLst>
      <p:ext uri="{BB962C8B-B14F-4D97-AF65-F5344CB8AC3E}">
        <p14:creationId xmlns:p14="http://schemas.microsoft.com/office/powerpoint/2010/main" val="266903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68B7F1-135D-790F-D002-02A785E1E345}"/>
              </a:ext>
            </a:extLst>
          </p:cNvPr>
          <p:cNvSpPr>
            <a:spLocks noGrp="1"/>
          </p:cNvSpPr>
          <p:nvPr>
            <p:ph type="dt" sz="half" idx="10"/>
          </p:nvPr>
        </p:nvSpPr>
        <p:spPr/>
        <p:txBody>
          <a:bodyPr/>
          <a:lstStyle>
            <a:lvl1pPr>
              <a:defRPr/>
            </a:lvl1pPr>
          </a:lstStyle>
          <a:p>
            <a:pPr>
              <a:defRPr/>
            </a:pPr>
            <a:fld id="{48A73E08-0194-4847-95AD-796B84188CFA}" type="datetimeFigureOut">
              <a:rPr lang="en-AU"/>
              <a:pPr>
                <a:defRPr/>
              </a:pPr>
              <a:t>6/12/2024</a:t>
            </a:fld>
            <a:endParaRPr lang="en-AU"/>
          </a:p>
        </p:txBody>
      </p:sp>
      <p:sp>
        <p:nvSpPr>
          <p:cNvPr id="3" name="Footer Placeholder 4">
            <a:extLst>
              <a:ext uri="{FF2B5EF4-FFF2-40B4-BE49-F238E27FC236}">
                <a16:creationId xmlns:a16="http://schemas.microsoft.com/office/drawing/2014/main" id="{9A8FEB82-5A9B-D64B-05D7-3777B23E818F}"/>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FA2589E2-806F-9E9F-2FB1-B8590D02E926}"/>
              </a:ext>
            </a:extLst>
          </p:cNvPr>
          <p:cNvSpPr>
            <a:spLocks noGrp="1"/>
          </p:cNvSpPr>
          <p:nvPr>
            <p:ph type="sldNum" sz="quarter" idx="12"/>
          </p:nvPr>
        </p:nvSpPr>
        <p:spPr/>
        <p:txBody>
          <a:bodyPr/>
          <a:lstStyle>
            <a:lvl1pPr>
              <a:defRPr/>
            </a:lvl1pPr>
          </a:lstStyle>
          <a:p>
            <a:pPr>
              <a:defRPr/>
            </a:pPr>
            <a:fld id="{FF14C664-8F92-4ACD-816C-0843C674EC52}" type="slidenum">
              <a:rPr lang="en-AU"/>
              <a:pPr>
                <a:defRPr/>
              </a:pPr>
              <a:t>‹#›</a:t>
            </a:fld>
            <a:endParaRPr lang="en-AU"/>
          </a:p>
        </p:txBody>
      </p:sp>
    </p:spTree>
    <p:extLst>
      <p:ext uri="{BB962C8B-B14F-4D97-AF65-F5344CB8AC3E}">
        <p14:creationId xmlns:p14="http://schemas.microsoft.com/office/powerpoint/2010/main" val="311748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A4C1EA7-3DDC-84FA-D421-09952B236D65}"/>
              </a:ext>
            </a:extLst>
          </p:cNvPr>
          <p:cNvSpPr>
            <a:spLocks noGrp="1"/>
          </p:cNvSpPr>
          <p:nvPr>
            <p:ph type="dt" sz="half" idx="10"/>
          </p:nvPr>
        </p:nvSpPr>
        <p:spPr/>
        <p:txBody>
          <a:bodyPr/>
          <a:lstStyle>
            <a:lvl1pPr>
              <a:defRPr/>
            </a:lvl1pPr>
          </a:lstStyle>
          <a:p>
            <a:pPr>
              <a:defRPr/>
            </a:pPr>
            <a:fld id="{55AA4C4E-72A8-44C9-BDE6-E49A43308F25}" type="datetimeFigureOut">
              <a:rPr lang="en-AU"/>
              <a:pPr>
                <a:defRPr/>
              </a:pPr>
              <a:t>6/12/2024</a:t>
            </a:fld>
            <a:endParaRPr lang="en-AU"/>
          </a:p>
        </p:txBody>
      </p:sp>
      <p:sp>
        <p:nvSpPr>
          <p:cNvPr id="6" name="Footer Placeholder 4">
            <a:extLst>
              <a:ext uri="{FF2B5EF4-FFF2-40B4-BE49-F238E27FC236}">
                <a16:creationId xmlns:a16="http://schemas.microsoft.com/office/drawing/2014/main" id="{5863123E-7C60-B562-3FBC-100C07779B05}"/>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66DF6CC3-FDF1-E277-CF24-A2336BB0BCDB}"/>
              </a:ext>
            </a:extLst>
          </p:cNvPr>
          <p:cNvSpPr>
            <a:spLocks noGrp="1"/>
          </p:cNvSpPr>
          <p:nvPr>
            <p:ph type="sldNum" sz="quarter" idx="12"/>
          </p:nvPr>
        </p:nvSpPr>
        <p:spPr/>
        <p:txBody>
          <a:bodyPr/>
          <a:lstStyle>
            <a:lvl1pPr>
              <a:defRPr/>
            </a:lvl1pPr>
          </a:lstStyle>
          <a:p>
            <a:pPr>
              <a:defRPr/>
            </a:pPr>
            <a:fld id="{12ED380C-B800-4A00-9A6D-EFC57D93BE51}" type="slidenum">
              <a:rPr lang="en-AU"/>
              <a:pPr>
                <a:defRPr/>
              </a:pPr>
              <a:t>‹#›</a:t>
            </a:fld>
            <a:endParaRPr lang="en-AU"/>
          </a:p>
        </p:txBody>
      </p:sp>
    </p:spTree>
    <p:extLst>
      <p:ext uri="{BB962C8B-B14F-4D97-AF65-F5344CB8AC3E}">
        <p14:creationId xmlns:p14="http://schemas.microsoft.com/office/powerpoint/2010/main" val="357200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033B66-22EC-D814-13F4-BE1806C59EF3}"/>
              </a:ext>
            </a:extLst>
          </p:cNvPr>
          <p:cNvSpPr>
            <a:spLocks noGrp="1"/>
          </p:cNvSpPr>
          <p:nvPr>
            <p:ph type="dt" sz="half" idx="10"/>
          </p:nvPr>
        </p:nvSpPr>
        <p:spPr/>
        <p:txBody>
          <a:bodyPr/>
          <a:lstStyle>
            <a:lvl1pPr>
              <a:defRPr/>
            </a:lvl1pPr>
          </a:lstStyle>
          <a:p>
            <a:pPr>
              <a:defRPr/>
            </a:pPr>
            <a:fld id="{6C16DDD0-D1F1-410C-A461-B2FF1BFADB24}" type="datetimeFigureOut">
              <a:rPr lang="en-AU"/>
              <a:pPr>
                <a:defRPr/>
              </a:pPr>
              <a:t>6/12/2024</a:t>
            </a:fld>
            <a:endParaRPr lang="en-AU"/>
          </a:p>
        </p:txBody>
      </p:sp>
      <p:sp>
        <p:nvSpPr>
          <p:cNvPr id="6" name="Footer Placeholder 4">
            <a:extLst>
              <a:ext uri="{FF2B5EF4-FFF2-40B4-BE49-F238E27FC236}">
                <a16:creationId xmlns:a16="http://schemas.microsoft.com/office/drawing/2014/main" id="{0CD55C32-E428-BF93-9FB1-EE6C894330FC}"/>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60859222-A2FE-4AE2-9A4C-57082B82A889}"/>
              </a:ext>
            </a:extLst>
          </p:cNvPr>
          <p:cNvSpPr>
            <a:spLocks noGrp="1"/>
          </p:cNvSpPr>
          <p:nvPr>
            <p:ph type="sldNum" sz="quarter" idx="12"/>
          </p:nvPr>
        </p:nvSpPr>
        <p:spPr/>
        <p:txBody>
          <a:bodyPr/>
          <a:lstStyle>
            <a:lvl1pPr>
              <a:defRPr/>
            </a:lvl1pPr>
          </a:lstStyle>
          <a:p>
            <a:pPr>
              <a:defRPr/>
            </a:pPr>
            <a:fld id="{2C12D74E-F113-41BB-871D-C47AF2D326FC}" type="slidenum">
              <a:rPr lang="en-AU"/>
              <a:pPr>
                <a:defRPr/>
              </a:pPr>
              <a:t>‹#›</a:t>
            </a:fld>
            <a:endParaRPr lang="en-AU"/>
          </a:p>
        </p:txBody>
      </p:sp>
    </p:spTree>
    <p:extLst>
      <p:ext uri="{BB962C8B-B14F-4D97-AF65-F5344CB8AC3E}">
        <p14:creationId xmlns:p14="http://schemas.microsoft.com/office/powerpoint/2010/main" val="89589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7DB0FB-48E7-156A-6488-EA6D4E6DC37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B97F927E-95D7-4552-ED71-F1EC205A7D2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D19F40A3-E185-E64F-8660-B3D3D5369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94711DC-AD72-4C24-9B08-B4D82A264D64}" type="datetimeFigureOut">
              <a:rPr lang="en-AU"/>
              <a:pPr>
                <a:defRPr/>
              </a:pPr>
              <a:t>6/12/2024</a:t>
            </a:fld>
            <a:endParaRPr lang="en-AU"/>
          </a:p>
        </p:txBody>
      </p:sp>
      <p:sp>
        <p:nvSpPr>
          <p:cNvPr id="5" name="Footer Placeholder 4">
            <a:extLst>
              <a:ext uri="{FF2B5EF4-FFF2-40B4-BE49-F238E27FC236}">
                <a16:creationId xmlns:a16="http://schemas.microsoft.com/office/drawing/2014/main" id="{8F7B1D04-5C77-EF4B-9A6B-5801D8C85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9386EDBF-59C7-38E8-1CF7-8F2ABA6B3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E817C76-D795-4A3E-B4EC-5F74C903AE9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C3079-AD23-CC38-D72E-05F2DA586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EFFE53-3A83-2196-601F-DA7163A87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31FD00-FB93-1D02-CB9C-114D8202D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1759F-2353-41B1-8182-5DDE994C958C}" type="datetimeFigureOut">
              <a:rPr lang="en-AU" smtClean="0"/>
              <a:t>6/12/2024</a:t>
            </a:fld>
            <a:endParaRPr lang="en-AU" dirty="0"/>
          </a:p>
        </p:txBody>
      </p:sp>
      <p:sp>
        <p:nvSpPr>
          <p:cNvPr id="5" name="Footer Placeholder 4">
            <a:extLst>
              <a:ext uri="{FF2B5EF4-FFF2-40B4-BE49-F238E27FC236}">
                <a16:creationId xmlns:a16="http://schemas.microsoft.com/office/drawing/2014/main" id="{6C30B7E5-EF3A-7B3D-F33B-59B352865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2CEB4C4A-3B49-19E6-E41C-69BA33CA0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8D67A-691A-4D3D-A087-2551DA031A55}" type="slidenum">
              <a:rPr lang="en-AU" smtClean="0"/>
              <a:t>‹#›</a:t>
            </a:fld>
            <a:endParaRPr lang="en-AU" dirty="0"/>
          </a:p>
        </p:txBody>
      </p:sp>
    </p:spTree>
    <p:extLst>
      <p:ext uri="{BB962C8B-B14F-4D97-AF65-F5344CB8AC3E}">
        <p14:creationId xmlns:p14="http://schemas.microsoft.com/office/powerpoint/2010/main" val="7240299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fQ0GD0_SzCk?feature=oembed"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n9h8fG1DKhA?feature=oembed" TargetMode="Externa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ideo" Target="https://www.youtube.com/embed/qKfZaLA-5uA?feature=oembed" TargetMode="External"/><Relationship Id="rId4" Type="http://schemas.openxmlformats.org/officeDocument/2006/relationships/image" Target="../media/image6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ideo" Target="https://www.youtube.com/embed/YVT7_Vp0xY0?feature=oembed" TargetMode="External"/><Relationship Id="rId4" Type="http://schemas.openxmlformats.org/officeDocument/2006/relationships/image" Target="../media/image65.jpe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png"/><Relationship Id="rId9"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venue staff training</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80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Man using phone in kitchen">
            <a:extLst>
              <a:ext uri="{FF2B5EF4-FFF2-40B4-BE49-F238E27FC236}">
                <a16:creationId xmlns:a16="http://schemas.microsoft.com/office/drawing/2014/main" id="{FF3C5D42-AE6D-19A6-4351-B3907F7329F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2982"/>
          <a:stretch>
            <a:fillRect/>
          </a:stretch>
        </p:blipFill>
        <p:spPr bwMode="auto">
          <a:xfrm>
            <a:off x="4021138" y="0"/>
            <a:ext cx="81708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0815238-5DEF-AD5E-6BA6-76FFB864B139}"/>
              </a:ext>
            </a:extLst>
          </p:cNvPr>
          <p:cNvSpPr/>
          <p:nvPr/>
        </p:nvSpPr>
        <p:spPr>
          <a:xfrm rot="5400000">
            <a:off x="1815464" y="-1815464"/>
            <a:ext cx="6176953" cy="9807883"/>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8438" name="Title 1">
            <a:extLst>
              <a:ext uri="{FF2B5EF4-FFF2-40B4-BE49-F238E27FC236}">
                <a16:creationId xmlns:a16="http://schemas.microsoft.com/office/drawing/2014/main" id="{7AEE4602-9A5D-0450-241B-273931E749AC}"/>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Why do people gamble?</a:t>
            </a:r>
          </a:p>
        </p:txBody>
      </p:sp>
      <p:sp>
        <p:nvSpPr>
          <p:cNvPr id="18439" name="Content Placeholder 2">
            <a:extLst>
              <a:ext uri="{FF2B5EF4-FFF2-40B4-BE49-F238E27FC236}">
                <a16:creationId xmlns:a16="http://schemas.microsoft.com/office/drawing/2014/main" id="{1839FA87-BE59-BAD1-9F39-49C0E2BA328B}"/>
              </a:ext>
            </a:extLst>
          </p:cNvPr>
          <p:cNvSpPr>
            <a:spLocks noGrp="1" noChangeArrowheads="1"/>
          </p:cNvSpPr>
          <p:nvPr>
            <p:ph idx="1"/>
          </p:nvPr>
        </p:nvSpPr>
        <p:spPr>
          <a:xfrm>
            <a:off x="838200" y="2286000"/>
            <a:ext cx="6005513" cy="3756025"/>
          </a:xfrm>
        </p:spPr>
        <p:txBody>
          <a:bodyPr/>
          <a:lstStyle/>
          <a:p>
            <a:pPr eaLnBrk="1" hangingPunct="1"/>
            <a:r>
              <a:rPr lang="en-AU" altLang="en-US">
                <a:latin typeface="Arial Nova" panose="020B0504020202020204" pitchFamily="34" charset="0"/>
              </a:rPr>
              <a:t>Recreation or excitement</a:t>
            </a:r>
          </a:p>
          <a:p>
            <a:pPr eaLnBrk="1" hangingPunct="1"/>
            <a:r>
              <a:rPr lang="en-AU" altLang="en-US">
                <a:latin typeface="Arial Nova" panose="020B0504020202020204" pitchFamily="34" charset="0"/>
              </a:rPr>
              <a:t>Try to win back losses</a:t>
            </a:r>
          </a:p>
          <a:p>
            <a:pPr eaLnBrk="1" hangingPunct="1"/>
            <a:r>
              <a:rPr lang="en-AU" altLang="en-US">
                <a:latin typeface="Arial Nova" panose="020B0504020202020204" pitchFamily="34" charset="0"/>
              </a:rPr>
              <a:t>Try to deal with difficult emotions and life challenges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A group of people hugging&#10;&#10;Description automatically generated">
            <a:extLst>
              <a:ext uri="{FF2B5EF4-FFF2-40B4-BE49-F238E27FC236}">
                <a16:creationId xmlns:a16="http://schemas.microsoft.com/office/drawing/2014/main" id="{ECBA5AD0-6CDF-06F6-98FF-53784BE7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0"/>
            <a:ext cx="81772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1D4E9CD-E60C-29BD-AD6C-DCEFDE8252DC}"/>
              </a:ext>
            </a:extLst>
          </p:cNvPr>
          <p:cNvSpPr/>
          <p:nvPr/>
        </p:nvSpPr>
        <p:spPr>
          <a:xfrm rot="5400000">
            <a:off x="1067013" y="-1015448"/>
            <a:ext cx="6176953" cy="820785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0486" name="Title 1">
            <a:extLst>
              <a:ext uri="{FF2B5EF4-FFF2-40B4-BE49-F238E27FC236}">
                <a16:creationId xmlns:a16="http://schemas.microsoft.com/office/drawing/2014/main" id="{3C102DF1-AF6D-C963-1D4E-33716F987648}"/>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Gambling harm</a:t>
            </a:r>
          </a:p>
        </p:txBody>
      </p:sp>
      <p:sp>
        <p:nvSpPr>
          <p:cNvPr id="20487" name="Content Placeholder 2">
            <a:extLst>
              <a:ext uri="{FF2B5EF4-FFF2-40B4-BE49-F238E27FC236}">
                <a16:creationId xmlns:a16="http://schemas.microsoft.com/office/drawing/2014/main" id="{13BAC3FF-8BB0-D1CD-2038-C3C0EF950507}"/>
              </a:ext>
            </a:extLst>
          </p:cNvPr>
          <p:cNvSpPr>
            <a:spLocks noGrp="1" noChangeArrowheads="1"/>
          </p:cNvSpPr>
          <p:nvPr>
            <p:ph idx="1"/>
          </p:nvPr>
        </p:nvSpPr>
        <p:spPr>
          <a:xfrm>
            <a:off x="838200" y="1825625"/>
            <a:ext cx="6354763" cy="4351338"/>
          </a:xfrm>
        </p:spPr>
        <p:txBody>
          <a:bodyPr/>
          <a:lstStyle/>
          <a:p>
            <a:pPr eaLnBrk="1" hangingPunct="1"/>
            <a:r>
              <a:rPr lang="en-AU" altLang="en-US">
                <a:latin typeface="Arial Nova" panose="020B0504020202020204" pitchFamily="34" charset="0"/>
              </a:rPr>
              <a:t>Any negative impact that gambling can have on a person and the people close to them</a:t>
            </a:r>
          </a:p>
          <a:p>
            <a:pPr eaLnBrk="1" hangingPunct="1"/>
            <a:r>
              <a:rPr lang="en-AU" altLang="en-US">
                <a:latin typeface="Arial Nova" panose="020B0504020202020204" pitchFamily="34" charset="0"/>
              </a:rPr>
              <a:t>Includes</a:t>
            </a:r>
          </a:p>
          <a:p>
            <a:pPr lvl="1" eaLnBrk="1" hangingPunct="1"/>
            <a:r>
              <a:rPr lang="en-AU" altLang="en-US">
                <a:latin typeface="Arial Nova" panose="020B0504020202020204" pitchFamily="34" charset="0"/>
              </a:rPr>
              <a:t>Health and wellbeing</a:t>
            </a:r>
          </a:p>
          <a:p>
            <a:pPr lvl="1" eaLnBrk="1" hangingPunct="1"/>
            <a:r>
              <a:rPr lang="en-AU" altLang="en-US">
                <a:latin typeface="Arial Nova" panose="020B0504020202020204" pitchFamily="34" charset="0"/>
              </a:rPr>
              <a:t>Finances</a:t>
            </a:r>
          </a:p>
          <a:p>
            <a:pPr lvl="1" eaLnBrk="1" hangingPunct="1"/>
            <a:r>
              <a:rPr lang="en-AU" altLang="en-US">
                <a:latin typeface="Arial Nova" panose="020B0504020202020204" pitchFamily="34" charset="0"/>
              </a:rPr>
              <a:t>Relationships</a:t>
            </a:r>
          </a:p>
          <a:p>
            <a:pPr lvl="1" eaLnBrk="1" hangingPunct="1"/>
            <a:r>
              <a:rPr lang="en-AU" altLang="en-US">
                <a:latin typeface="Arial Nova" panose="020B0504020202020204" pitchFamily="34" charset="0"/>
              </a:rPr>
              <a:t>Culture</a:t>
            </a:r>
          </a:p>
          <a:p>
            <a:pPr lvl="1" eaLnBrk="1" hangingPunct="1"/>
            <a:r>
              <a:rPr lang="en-AU" altLang="en-US">
                <a:latin typeface="Arial Nova" panose="020B0504020202020204" pitchFamily="34" charset="0"/>
              </a:rPr>
              <a:t>Work or study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ildren reading books">
            <a:extLst>
              <a:ext uri="{FF2B5EF4-FFF2-40B4-BE49-F238E27FC236}">
                <a16:creationId xmlns:a16="http://schemas.microsoft.com/office/drawing/2014/main" id="{6D31A2D6-EF58-5583-6277-EC4CD218C5A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t="-722"/>
          <a:stretch>
            <a:fillRect/>
          </a:stretch>
        </p:blipFill>
        <p:spPr bwMode="auto">
          <a:xfrm>
            <a:off x="4629150" y="-53975"/>
            <a:ext cx="7562850"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CFE80CD-9832-3D63-4842-125997DBA690}"/>
              </a:ext>
            </a:extLst>
          </p:cNvPr>
          <p:cNvSpPr/>
          <p:nvPr/>
        </p:nvSpPr>
        <p:spPr>
          <a:xfrm rot="5400000">
            <a:off x="2588424" y="-2588423"/>
            <a:ext cx="6176953" cy="1135380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22534" name="Title 1">
            <a:extLst>
              <a:ext uri="{FF2B5EF4-FFF2-40B4-BE49-F238E27FC236}">
                <a16:creationId xmlns:a16="http://schemas.microsoft.com/office/drawing/2014/main" id="{39492C8B-CD90-FE6C-B5BB-BE02F3E5DF90}"/>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Affected others</a:t>
            </a:r>
          </a:p>
        </p:txBody>
      </p:sp>
      <p:sp>
        <p:nvSpPr>
          <p:cNvPr id="22535" name="Content Placeholder 2">
            <a:extLst>
              <a:ext uri="{FF2B5EF4-FFF2-40B4-BE49-F238E27FC236}">
                <a16:creationId xmlns:a16="http://schemas.microsoft.com/office/drawing/2014/main" id="{EC114E0D-531B-F791-3870-834E937C7AB3}"/>
              </a:ext>
            </a:extLst>
          </p:cNvPr>
          <p:cNvSpPr>
            <a:spLocks noGrp="1" noChangeArrowheads="1"/>
          </p:cNvSpPr>
          <p:nvPr>
            <p:ph idx="1"/>
          </p:nvPr>
        </p:nvSpPr>
        <p:spPr>
          <a:xfrm>
            <a:off x="838200" y="1609725"/>
            <a:ext cx="6408738" cy="4589463"/>
          </a:xfrm>
        </p:spPr>
        <p:txBody>
          <a:bodyPr/>
          <a:lstStyle/>
          <a:p>
            <a:pPr eaLnBrk="1" hangingPunct="1"/>
            <a:r>
              <a:rPr lang="en-AU" altLang="en-US">
                <a:latin typeface="Arial Nova" panose="020B0504020202020204" pitchFamily="34" charset="0"/>
              </a:rPr>
              <a:t>Gambling harm impacts many people, not just the person who gambles</a:t>
            </a:r>
          </a:p>
          <a:p>
            <a:pPr eaLnBrk="1" hangingPunct="1"/>
            <a:r>
              <a:rPr lang="en-AU" altLang="en-US">
                <a:latin typeface="Arial Nova" panose="020B0504020202020204" pitchFamily="34" charset="0"/>
              </a:rPr>
              <a:t>Affected others include</a:t>
            </a:r>
          </a:p>
          <a:p>
            <a:pPr lvl="1" eaLnBrk="1" hangingPunct="1"/>
            <a:r>
              <a:rPr lang="en-AU" altLang="en-US">
                <a:latin typeface="Arial Nova" panose="020B0504020202020204" pitchFamily="34" charset="0"/>
              </a:rPr>
              <a:t>Partner/Spouse</a:t>
            </a:r>
          </a:p>
          <a:p>
            <a:pPr lvl="1" eaLnBrk="1" hangingPunct="1"/>
            <a:r>
              <a:rPr lang="en-AU" altLang="en-US">
                <a:latin typeface="Arial Nova" panose="020B0504020202020204" pitchFamily="34" charset="0"/>
              </a:rPr>
              <a:t>Children</a:t>
            </a:r>
          </a:p>
          <a:p>
            <a:pPr lvl="1" eaLnBrk="1" hangingPunct="1"/>
            <a:r>
              <a:rPr lang="en-AU" altLang="en-US">
                <a:latin typeface="Arial Nova" panose="020B0504020202020204" pitchFamily="34" charset="0"/>
              </a:rPr>
              <a:t>Other family members</a:t>
            </a:r>
          </a:p>
          <a:p>
            <a:pPr lvl="1" eaLnBrk="1" hangingPunct="1"/>
            <a:r>
              <a:rPr lang="en-AU" altLang="en-US">
                <a:latin typeface="Arial Nova" panose="020B0504020202020204" pitchFamily="34" charset="0"/>
              </a:rPr>
              <a:t>Friends</a:t>
            </a:r>
          </a:p>
          <a:p>
            <a:pPr lvl="1" eaLnBrk="1" hangingPunct="1"/>
            <a:r>
              <a:rPr lang="en-AU" altLang="en-US">
                <a:latin typeface="Arial Nova" panose="020B0504020202020204" pitchFamily="34" charset="0"/>
              </a:rPr>
              <a:t>Work colleagues</a:t>
            </a:r>
          </a:p>
          <a:p>
            <a:pPr lvl="1" eaLnBrk="1" hangingPunct="1"/>
            <a:r>
              <a:rPr lang="en-AU" altLang="en-US">
                <a:latin typeface="Arial Nova" panose="020B0504020202020204" pitchFamily="34" charset="0"/>
              </a:rPr>
              <a:t>Broader community members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6E05599-63CB-627C-BBAD-F7B1699966F2}"/>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Louise’s story</a:t>
            </a:r>
          </a:p>
        </p:txBody>
      </p:sp>
      <p:pic>
        <p:nvPicPr>
          <p:cNvPr id="2" name="Online Media 1" title="'When gambling took over...' Louise">
            <a:hlinkClick r:id="" action="ppaction://media"/>
            <a:extLst>
              <a:ext uri="{FF2B5EF4-FFF2-40B4-BE49-F238E27FC236}">
                <a16:creationId xmlns:a16="http://schemas.microsoft.com/office/drawing/2014/main" id="{7D765332-70B7-AD18-3060-9952DF476F45}"/>
              </a:ext>
            </a:extLst>
          </p:cNvPr>
          <p:cNvPicPr>
            <a:picLocks noRot="1" noChangeAspect="1"/>
          </p:cNvPicPr>
          <p:nvPr>
            <a:videoFile r:link="rId1"/>
          </p:nvPr>
        </p:nvPicPr>
        <p:blipFill>
          <a:blip r:embed="rId4"/>
          <a:stretch>
            <a:fillRect/>
          </a:stretch>
        </p:blipFill>
        <p:spPr>
          <a:xfrm>
            <a:off x="2182813" y="1574800"/>
            <a:ext cx="7369175" cy="4164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A person sitting at a table with his hands in his face&#10;&#10;Description automatically generated">
            <a:extLst>
              <a:ext uri="{FF2B5EF4-FFF2-40B4-BE49-F238E27FC236}">
                <a16:creationId xmlns:a16="http://schemas.microsoft.com/office/drawing/2014/main" id="{608D6CCE-9342-5E46-C0F8-306CBFCE43C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7773"/>
          <a:stretch/>
        </p:blipFill>
        <p:spPr bwMode="auto">
          <a:xfrm>
            <a:off x="1905000" y="0"/>
            <a:ext cx="10287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73967818-3897-C720-F374-151327FF1E4A}"/>
              </a:ext>
            </a:extLst>
          </p:cNvPr>
          <p:cNvSpPr/>
          <p:nvPr/>
        </p:nvSpPr>
        <p:spPr>
          <a:xfrm rot="5400000">
            <a:off x="2409984" y="-2358421"/>
            <a:ext cx="6176953" cy="10893807"/>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Content Placeholder 2">
            <a:extLst>
              <a:ext uri="{FF2B5EF4-FFF2-40B4-BE49-F238E27FC236}">
                <a16:creationId xmlns:a16="http://schemas.microsoft.com/office/drawing/2014/main" id="{9C5D2A6B-BF70-E238-E1DE-82773151101B}"/>
              </a:ext>
            </a:extLst>
          </p:cNvPr>
          <p:cNvSpPr>
            <a:spLocks noGrp="1"/>
          </p:cNvSpPr>
          <p:nvPr>
            <p:ph idx="1"/>
          </p:nvPr>
        </p:nvSpPr>
        <p:spPr>
          <a:xfrm>
            <a:off x="838199" y="1690688"/>
            <a:ext cx="6673563" cy="4351338"/>
          </a:xfrm>
        </p:spPr>
        <p:txBody>
          <a:bodyPr/>
          <a:lstStyle/>
          <a:p>
            <a:r>
              <a:rPr lang="en-AU" dirty="0">
                <a:latin typeface="Arial Nova" panose="020B0504020202020204" pitchFamily="34" charset="0"/>
              </a:rPr>
              <a:t>People who experience gambling harm are more likely to experience poor mental health</a:t>
            </a:r>
          </a:p>
          <a:p>
            <a:r>
              <a:rPr lang="en-AU" dirty="0">
                <a:latin typeface="Arial Nova" panose="020B0504020202020204" pitchFamily="34" charset="0"/>
              </a:rPr>
              <a:t>Includes feelings of sadness, anxiety, anger, guilt and shame</a:t>
            </a:r>
          </a:p>
          <a:p>
            <a:endParaRPr lang="en-AU" dirty="0"/>
          </a:p>
        </p:txBody>
      </p:sp>
      <p:graphicFrame>
        <p:nvGraphicFramePr>
          <p:cNvPr id="4" name="Chart 3">
            <a:extLst>
              <a:ext uri="{FF2B5EF4-FFF2-40B4-BE49-F238E27FC236}">
                <a16:creationId xmlns:a16="http://schemas.microsoft.com/office/drawing/2014/main" id="{A64CE724-91ED-FEFB-89B7-1CBC8FCB366F}"/>
              </a:ext>
            </a:extLst>
          </p:cNvPr>
          <p:cNvGraphicFramePr/>
          <p:nvPr>
            <p:extLst>
              <p:ext uri="{D42A27DB-BD31-4B8C-83A1-F6EECF244321}">
                <p14:modId xmlns:p14="http://schemas.microsoft.com/office/powerpoint/2010/main" val="2620811775"/>
              </p:ext>
            </p:extLst>
          </p:nvPr>
        </p:nvGraphicFramePr>
        <p:xfrm>
          <a:off x="838199" y="3956797"/>
          <a:ext cx="2319130" cy="235510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BECA81B7-F289-98D9-EA6D-D9241CD2A9ED}"/>
              </a:ext>
            </a:extLst>
          </p:cNvPr>
          <p:cNvSpPr txBox="1"/>
          <p:nvPr/>
        </p:nvSpPr>
        <p:spPr>
          <a:xfrm>
            <a:off x="3157329" y="4372493"/>
            <a:ext cx="4354433" cy="1200329"/>
          </a:xfrm>
          <a:prstGeom prst="rect">
            <a:avLst/>
          </a:prstGeom>
          <a:noFill/>
        </p:spPr>
        <p:txBody>
          <a:bodyPr wrap="square">
            <a:spAutoFit/>
          </a:bodyPr>
          <a:lstStyle/>
          <a:p>
            <a:r>
              <a:rPr lang="en-AU" sz="2400" dirty="0">
                <a:latin typeface="Arial Nova" panose="020B0504020202020204" pitchFamily="34" charset="0"/>
              </a:rPr>
              <a:t>of people who experience gambling harm also have depression or anxiety</a:t>
            </a:r>
          </a:p>
        </p:txBody>
      </p:sp>
      <p:sp>
        <p:nvSpPr>
          <p:cNvPr id="6" name="TextBox 5">
            <a:extLst>
              <a:ext uri="{FF2B5EF4-FFF2-40B4-BE49-F238E27FC236}">
                <a16:creationId xmlns:a16="http://schemas.microsoft.com/office/drawing/2014/main" id="{AE9513F3-A82C-77C0-D3DA-90191CFAB592}"/>
              </a:ext>
            </a:extLst>
          </p:cNvPr>
          <p:cNvSpPr txBox="1"/>
          <p:nvPr/>
        </p:nvSpPr>
        <p:spPr>
          <a:xfrm>
            <a:off x="1246635" y="4508148"/>
            <a:ext cx="1802294" cy="923330"/>
          </a:xfrm>
          <a:prstGeom prst="rect">
            <a:avLst/>
          </a:prstGeom>
          <a:noFill/>
        </p:spPr>
        <p:txBody>
          <a:bodyPr wrap="square" rtlCol="0">
            <a:spAutoFit/>
          </a:bodyPr>
          <a:lstStyle/>
          <a:p>
            <a:r>
              <a:rPr lang="en-AU" sz="5400" dirty="0">
                <a:latin typeface="Arial Rounded MT Bold" panose="020F0704030504030204" pitchFamily="34" charset="0"/>
              </a:rPr>
              <a:t>40%</a:t>
            </a:r>
          </a:p>
        </p:txBody>
      </p:sp>
      <p:sp>
        <p:nvSpPr>
          <p:cNvPr id="14" name="Rectangle: Rounded Corners 13">
            <a:extLst>
              <a:ext uri="{FF2B5EF4-FFF2-40B4-BE49-F238E27FC236}">
                <a16:creationId xmlns:a16="http://schemas.microsoft.com/office/drawing/2014/main" id="{7A385102-5804-57AD-3F59-23D701C9B116}"/>
              </a:ext>
            </a:extLst>
          </p:cNvPr>
          <p:cNvSpPr/>
          <p:nvPr/>
        </p:nvSpPr>
        <p:spPr>
          <a:xfrm>
            <a:off x="2773799" y="546829"/>
            <a:ext cx="5921991"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820163B-A44C-D17B-9199-DBB99B29002C}"/>
              </a:ext>
            </a:extLst>
          </p:cNvPr>
          <p:cNvSpPr>
            <a:spLocks noGrp="1"/>
          </p:cNvSpPr>
          <p:nvPr>
            <p:ph type="title"/>
          </p:nvPr>
        </p:nvSpPr>
        <p:spPr/>
        <p:txBody>
          <a:bodyPr/>
          <a:lstStyle/>
          <a:p>
            <a:r>
              <a:rPr lang="en-AU" dirty="0">
                <a:latin typeface="Arial Rounded MT Bold" panose="020F0704030504030204" pitchFamily="34" charset="0"/>
              </a:rPr>
              <a:t>Gambling and mental health</a:t>
            </a:r>
          </a:p>
        </p:txBody>
      </p:sp>
    </p:spTree>
    <p:extLst>
      <p:ext uri="{BB962C8B-B14F-4D97-AF65-F5344CB8AC3E}">
        <p14:creationId xmlns:p14="http://schemas.microsoft.com/office/powerpoint/2010/main" val="419496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rd hat using a drill to drill wood&#10;&#10;Description automatically generated">
            <a:extLst>
              <a:ext uri="{FF2B5EF4-FFF2-40B4-BE49-F238E27FC236}">
                <a16:creationId xmlns:a16="http://schemas.microsoft.com/office/drawing/2014/main" id="{F6000BD2-96AC-6777-BA59-0906B703878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507"/>
          <a:stretch/>
        </p:blipFill>
        <p:spPr>
          <a:xfrm>
            <a:off x="1904372" y="0"/>
            <a:ext cx="10287628" cy="6176954"/>
          </a:xfrm>
          <a:prstGeom prst="rect">
            <a:avLst/>
          </a:prstGeom>
        </p:spPr>
      </p:pic>
      <p:sp>
        <p:nvSpPr>
          <p:cNvPr id="4" name="Rectangle 3">
            <a:extLst>
              <a:ext uri="{FF2B5EF4-FFF2-40B4-BE49-F238E27FC236}">
                <a16:creationId xmlns:a16="http://schemas.microsoft.com/office/drawing/2014/main" id="{23217EA7-62F5-CCD7-9D00-7D83055C34CF}"/>
              </a:ext>
            </a:extLst>
          </p:cNvPr>
          <p:cNvSpPr/>
          <p:nvPr/>
        </p:nvSpPr>
        <p:spPr>
          <a:xfrm rot="5400000">
            <a:off x="1499567" y="-1499564"/>
            <a:ext cx="6176953" cy="917608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26631" name="Text Placeholder 1">
            <a:extLst>
              <a:ext uri="{FF2B5EF4-FFF2-40B4-BE49-F238E27FC236}">
                <a16:creationId xmlns:a16="http://schemas.microsoft.com/office/drawing/2014/main" id="{7954B1B6-2904-44B8-A8AE-F84E2546A016}"/>
              </a:ext>
            </a:extLst>
          </p:cNvPr>
          <p:cNvSpPr>
            <a:spLocks noGrp="1" noChangeArrowheads="1"/>
          </p:cNvSpPr>
          <p:nvPr>
            <p:ph type="body" idx="1"/>
          </p:nvPr>
        </p:nvSpPr>
        <p:spPr>
          <a:xfrm>
            <a:off x="836613" y="1690688"/>
            <a:ext cx="5157787" cy="823912"/>
          </a:xfrm>
        </p:spPr>
        <p:txBody>
          <a:bodyPr/>
          <a:lstStyle/>
          <a:p>
            <a:pPr eaLnBrk="1" hangingPunct="1"/>
            <a:r>
              <a:rPr lang="en-AU" altLang="en-US" sz="2800" dirty="0">
                <a:latin typeface="Arial Nova" panose="020B0504020202020204" pitchFamily="34" charset="0"/>
              </a:rPr>
              <a:t>Social risk factors</a:t>
            </a:r>
          </a:p>
        </p:txBody>
      </p:sp>
      <p:sp>
        <p:nvSpPr>
          <p:cNvPr id="28680" name="Content Placeholder 2">
            <a:extLst>
              <a:ext uri="{FF2B5EF4-FFF2-40B4-BE49-F238E27FC236}">
                <a16:creationId xmlns:a16="http://schemas.microsoft.com/office/drawing/2014/main" id="{8E389B01-3B48-7A33-5CDE-2ED318741B44}"/>
              </a:ext>
            </a:extLst>
          </p:cNvPr>
          <p:cNvSpPr>
            <a:spLocks noGrp="1" noChangeArrowheads="1"/>
          </p:cNvSpPr>
          <p:nvPr>
            <p:ph sz="half" idx="2"/>
          </p:nvPr>
        </p:nvSpPr>
        <p:spPr>
          <a:xfrm>
            <a:off x="836613" y="2514600"/>
            <a:ext cx="5157787" cy="3684588"/>
          </a:xfrm>
        </p:spPr>
        <p:txBody>
          <a:bodyPr rtlCol="0">
            <a:normAutofit/>
          </a:bodyPr>
          <a:lstStyle/>
          <a:p>
            <a:pPr eaLnBrk="1" fontAlgn="auto" hangingPunct="1">
              <a:spcAft>
                <a:spcPts val="0"/>
              </a:spcAft>
              <a:defRPr/>
            </a:pPr>
            <a:r>
              <a:rPr lang="en-AU" altLang="en-US" dirty="0">
                <a:latin typeface="Arial Nova" panose="020B0504020202020204" pitchFamily="34" charset="0"/>
              </a:rPr>
              <a:t>Gender: men are more at-risk than women</a:t>
            </a:r>
          </a:p>
          <a:p>
            <a:pPr eaLnBrk="1" fontAlgn="auto" hangingPunct="1">
              <a:spcAft>
                <a:spcPts val="0"/>
              </a:spcAft>
              <a:defRPr/>
            </a:pPr>
            <a:r>
              <a:rPr lang="en-AU" altLang="en-US" dirty="0">
                <a:latin typeface="Arial Nova" panose="020B0504020202020204" pitchFamily="34" charset="0"/>
              </a:rPr>
              <a:t>Age: 18–34-year-olds</a:t>
            </a:r>
          </a:p>
          <a:p>
            <a:pPr eaLnBrk="1" fontAlgn="auto" hangingPunct="1">
              <a:spcAft>
                <a:spcPts val="0"/>
              </a:spcAft>
              <a:defRPr/>
            </a:pPr>
            <a:r>
              <a:rPr lang="en-AU" altLang="en-US" dirty="0">
                <a:latin typeface="Arial Nova" panose="020B0504020202020204" pitchFamily="34" charset="0"/>
              </a:rPr>
              <a:t>Occupation: blue collar workers</a:t>
            </a:r>
            <a:endParaRPr lang="en-AU" altLang="en-US" dirty="0">
              <a:highlight>
                <a:srgbClr val="FFFF00"/>
              </a:highlight>
              <a:latin typeface="Arial Nova" panose="020B0504020202020204" pitchFamily="34" charset="0"/>
            </a:endParaRPr>
          </a:p>
        </p:txBody>
      </p:sp>
      <p:sp>
        <p:nvSpPr>
          <p:cNvPr id="2" name="Rectangle: Rounded Corners 1">
            <a:extLst>
              <a:ext uri="{FF2B5EF4-FFF2-40B4-BE49-F238E27FC236}">
                <a16:creationId xmlns:a16="http://schemas.microsoft.com/office/drawing/2014/main" id="{2CBFF29F-40AA-39C0-0414-5E98422E1D57}"/>
              </a:ext>
            </a:extLst>
          </p:cNvPr>
          <p:cNvSpPr/>
          <p:nvPr/>
        </p:nvSpPr>
        <p:spPr>
          <a:xfrm>
            <a:off x="2663400" y="523081"/>
            <a:ext cx="5921991" cy="1009652"/>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30" name="Title 1">
            <a:extLst>
              <a:ext uri="{FF2B5EF4-FFF2-40B4-BE49-F238E27FC236}">
                <a16:creationId xmlns:a16="http://schemas.microsoft.com/office/drawing/2014/main" id="{87F766C0-C767-840B-675D-F07F8BA220B3}"/>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Gambling harm risk factors</a:t>
            </a:r>
          </a:p>
        </p:txBody>
      </p:sp>
    </p:spTree>
    <p:extLst>
      <p:ext uri="{BB962C8B-B14F-4D97-AF65-F5344CB8AC3E}">
        <p14:creationId xmlns:p14="http://schemas.microsoft.com/office/powerpoint/2010/main" val="1675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erson sitting in empty room">
            <a:extLst>
              <a:ext uri="{FF2B5EF4-FFF2-40B4-BE49-F238E27FC236}">
                <a16:creationId xmlns:a16="http://schemas.microsoft.com/office/drawing/2014/main" id="{E866C597-8801-AA9E-DF20-CE94B5CEABA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0468"/>
          <a:stretch>
            <a:fillRect/>
          </a:stretch>
        </p:blipFill>
        <p:spPr bwMode="auto">
          <a:xfrm>
            <a:off x="3422650" y="0"/>
            <a:ext cx="876935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F4FCA70-67E3-C59D-689B-462E63865F64}"/>
              </a:ext>
            </a:extLst>
          </p:cNvPr>
          <p:cNvSpPr/>
          <p:nvPr/>
        </p:nvSpPr>
        <p:spPr>
          <a:xfrm rot="5400000">
            <a:off x="1644581" y="-1644580"/>
            <a:ext cx="6176953" cy="9466119"/>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8678" name="Title 1">
            <a:extLst>
              <a:ext uri="{FF2B5EF4-FFF2-40B4-BE49-F238E27FC236}">
                <a16:creationId xmlns:a16="http://schemas.microsoft.com/office/drawing/2014/main" id="{218D140A-81F9-8803-979D-09DC292D70CB}"/>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Gambling harm risk factors</a:t>
            </a:r>
          </a:p>
        </p:txBody>
      </p:sp>
      <p:sp>
        <p:nvSpPr>
          <p:cNvPr id="28679" name="Text Placeholder 1">
            <a:extLst>
              <a:ext uri="{FF2B5EF4-FFF2-40B4-BE49-F238E27FC236}">
                <a16:creationId xmlns:a16="http://schemas.microsoft.com/office/drawing/2014/main" id="{457A3103-B71C-9EE0-35FB-B3B3D7003848}"/>
              </a:ext>
            </a:extLst>
          </p:cNvPr>
          <p:cNvSpPr>
            <a:spLocks noGrp="1" noChangeArrowheads="1"/>
          </p:cNvSpPr>
          <p:nvPr>
            <p:ph type="body" idx="1"/>
          </p:nvPr>
        </p:nvSpPr>
        <p:spPr/>
        <p:txBody>
          <a:bodyPr/>
          <a:lstStyle/>
          <a:p>
            <a:pPr eaLnBrk="1" hangingPunct="1"/>
            <a:r>
              <a:rPr lang="en-AU" altLang="en-US" sz="2800">
                <a:latin typeface="Arial Nova" panose="020B0504020202020204" pitchFamily="34" charset="0"/>
              </a:rPr>
              <a:t>Individual risk factors</a:t>
            </a:r>
          </a:p>
        </p:txBody>
      </p:sp>
      <p:sp>
        <p:nvSpPr>
          <p:cNvPr id="28680" name="Content Placeholder 2">
            <a:extLst>
              <a:ext uri="{FF2B5EF4-FFF2-40B4-BE49-F238E27FC236}">
                <a16:creationId xmlns:a16="http://schemas.microsoft.com/office/drawing/2014/main" id="{DD50A760-E97D-8B6E-C80C-6BD6AEAF6B3D}"/>
              </a:ext>
            </a:extLst>
          </p:cNvPr>
          <p:cNvSpPr>
            <a:spLocks noGrp="1" noChangeArrowheads="1"/>
          </p:cNvSpPr>
          <p:nvPr>
            <p:ph sz="half" idx="2"/>
          </p:nvPr>
        </p:nvSpPr>
        <p:spPr/>
        <p:txBody>
          <a:bodyPr/>
          <a:lstStyle/>
          <a:p>
            <a:pPr eaLnBrk="1" hangingPunct="1"/>
            <a:r>
              <a:rPr lang="en-AU" altLang="en-US" dirty="0">
                <a:latin typeface="Arial Nova" panose="020B0504020202020204" pitchFamily="34" charset="0"/>
              </a:rPr>
              <a:t>Big changes in life</a:t>
            </a:r>
          </a:p>
          <a:p>
            <a:pPr eaLnBrk="1" hangingPunct="1"/>
            <a:r>
              <a:rPr lang="en-AU" altLang="en-US" dirty="0">
                <a:latin typeface="Arial Nova" panose="020B0504020202020204" pitchFamily="34" charset="0"/>
              </a:rPr>
              <a:t>Mental ill-health</a:t>
            </a:r>
          </a:p>
          <a:p>
            <a:pPr eaLnBrk="1" hangingPunct="1"/>
            <a:r>
              <a:rPr lang="en-AU" altLang="en-US" dirty="0">
                <a:latin typeface="Arial Nova" panose="020B0504020202020204" pitchFamily="34" charset="0"/>
              </a:rPr>
              <a:t>Drugs or alcohol</a:t>
            </a:r>
          </a:p>
          <a:p>
            <a:pPr eaLnBrk="1" hangingPunct="1"/>
            <a:r>
              <a:rPr lang="en-AU" altLang="en-US" dirty="0">
                <a:latin typeface="Arial Nova" panose="020B0504020202020204" pitchFamily="34" charset="0"/>
              </a:rPr>
              <a:t>Previous experience of gambling harm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hat and apron&#10;&#10;Description automatically generated">
            <a:extLst>
              <a:ext uri="{FF2B5EF4-FFF2-40B4-BE49-F238E27FC236}">
                <a16:creationId xmlns:a16="http://schemas.microsoft.com/office/drawing/2014/main" id="{66F6848A-BBF9-8B48-7162-656CCEF6608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974"/>
          <a:stretch/>
        </p:blipFill>
        <p:spPr>
          <a:xfrm>
            <a:off x="6665843" y="0"/>
            <a:ext cx="5635259" cy="6176963"/>
          </a:xfrm>
          <a:prstGeom prst="rect">
            <a:avLst/>
          </a:prstGeom>
        </p:spPr>
      </p:pic>
      <p:sp>
        <p:nvSpPr>
          <p:cNvPr id="6" name="Rectangle 5">
            <a:extLst>
              <a:ext uri="{FF2B5EF4-FFF2-40B4-BE49-F238E27FC236}">
                <a16:creationId xmlns:a16="http://schemas.microsoft.com/office/drawing/2014/main" id="{990808E3-8AC1-286F-0712-20CD13E73404}"/>
              </a:ext>
            </a:extLst>
          </p:cNvPr>
          <p:cNvSpPr/>
          <p:nvPr/>
        </p:nvSpPr>
        <p:spPr>
          <a:xfrm rot="5400000">
            <a:off x="2562247" y="-2510683"/>
            <a:ext cx="6176953" cy="11198333"/>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0722" name="Title 6">
            <a:extLst>
              <a:ext uri="{FF2B5EF4-FFF2-40B4-BE49-F238E27FC236}">
                <a16:creationId xmlns:a16="http://schemas.microsoft.com/office/drawing/2014/main" id="{13CB1F6C-A498-9312-8E5F-42CA8401CE31}"/>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Your role</a:t>
            </a:r>
          </a:p>
        </p:txBody>
      </p:sp>
      <p:sp>
        <p:nvSpPr>
          <p:cNvPr id="30723" name="Content Placeholder 7">
            <a:extLst>
              <a:ext uri="{FF2B5EF4-FFF2-40B4-BE49-F238E27FC236}">
                <a16:creationId xmlns:a16="http://schemas.microsoft.com/office/drawing/2014/main" id="{76E34A07-2507-A640-24B4-A8A5E15E84ED}"/>
              </a:ext>
            </a:extLst>
          </p:cNvPr>
          <p:cNvSpPr>
            <a:spLocks noGrp="1" noChangeArrowheads="1"/>
          </p:cNvSpPr>
          <p:nvPr>
            <p:ph idx="1"/>
          </p:nvPr>
        </p:nvSpPr>
        <p:spPr>
          <a:xfrm>
            <a:off x="838200" y="1825625"/>
            <a:ext cx="6200274" cy="4351338"/>
          </a:xfrm>
        </p:spPr>
        <p:txBody>
          <a:bodyPr/>
          <a:lstStyle/>
          <a:p>
            <a:pPr eaLnBrk="1" hangingPunct="1"/>
            <a:r>
              <a:rPr lang="en-AU" altLang="en-US" dirty="0">
                <a:latin typeface="Arial Nova" panose="020B0504020202020204" pitchFamily="34" charset="0"/>
              </a:rPr>
              <a:t>You play an important role in monitoring patrons and helping to minimise their experience of gambling harm</a:t>
            </a:r>
          </a:p>
          <a:p>
            <a:pPr eaLnBrk="1" hangingPunct="1"/>
            <a:r>
              <a:rPr lang="en-AU" altLang="en-US" dirty="0">
                <a:latin typeface="Arial Nova" panose="020B0504020202020204" pitchFamily="34" charset="0"/>
              </a:rPr>
              <a:t>You could be the first point of contact for someone seeking help</a:t>
            </a:r>
          </a:p>
          <a:p>
            <a:pPr marL="0" indent="0" eaLnBrk="1" hangingPunct="1">
              <a:buNone/>
            </a:pPr>
            <a:endParaRPr lang="en-AU" altLang="en-US" dirty="0">
              <a:latin typeface="Arial Nova" panose="020B0504020202020204" pitchFamily="34" charset="0"/>
            </a:endParaRPr>
          </a:p>
          <a:p>
            <a:pPr marL="0" indent="0" eaLnBrk="1" hangingPunct="1">
              <a:buNone/>
            </a:pPr>
            <a:r>
              <a:rPr lang="en-AU" altLang="en-US" b="1" dirty="0">
                <a:latin typeface="Arial Nova" panose="020B0504020202020204" pitchFamily="34" charset="0"/>
              </a:rPr>
              <a:t>What signs of gambling harm have you seen at your venue?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ouple of people holding hands&#10;&#10;Description automatically generated">
            <a:extLst>
              <a:ext uri="{FF2B5EF4-FFF2-40B4-BE49-F238E27FC236}">
                <a16:creationId xmlns:a16="http://schemas.microsoft.com/office/drawing/2014/main" id="{B5DE2F05-33E6-D480-0492-5BBA4B284CE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0316"/>
          <a:stretch/>
        </p:blipFill>
        <p:spPr>
          <a:xfrm>
            <a:off x="1905000" y="-3"/>
            <a:ext cx="10287000" cy="6176954"/>
          </a:xfrm>
          <a:prstGeom prst="rect">
            <a:avLst/>
          </a:prstGeom>
        </p:spPr>
      </p:pic>
      <p:sp>
        <p:nvSpPr>
          <p:cNvPr id="5" name="Rectangle 4">
            <a:extLst>
              <a:ext uri="{FF2B5EF4-FFF2-40B4-BE49-F238E27FC236}">
                <a16:creationId xmlns:a16="http://schemas.microsoft.com/office/drawing/2014/main" id="{22AA6640-4C10-0F84-C733-F8FCF0C7DB5B}"/>
              </a:ext>
            </a:extLst>
          </p:cNvPr>
          <p:cNvSpPr/>
          <p:nvPr/>
        </p:nvSpPr>
        <p:spPr>
          <a:xfrm rot="5400000">
            <a:off x="2381880" y="-2381881"/>
            <a:ext cx="6176953" cy="10940724"/>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9F4BEC6F-5C8B-7D70-AE8F-056FB4777110}"/>
              </a:ext>
            </a:extLst>
          </p:cNvPr>
          <p:cNvSpPr>
            <a:spLocks noGrp="1"/>
          </p:cNvSpPr>
          <p:nvPr>
            <p:ph type="title"/>
          </p:nvPr>
        </p:nvSpPr>
        <p:spPr/>
        <p:txBody>
          <a:bodyPr/>
          <a:lstStyle/>
          <a:p>
            <a:r>
              <a:rPr lang="en-AU" dirty="0">
                <a:latin typeface="Arial Rounded MT Bold" panose="020F0704030504030204" pitchFamily="34" charset="0"/>
              </a:rPr>
              <a:t>Signs of gambling harm</a:t>
            </a:r>
          </a:p>
        </p:txBody>
      </p:sp>
      <p:sp>
        <p:nvSpPr>
          <p:cNvPr id="3" name="Content Placeholder 2">
            <a:extLst>
              <a:ext uri="{FF2B5EF4-FFF2-40B4-BE49-F238E27FC236}">
                <a16:creationId xmlns:a16="http://schemas.microsoft.com/office/drawing/2014/main" id="{AA5726A7-8923-A7B5-7A31-242FD5E48C34}"/>
              </a:ext>
            </a:extLst>
          </p:cNvPr>
          <p:cNvSpPr>
            <a:spLocks noGrp="1"/>
          </p:cNvSpPr>
          <p:nvPr>
            <p:ph idx="1"/>
          </p:nvPr>
        </p:nvSpPr>
        <p:spPr>
          <a:xfrm>
            <a:off x="838199" y="1825625"/>
            <a:ext cx="6114143" cy="4351338"/>
          </a:xfrm>
        </p:spPr>
        <p:txBody>
          <a:bodyPr/>
          <a:lstStyle/>
          <a:p>
            <a:r>
              <a:rPr lang="en-AU" dirty="0">
                <a:latin typeface="Arial Nova" panose="020B0504020202020204" pitchFamily="34" charset="0"/>
              </a:rPr>
              <a:t>Different types of gambling harm include physical or behavioural, time-related, financial, emotional and relationship signs</a:t>
            </a:r>
          </a:p>
          <a:p>
            <a:r>
              <a:rPr lang="en-AU" dirty="0">
                <a:latin typeface="Arial Nova" panose="020B0504020202020204" pitchFamily="34" charset="0"/>
              </a:rPr>
              <a:t>All signs of harm are significant, even the ones that seem less severe</a:t>
            </a:r>
          </a:p>
          <a:p>
            <a:r>
              <a:rPr lang="en-AU" dirty="0">
                <a:latin typeface="Arial Nova" panose="020B0504020202020204" pitchFamily="34" charset="0"/>
              </a:rPr>
              <a:t>Gambling harm looks different for everybody</a:t>
            </a:r>
          </a:p>
        </p:txBody>
      </p:sp>
    </p:spTree>
    <p:extLst>
      <p:ext uri="{BB962C8B-B14F-4D97-AF65-F5344CB8AC3E}">
        <p14:creationId xmlns:p14="http://schemas.microsoft.com/office/powerpoint/2010/main" val="376329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F8BEEA0-046D-D6B3-7671-6911E90DDF67}"/>
              </a:ext>
            </a:extLst>
          </p:cNvPr>
          <p:cNvSpPr>
            <a:spLocks noGrp="1" noChangeArrowheads="1"/>
          </p:cNvSpPr>
          <p:nvPr>
            <p:ph type="title"/>
          </p:nvPr>
        </p:nvSpPr>
        <p:spPr/>
        <p:txBody>
          <a:bodyPr/>
          <a:lstStyle/>
          <a:p>
            <a:pPr eaLnBrk="1" hangingPunct="1"/>
            <a:endParaRPr lang="en-AU" altLang="en-US" dirty="0"/>
          </a:p>
        </p:txBody>
      </p:sp>
      <p:pic>
        <p:nvPicPr>
          <p:cNvPr id="2" name="Picture 1" descr="Seated people in rows indoors, with one arm raised, facing standing presenter in formal dress shirt and tie">
            <a:extLst>
              <a:ext uri="{FF2B5EF4-FFF2-40B4-BE49-F238E27FC236}">
                <a16:creationId xmlns:a16="http://schemas.microsoft.com/office/drawing/2014/main" id="{C198D9E7-4BB4-9F89-E06D-D9066D15AC2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9664"/>
          <a:stretch/>
        </p:blipFill>
        <p:spPr>
          <a:xfrm>
            <a:off x="1950856" y="-6"/>
            <a:ext cx="10241144" cy="6176953"/>
          </a:xfrm>
          <a:prstGeom prst="rect">
            <a:avLst/>
          </a:prstGeom>
        </p:spPr>
      </p:pic>
      <p:sp>
        <p:nvSpPr>
          <p:cNvPr id="3" name="Rectangle 2">
            <a:extLst>
              <a:ext uri="{FF2B5EF4-FFF2-40B4-BE49-F238E27FC236}">
                <a16:creationId xmlns:a16="http://schemas.microsoft.com/office/drawing/2014/main" id="{12C70A82-8E11-D2E8-D1AB-9D2A6A84FCBC}"/>
              </a:ext>
            </a:extLst>
          </p:cNvPr>
          <p:cNvSpPr/>
          <p:nvPr/>
        </p:nvSpPr>
        <p:spPr>
          <a:xfrm rot="5400000">
            <a:off x="1593527" y="-1541959"/>
            <a:ext cx="6176953" cy="92608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Title 1">
            <a:extLst>
              <a:ext uri="{FF2B5EF4-FFF2-40B4-BE49-F238E27FC236}">
                <a16:creationId xmlns:a16="http://schemas.microsoft.com/office/drawing/2014/main" id="{B4DD8BA1-7C03-167D-F2A1-50961D0CAB34}"/>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AU" altLang="en-US">
                <a:latin typeface="Arial Rounded MT Bold" panose="020F0704030504030204" pitchFamily="34" charset="0"/>
              </a:rPr>
              <a:t>Group discussion</a:t>
            </a:r>
            <a:endParaRPr lang="en-AU" altLang="en-US" dirty="0">
              <a:latin typeface="Arial Rounded MT Bold" panose="020F0704030504030204" pitchFamily="34" charset="0"/>
            </a:endParaRPr>
          </a:p>
        </p:txBody>
      </p:sp>
      <p:sp>
        <p:nvSpPr>
          <p:cNvPr id="5" name="TextBox 8">
            <a:extLst>
              <a:ext uri="{FF2B5EF4-FFF2-40B4-BE49-F238E27FC236}">
                <a16:creationId xmlns:a16="http://schemas.microsoft.com/office/drawing/2014/main" id="{B30B48EE-4AC3-415D-C88D-71FA33A0F647}"/>
              </a:ext>
            </a:extLst>
          </p:cNvPr>
          <p:cNvSpPr txBox="1">
            <a:spLocks noChangeArrowheads="1"/>
          </p:cNvSpPr>
          <p:nvPr/>
        </p:nvSpPr>
        <p:spPr bwMode="auto">
          <a:xfrm>
            <a:off x="1465559" y="2424458"/>
            <a:ext cx="9260881" cy="1328023"/>
          </a:xfrm>
          <a:prstGeom prst="round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AU" altLang="en-US" sz="3600" dirty="0">
                <a:solidFill>
                  <a:schemeClr val="bg1"/>
                </a:solidFill>
                <a:latin typeface="Arial Nova" panose="020B0504020202020204" pitchFamily="34" charset="0"/>
              </a:rPr>
              <a:t>What signs of gambling harm have you seen in your venues?</a:t>
            </a:r>
          </a:p>
        </p:txBody>
      </p:sp>
    </p:spTree>
    <p:extLst>
      <p:ext uri="{BB962C8B-B14F-4D97-AF65-F5344CB8AC3E}">
        <p14:creationId xmlns:p14="http://schemas.microsoft.com/office/powerpoint/2010/main" val="66728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EB44298-2763-6F93-2E51-495DEB150A1A}"/>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Acknowledgement of Country</a:t>
            </a:r>
          </a:p>
        </p:txBody>
      </p:sp>
      <p:sp>
        <p:nvSpPr>
          <p:cNvPr id="4099" name="Content Placeholder 2">
            <a:extLst>
              <a:ext uri="{FF2B5EF4-FFF2-40B4-BE49-F238E27FC236}">
                <a16:creationId xmlns:a16="http://schemas.microsoft.com/office/drawing/2014/main" id="{7DDEE5A8-35CC-7548-0B77-1CF4BFBA6DC8}"/>
              </a:ext>
            </a:extLst>
          </p:cNvPr>
          <p:cNvSpPr>
            <a:spLocks noGrp="1" noChangeArrowheads="1"/>
          </p:cNvSpPr>
          <p:nvPr>
            <p:ph idx="1"/>
          </p:nvPr>
        </p:nvSpPr>
        <p:spPr>
          <a:xfrm>
            <a:off x="838200" y="1817688"/>
            <a:ext cx="6083300" cy="4351337"/>
          </a:xfrm>
        </p:spPr>
        <p:txBody>
          <a:bodyPr/>
          <a:lstStyle/>
          <a:p>
            <a:pPr marL="0" indent="0" eaLnBrk="1" hangingPunct="1">
              <a:buFont typeface="Arial" panose="020B0604020202020204" pitchFamily="34" charset="0"/>
              <a:buNone/>
            </a:pPr>
            <a:r>
              <a:rPr lang="en-AU" altLang="en-US">
                <a:latin typeface="Arial Nova" panose="020B0504020202020204" pitchFamily="34" charset="0"/>
              </a:rPr>
              <a:t>We acknowledge the Traditional Custodians of the lands and waters on which we meet today. </a:t>
            </a:r>
          </a:p>
          <a:p>
            <a:pPr marL="0" indent="0" eaLnBrk="1" hangingPunct="1">
              <a:buFont typeface="Arial" panose="020B0604020202020204" pitchFamily="34" charset="0"/>
              <a:buNone/>
            </a:pPr>
            <a:r>
              <a:rPr lang="en-AU" altLang="en-US">
                <a:latin typeface="Arial Nova" panose="020B0504020202020204" pitchFamily="34" charset="0"/>
              </a:rPr>
              <a:t>We pay our respects to Elders past, present and emerging.</a:t>
            </a:r>
          </a:p>
          <a:p>
            <a:pPr marL="0" indent="0" eaLnBrk="1" hangingPunct="1">
              <a:buFont typeface="Arial" panose="020B0604020202020204" pitchFamily="34" charset="0"/>
              <a:buNone/>
            </a:pPr>
            <a:r>
              <a:rPr lang="en-AU" altLang="en-US">
                <a:latin typeface="Arial Nova" panose="020B0504020202020204" pitchFamily="34" charset="0"/>
              </a:rPr>
              <a:t>We extend that respect to Aboriginal and Torres Strait Islander peoples here today.</a:t>
            </a:r>
          </a:p>
        </p:txBody>
      </p:sp>
      <p:pic>
        <p:nvPicPr>
          <p:cNvPr id="4100" name="Picture 3" descr="A tree with roots and a person in the middle&#10;&#10;Description automatically generated with medium confidence">
            <a:extLst>
              <a:ext uri="{FF2B5EF4-FFF2-40B4-BE49-F238E27FC236}">
                <a16:creationId xmlns:a16="http://schemas.microsoft.com/office/drawing/2014/main" id="{ABAC82E0-9AFD-8BBE-65A0-3F0707EDAD5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21500" y="1479550"/>
            <a:ext cx="45307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AF16-6D21-21E5-3B3A-FB382E9493B3}"/>
              </a:ext>
            </a:extLst>
          </p:cNvPr>
          <p:cNvSpPr>
            <a:spLocks noGrp="1"/>
          </p:cNvSpPr>
          <p:nvPr>
            <p:ph type="title"/>
          </p:nvPr>
        </p:nvSpPr>
        <p:spPr/>
        <p:txBody>
          <a:bodyPr/>
          <a:lstStyle/>
          <a:p>
            <a:r>
              <a:rPr lang="en-AU" dirty="0">
                <a:latin typeface="Arial Rounded MT Bold" panose="020F0704030504030204" pitchFamily="34" charset="0"/>
              </a:rPr>
              <a:t>Physical signs of gambling harm</a:t>
            </a:r>
          </a:p>
        </p:txBody>
      </p:sp>
      <p:sp>
        <p:nvSpPr>
          <p:cNvPr id="3" name="Content Placeholder 2">
            <a:extLst>
              <a:ext uri="{FF2B5EF4-FFF2-40B4-BE49-F238E27FC236}">
                <a16:creationId xmlns:a16="http://schemas.microsoft.com/office/drawing/2014/main" id="{D90EB88D-BD40-29FD-3953-586922E6182C}"/>
              </a:ext>
            </a:extLst>
          </p:cNvPr>
          <p:cNvSpPr>
            <a:spLocks noGrp="1"/>
          </p:cNvSpPr>
          <p:nvPr>
            <p:ph idx="1"/>
          </p:nvPr>
        </p:nvSpPr>
        <p:spPr>
          <a:xfrm>
            <a:off x="838200" y="1690688"/>
            <a:ext cx="10515600" cy="4351338"/>
          </a:xfrm>
        </p:spPr>
        <p:txBody>
          <a:bodyPr/>
          <a:lstStyle/>
          <a:p>
            <a:r>
              <a:rPr lang="en-AU" sz="2400" dirty="0">
                <a:latin typeface="Arial Nova" panose="020B0504020202020204" pitchFamily="34" charset="0"/>
              </a:rPr>
              <a:t>Plays very fast</a:t>
            </a:r>
          </a:p>
          <a:p>
            <a:r>
              <a:rPr lang="en-AU" sz="2400" dirty="0">
                <a:latin typeface="Arial Nova" panose="020B0504020202020204" pitchFamily="34" charset="0"/>
              </a:rPr>
              <a:t>Rushes from one machine to another</a:t>
            </a:r>
          </a:p>
          <a:p>
            <a:r>
              <a:rPr lang="en-AU" sz="2400" dirty="0">
                <a:latin typeface="Arial Nova" panose="020B0504020202020204" pitchFamily="34" charset="0"/>
              </a:rPr>
              <a:t>Tries obsessively to win on one machine</a:t>
            </a:r>
          </a:p>
          <a:p>
            <a:r>
              <a:rPr lang="en-AU" sz="2400" dirty="0">
                <a:latin typeface="Arial Nova" panose="020B0504020202020204" pitchFamily="34" charset="0"/>
              </a:rPr>
              <a:t>Gambles on two or more machines at once</a:t>
            </a:r>
          </a:p>
          <a:p>
            <a:r>
              <a:rPr lang="en-AU" sz="2400" dirty="0">
                <a:latin typeface="Arial Nova" panose="020B0504020202020204" pitchFamily="34" charset="0"/>
              </a:rPr>
              <a:t>Puts large wins back into the machine and keeps playing</a:t>
            </a:r>
          </a:p>
          <a:p>
            <a:r>
              <a:rPr lang="en-AU" sz="2400" dirty="0">
                <a:latin typeface="Arial Nova" panose="020B0504020202020204" pitchFamily="34" charset="0"/>
              </a:rPr>
              <a:t>Gambles without reacting to what’s going on around them</a:t>
            </a:r>
          </a:p>
          <a:p>
            <a:r>
              <a:rPr lang="en-AU" sz="2400" dirty="0">
                <a:latin typeface="Arial Nova" panose="020B0504020202020204" pitchFamily="34" charset="0"/>
              </a:rPr>
              <a:t>Leaves venue to find money to continue gambling</a:t>
            </a:r>
          </a:p>
          <a:p>
            <a:r>
              <a:rPr lang="en-AU" sz="2400" dirty="0">
                <a:latin typeface="Arial Nova" panose="020B0504020202020204" pitchFamily="34" charset="0"/>
              </a:rPr>
              <a:t>Poor hygiene or significant decline in personal appearance </a:t>
            </a:r>
          </a:p>
        </p:txBody>
      </p:sp>
      <p:sp>
        <p:nvSpPr>
          <p:cNvPr id="5" name="TextBox 8">
            <a:extLst>
              <a:ext uri="{FF2B5EF4-FFF2-40B4-BE49-F238E27FC236}">
                <a16:creationId xmlns:a16="http://schemas.microsoft.com/office/drawing/2014/main" id="{29FEA498-11F1-C624-9F03-D204C17CB5B6}"/>
              </a:ext>
            </a:extLst>
          </p:cNvPr>
          <p:cNvSpPr txBox="1">
            <a:spLocks noChangeArrowheads="1"/>
          </p:cNvSpPr>
          <p:nvPr/>
        </p:nvSpPr>
        <p:spPr bwMode="auto">
          <a:xfrm>
            <a:off x="7818781" y="1720964"/>
            <a:ext cx="3962795" cy="830997"/>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2400" dirty="0">
                <a:solidFill>
                  <a:schemeClr val="bg1"/>
                </a:solidFill>
                <a:latin typeface="Arial Nova" panose="020B0504020202020204" pitchFamily="34" charset="0"/>
              </a:rPr>
              <a:t>Have you seen any of these signs in your patrons?</a:t>
            </a:r>
          </a:p>
        </p:txBody>
      </p:sp>
    </p:spTree>
    <p:extLst>
      <p:ext uri="{BB962C8B-B14F-4D97-AF65-F5344CB8AC3E}">
        <p14:creationId xmlns:p14="http://schemas.microsoft.com/office/powerpoint/2010/main" val="2999049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7C12-3CC4-45F5-683F-A405E083E3D8}"/>
              </a:ext>
            </a:extLst>
          </p:cNvPr>
          <p:cNvSpPr>
            <a:spLocks noGrp="1"/>
          </p:cNvSpPr>
          <p:nvPr>
            <p:ph type="title"/>
          </p:nvPr>
        </p:nvSpPr>
        <p:spPr/>
        <p:txBody>
          <a:bodyPr/>
          <a:lstStyle/>
          <a:p>
            <a:r>
              <a:rPr lang="en-AU" dirty="0">
                <a:latin typeface="Arial Rounded MT Bold" panose="020F0704030504030204" pitchFamily="34" charset="0"/>
              </a:rPr>
              <a:t>Time-related signs of gambling harm</a:t>
            </a:r>
            <a:endParaRPr lang="en-AU" dirty="0"/>
          </a:p>
        </p:txBody>
      </p:sp>
      <p:sp>
        <p:nvSpPr>
          <p:cNvPr id="3" name="Content Placeholder 2">
            <a:extLst>
              <a:ext uri="{FF2B5EF4-FFF2-40B4-BE49-F238E27FC236}">
                <a16:creationId xmlns:a16="http://schemas.microsoft.com/office/drawing/2014/main" id="{CC1BF99D-8ABE-3FF0-8D61-4A5FA0FF25C5}"/>
              </a:ext>
            </a:extLst>
          </p:cNvPr>
          <p:cNvSpPr>
            <a:spLocks noGrp="1"/>
          </p:cNvSpPr>
          <p:nvPr>
            <p:ph idx="1"/>
          </p:nvPr>
        </p:nvSpPr>
        <p:spPr/>
        <p:txBody>
          <a:bodyPr/>
          <a:lstStyle/>
          <a:p>
            <a:r>
              <a:rPr lang="en-AU" dirty="0">
                <a:latin typeface="Arial Nova" panose="020B0504020202020204" pitchFamily="34" charset="0"/>
              </a:rPr>
              <a:t>Starts gambling when the venue is opening</a:t>
            </a:r>
          </a:p>
          <a:p>
            <a:r>
              <a:rPr lang="en-AU" dirty="0">
                <a:latin typeface="Arial Nova" panose="020B0504020202020204" pitchFamily="34" charset="0"/>
              </a:rPr>
              <a:t>Only stops gambling when venue is closing</a:t>
            </a:r>
          </a:p>
          <a:p>
            <a:r>
              <a:rPr lang="en-AU" dirty="0">
                <a:latin typeface="Arial Nova" panose="020B0504020202020204" pitchFamily="34" charset="0"/>
              </a:rPr>
              <a:t>Gambles most days</a:t>
            </a:r>
          </a:p>
          <a:p>
            <a:r>
              <a:rPr lang="en-AU" dirty="0">
                <a:latin typeface="Arial Nova" panose="020B0504020202020204" pitchFamily="34" charset="0"/>
              </a:rPr>
              <a:t>Gambles through normal mealtimes</a:t>
            </a:r>
          </a:p>
          <a:p>
            <a:r>
              <a:rPr lang="en-AU" dirty="0">
                <a:latin typeface="Arial Nova" panose="020B0504020202020204" pitchFamily="34" charset="0"/>
              </a:rPr>
              <a:t>Often gambles for long periods (3+ hours) without a break</a:t>
            </a:r>
          </a:p>
          <a:p>
            <a:r>
              <a:rPr lang="en-AU" dirty="0">
                <a:latin typeface="Arial Nova" panose="020B0504020202020204" pitchFamily="34" charset="0"/>
              </a:rPr>
              <a:t>Stays to gamble when friends leave venue</a:t>
            </a:r>
          </a:p>
        </p:txBody>
      </p:sp>
      <p:sp>
        <p:nvSpPr>
          <p:cNvPr id="4" name="TextBox 8">
            <a:extLst>
              <a:ext uri="{FF2B5EF4-FFF2-40B4-BE49-F238E27FC236}">
                <a16:creationId xmlns:a16="http://schemas.microsoft.com/office/drawing/2014/main" id="{2AA5A233-F0CD-44F7-0B1F-5EECF8C37BB0}"/>
              </a:ext>
            </a:extLst>
          </p:cNvPr>
          <p:cNvSpPr txBox="1">
            <a:spLocks noChangeArrowheads="1"/>
          </p:cNvSpPr>
          <p:nvPr/>
        </p:nvSpPr>
        <p:spPr bwMode="auto">
          <a:xfrm>
            <a:off x="7964556" y="5049814"/>
            <a:ext cx="3962795" cy="830997"/>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2400" dirty="0">
                <a:solidFill>
                  <a:schemeClr val="bg1"/>
                </a:solidFill>
                <a:latin typeface="Arial Nova" panose="020B0504020202020204" pitchFamily="34" charset="0"/>
              </a:rPr>
              <a:t>Have you seen any of these signs in your patrons?</a:t>
            </a:r>
          </a:p>
        </p:txBody>
      </p:sp>
    </p:spTree>
    <p:extLst>
      <p:ext uri="{BB962C8B-B14F-4D97-AF65-F5344CB8AC3E}">
        <p14:creationId xmlns:p14="http://schemas.microsoft.com/office/powerpoint/2010/main" val="212502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7B55-8357-8F19-EF9A-30E0B0102925}"/>
              </a:ext>
            </a:extLst>
          </p:cNvPr>
          <p:cNvSpPr>
            <a:spLocks noGrp="1"/>
          </p:cNvSpPr>
          <p:nvPr>
            <p:ph type="title"/>
          </p:nvPr>
        </p:nvSpPr>
        <p:spPr/>
        <p:txBody>
          <a:bodyPr/>
          <a:lstStyle/>
          <a:p>
            <a:r>
              <a:rPr lang="en-AU" dirty="0">
                <a:latin typeface="Arial Rounded MT Bold" panose="020F0704030504030204" pitchFamily="34" charset="0"/>
              </a:rPr>
              <a:t>Financial signs of gambling harm</a:t>
            </a:r>
            <a:endParaRPr lang="en-AU" dirty="0"/>
          </a:p>
        </p:txBody>
      </p:sp>
      <p:sp>
        <p:nvSpPr>
          <p:cNvPr id="3" name="Content Placeholder 2">
            <a:extLst>
              <a:ext uri="{FF2B5EF4-FFF2-40B4-BE49-F238E27FC236}">
                <a16:creationId xmlns:a16="http://schemas.microsoft.com/office/drawing/2014/main" id="{F279A0D0-A135-BAA6-BBE6-40BC144C9501}"/>
              </a:ext>
            </a:extLst>
          </p:cNvPr>
          <p:cNvSpPr>
            <a:spLocks noGrp="1"/>
          </p:cNvSpPr>
          <p:nvPr>
            <p:ph idx="1"/>
          </p:nvPr>
        </p:nvSpPr>
        <p:spPr>
          <a:xfrm>
            <a:off x="838200" y="1571305"/>
            <a:ext cx="10515600" cy="4351338"/>
          </a:xfrm>
        </p:spPr>
        <p:txBody>
          <a:bodyPr/>
          <a:lstStyle/>
          <a:p>
            <a:r>
              <a:rPr lang="en-AU" sz="2400" dirty="0">
                <a:latin typeface="Arial Nova" panose="020B0504020202020204" pitchFamily="34" charset="0"/>
              </a:rPr>
              <a:t>Increases or changes in spending pattern</a:t>
            </a:r>
          </a:p>
          <a:p>
            <a:r>
              <a:rPr lang="en-AU" sz="2400" dirty="0">
                <a:latin typeface="Arial Nova" panose="020B0504020202020204" pitchFamily="34" charset="0"/>
              </a:rPr>
              <a:t>Rummages around in purse/wallet for money</a:t>
            </a:r>
          </a:p>
          <a:p>
            <a:r>
              <a:rPr lang="en-AU" sz="2400" dirty="0">
                <a:latin typeface="Arial Nova" panose="020B0504020202020204" pitchFamily="34" charset="0"/>
              </a:rPr>
              <a:t>Asks to change large notes at venue before gambling</a:t>
            </a:r>
          </a:p>
          <a:p>
            <a:r>
              <a:rPr lang="en-AU" sz="2400" dirty="0">
                <a:latin typeface="Arial Nova" panose="020B0504020202020204" pitchFamily="34" charset="0"/>
              </a:rPr>
              <a:t>Gets cash out from an ATM/EFTPOS machine on two or more occasions</a:t>
            </a:r>
          </a:p>
          <a:p>
            <a:r>
              <a:rPr lang="en-AU" sz="2400" dirty="0">
                <a:latin typeface="Arial Nova" panose="020B0504020202020204" pitchFamily="34" charset="0"/>
              </a:rPr>
              <a:t>Spends large amounts at particular times, such as pay day</a:t>
            </a:r>
          </a:p>
          <a:p>
            <a:r>
              <a:rPr lang="en-AU" sz="2400" dirty="0">
                <a:latin typeface="Arial Nova" panose="020B0504020202020204" pitchFamily="34" charset="0"/>
              </a:rPr>
              <a:t>Tries to borrow money from other people at the venue or asks for credit from the venue</a:t>
            </a:r>
          </a:p>
          <a:p>
            <a:r>
              <a:rPr lang="en-AU" sz="2400" dirty="0">
                <a:latin typeface="Arial Nova" panose="020B0504020202020204" pitchFamily="34" charset="0"/>
              </a:rPr>
              <a:t>Has run out of all money when they leave the venue</a:t>
            </a:r>
          </a:p>
          <a:p>
            <a:endParaRPr lang="en-AU" sz="2400" dirty="0">
              <a:latin typeface="Arial Nova" panose="020B0504020202020204" pitchFamily="34" charset="0"/>
            </a:endParaRPr>
          </a:p>
          <a:p>
            <a:endParaRPr lang="en-AU" sz="2400" dirty="0">
              <a:latin typeface="Arial Nova" panose="020B0504020202020204" pitchFamily="34" charset="0"/>
            </a:endParaRPr>
          </a:p>
          <a:p>
            <a:endParaRPr lang="en-AU" sz="2400" dirty="0"/>
          </a:p>
        </p:txBody>
      </p:sp>
      <p:sp>
        <p:nvSpPr>
          <p:cNvPr id="5" name="TextBox 8">
            <a:extLst>
              <a:ext uri="{FF2B5EF4-FFF2-40B4-BE49-F238E27FC236}">
                <a16:creationId xmlns:a16="http://schemas.microsoft.com/office/drawing/2014/main" id="{408765C6-0919-536C-4656-B54E5E86D8F8}"/>
              </a:ext>
            </a:extLst>
          </p:cNvPr>
          <p:cNvSpPr txBox="1">
            <a:spLocks noChangeArrowheads="1"/>
          </p:cNvSpPr>
          <p:nvPr/>
        </p:nvSpPr>
        <p:spPr bwMode="auto">
          <a:xfrm>
            <a:off x="8052691" y="5091646"/>
            <a:ext cx="3962795" cy="830997"/>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2400" dirty="0">
                <a:solidFill>
                  <a:schemeClr val="bg1"/>
                </a:solidFill>
                <a:latin typeface="Arial Nova" panose="020B0504020202020204" pitchFamily="34" charset="0"/>
              </a:rPr>
              <a:t>Have you seen any of these signs in your patrons?</a:t>
            </a:r>
          </a:p>
        </p:txBody>
      </p:sp>
    </p:spTree>
    <p:extLst>
      <p:ext uri="{BB962C8B-B14F-4D97-AF65-F5344CB8AC3E}">
        <p14:creationId xmlns:p14="http://schemas.microsoft.com/office/powerpoint/2010/main" val="279720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50F7-52FD-7739-6C59-8A46D6F793FA}"/>
              </a:ext>
            </a:extLst>
          </p:cNvPr>
          <p:cNvSpPr>
            <a:spLocks noGrp="1"/>
          </p:cNvSpPr>
          <p:nvPr>
            <p:ph type="title"/>
          </p:nvPr>
        </p:nvSpPr>
        <p:spPr/>
        <p:txBody>
          <a:bodyPr/>
          <a:lstStyle/>
          <a:p>
            <a:r>
              <a:rPr lang="en-AU" dirty="0">
                <a:latin typeface="Arial Rounded MT Bold" panose="020F0704030504030204" pitchFamily="34" charset="0"/>
              </a:rPr>
              <a:t>Emotional signs of gambling harm</a:t>
            </a:r>
            <a:endParaRPr lang="en-AU" dirty="0"/>
          </a:p>
        </p:txBody>
      </p:sp>
      <p:sp>
        <p:nvSpPr>
          <p:cNvPr id="3" name="Content Placeholder 2">
            <a:extLst>
              <a:ext uri="{FF2B5EF4-FFF2-40B4-BE49-F238E27FC236}">
                <a16:creationId xmlns:a16="http://schemas.microsoft.com/office/drawing/2014/main" id="{34B25E52-59DF-28A5-36E1-A4383729534E}"/>
              </a:ext>
            </a:extLst>
          </p:cNvPr>
          <p:cNvSpPr>
            <a:spLocks noGrp="1"/>
          </p:cNvSpPr>
          <p:nvPr>
            <p:ph idx="1"/>
          </p:nvPr>
        </p:nvSpPr>
        <p:spPr/>
        <p:txBody>
          <a:bodyPr/>
          <a:lstStyle/>
          <a:p>
            <a:r>
              <a:rPr lang="en-AU" sz="2400" dirty="0">
                <a:latin typeface="Arial Nova" panose="020B0504020202020204" pitchFamily="34" charset="0"/>
              </a:rPr>
              <a:t>Appears stressed or anxious while or after gambling</a:t>
            </a:r>
          </a:p>
          <a:p>
            <a:r>
              <a:rPr lang="en-AU" sz="2400" dirty="0">
                <a:latin typeface="Arial Nova" panose="020B0504020202020204" pitchFamily="34" charset="0"/>
              </a:rPr>
              <a:t>Appears sad or depressed while or after gambling </a:t>
            </a:r>
          </a:p>
          <a:p>
            <a:r>
              <a:rPr lang="en-AU" sz="2400" dirty="0">
                <a:latin typeface="Arial Nova" panose="020B0504020202020204" pitchFamily="34" charset="0"/>
              </a:rPr>
              <a:t>Appears agitated, angry or aggressive while or after gambling</a:t>
            </a:r>
          </a:p>
          <a:p>
            <a:r>
              <a:rPr lang="en-AU" sz="2400" dirty="0">
                <a:latin typeface="Arial Nova" panose="020B0504020202020204" pitchFamily="34" charset="0"/>
              </a:rPr>
              <a:t>Becomes angry or stands over others if someone takes their favourite machine</a:t>
            </a:r>
          </a:p>
          <a:p>
            <a:r>
              <a:rPr lang="en-AU" sz="2400" dirty="0">
                <a:latin typeface="Arial Nova" panose="020B0504020202020204" pitchFamily="34" charset="0"/>
              </a:rPr>
              <a:t>Uses rituals or superstitious behaviours </a:t>
            </a:r>
          </a:p>
          <a:p>
            <a:endParaRPr lang="en-AU" sz="2400" dirty="0">
              <a:latin typeface="Arial Nova" panose="020B0504020202020204" pitchFamily="34" charset="0"/>
            </a:endParaRPr>
          </a:p>
          <a:p>
            <a:endParaRPr lang="en-AU" dirty="0">
              <a:latin typeface="Arial Nova" panose="020B0504020202020204" pitchFamily="34" charset="0"/>
            </a:endParaRPr>
          </a:p>
          <a:p>
            <a:endParaRPr lang="en-AU" dirty="0"/>
          </a:p>
        </p:txBody>
      </p:sp>
      <p:sp>
        <p:nvSpPr>
          <p:cNvPr id="4" name="TextBox 8">
            <a:extLst>
              <a:ext uri="{FF2B5EF4-FFF2-40B4-BE49-F238E27FC236}">
                <a16:creationId xmlns:a16="http://schemas.microsoft.com/office/drawing/2014/main" id="{B5B3A2D9-714A-2EB9-9C9F-B1585C75F6C8}"/>
              </a:ext>
            </a:extLst>
          </p:cNvPr>
          <p:cNvSpPr txBox="1">
            <a:spLocks noChangeArrowheads="1"/>
          </p:cNvSpPr>
          <p:nvPr/>
        </p:nvSpPr>
        <p:spPr bwMode="auto">
          <a:xfrm>
            <a:off x="7964556" y="5010058"/>
            <a:ext cx="3962795" cy="830997"/>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2400" dirty="0">
                <a:solidFill>
                  <a:schemeClr val="bg1"/>
                </a:solidFill>
                <a:latin typeface="Arial Nova" panose="020B0504020202020204" pitchFamily="34" charset="0"/>
              </a:rPr>
              <a:t>Have you seen any of these signs in your patrons?</a:t>
            </a:r>
          </a:p>
        </p:txBody>
      </p:sp>
    </p:spTree>
    <p:extLst>
      <p:ext uri="{BB962C8B-B14F-4D97-AF65-F5344CB8AC3E}">
        <p14:creationId xmlns:p14="http://schemas.microsoft.com/office/powerpoint/2010/main" val="514499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7701-E855-8D17-6B05-4C8491DAE24C}"/>
              </a:ext>
            </a:extLst>
          </p:cNvPr>
          <p:cNvSpPr>
            <a:spLocks noGrp="1"/>
          </p:cNvSpPr>
          <p:nvPr>
            <p:ph type="title"/>
          </p:nvPr>
        </p:nvSpPr>
        <p:spPr/>
        <p:txBody>
          <a:bodyPr/>
          <a:lstStyle/>
          <a:p>
            <a:r>
              <a:rPr lang="en-AU" dirty="0">
                <a:latin typeface="Arial Rounded MT Bold" panose="020F0704030504030204" pitchFamily="34" charset="0"/>
              </a:rPr>
              <a:t>Social/interpersonal signs of gambling harm</a:t>
            </a:r>
            <a:endParaRPr lang="en-AU" dirty="0"/>
          </a:p>
        </p:txBody>
      </p:sp>
      <p:sp>
        <p:nvSpPr>
          <p:cNvPr id="3" name="Content Placeholder 2">
            <a:extLst>
              <a:ext uri="{FF2B5EF4-FFF2-40B4-BE49-F238E27FC236}">
                <a16:creationId xmlns:a16="http://schemas.microsoft.com/office/drawing/2014/main" id="{C7D75BBF-58BD-5AF6-08D2-FC04AA32D389}"/>
              </a:ext>
            </a:extLst>
          </p:cNvPr>
          <p:cNvSpPr>
            <a:spLocks noGrp="1"/>
          </p:cNvSpPr>
          <p:nvPr>
            <p:ph idx="1"/>
          </p:nvPr>
        </p:nvSpPr>
        <p:spPr>
          <a:xfrm>
            <a:off x="838200" y="1798334"/>
            <a:ext cx="10515600" cy="4092327"/>
          </a:xfrm>
        </p:spPr>
        <p:txBody>
          <a:bodyPr/>
          <a:lstStyle/>
          <a:p>
            <a:r>
              <a:rPr lang="en-AU" sz="2400" dirty="0">
                <a:latin typeface="Arial Nova" panose="020B0504020202020204" pitchFamily="34" charset="0"/>
              </a:rPr>
              <a:t>Avoids contact or conversation with others</a:t>
            </a:r>
          </a:p>
          <a:p>
            <a:r>
              <a:rPr lang="en-AU" sz="2400" dirty="0">
                <a:latin typeface="Arial Nova" panose="020B0504020202020204" pitchFamily="34" charset="0"/>
              </a:rPr>
              <a:t>Rude or impolite to venue staff</a:t>
            </a:r>
          </a:p>
          <a:p>
            <a:r>
              <a:rPr lang="en-AU" sz="2400" dirty="0">
                <a:latin typeface="Arial Nova" panose="020B0504020202020204" pitchFamily="34" charset="0"/>
              </a:rPr>
              <a:t>Friends or family contact or visit the venue asking for them</a:t>
            </a:r>
          </a:p>
          <a:p>
            <a:r>
              <a:rPr lang="en-AU" sz="2400" dirty="0">
                <a:latin typeface="Arial Nova" panose="020B0504020202020204" pitchFamily="34" charset="0"/>
              </a:rPr>
              <a:t>Conceals presence at venue (i.e. asks staff not to let others know they are there)</a:t>
            </a:r>
          </a:p>
          <a:p>
            <a:r>
              <a:rPr lang="en-AU" sz="2400" dirty="0">
                <a:latin typeface="Arial Nova" panose="020B0504020202020204" pitchFamily="34" charset="0"/>
              </a:rPr>
              <a:t>Complains to staff about losing or blames machines for losing</a:t>
            </a:r>
          </a:p>
          <a:p>
            <a:r>
              <a:rPr lang="en-AU" sz="2400" dirty="0">
                <a:latin typeface="Arial Nova" panose="020B0504020202020204" pitchFamily="34" charset="0"/>
              </a:rPr>
              <a:t>Brags about winning or about their gambling ‘skills’</a:t>
            </a:r>
          </a:p>
          <a:p>
            <a:endParaRPr lang="en-AU" sz="2400" dirty="0">
              <a:latin typeface="Arial Nova" panose="020B0504020202020204" pitchFamily="34" charset="0"/>
            </a:endParaRPr>
          </a:p>
          <a:p>
            <a:pPr marL="0" indent="0">
              <a:buNone/>
            </a:pPr>
            <a:endParaRPr lang="en-AU" sz="2400" dirty="0">
              <a:latin typeface="Arial Nova" panose="020B0504020202020204" pitchFamily="34" charset="0"/>
            </a:endParaRPr>
          </a:p>
          <a:p>
            <a:endParaRPr lang="en-AU" dirty="0">
              <a:latin typeface="Arial Nova" panose="020B0504020202020204" pitchFamily="34" charset="0"/>
            </a:endParaRPr>
          </a:p>
        </p:txBody>
      </p:sp>
      <p:sp>
        <p:nvSpPr>
          <p:cNvPr id="4" name="TextBox 8">
            <a:extLst>
              <a:ext uri="{FF2B5EF4-FFF2-40B4-BE49-F238E27FC236}">
                <a16:creationId xmlns:a16="http://schemas.microsoft.com/office/drawing/2014/main" id="{0FACFEC9-5133-8087-B57E-E7EB81CB74B8}"/>
              </a:ext>
            </a:extLst>
          </p:cNvPr>
          <p:cNvSpPr txBox="1">
            <a:spLocks noChangeArrowheads="1"/>
          </p:cNvSpPr>
          <p:nvPr/>
        </p:nvSpPr>
        <p:spPr bwMode="auto">
          <a:xfrm>
            <a:off x="8116715" y="5059665"/>
            <a:ext cx="3962795" cy="830997"/>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2400" dirty="0">
                <a:solidFill>
                  <a:schemeClr val="bg1"/>
                </a:solidFill>
                <a:latin typeface="Arial Nova" panose="020B0504020202020204" pitchFamily="34" charset="0"/>
              </a:rPr>
              <a:t>Have you seen any of these signs in your patrons?</a:t>
            </a:r>
          </a:p>
        </p:txBody>
      </p:sp>
    </p:spTree>
    <p:extLst>
      <p:ext uri="{BB962C8B-B14F-4D97-AF65-F5344CB8AC3E}">
        <p14:creationId xmlns:p14="http://schemas.microsoft.com/office/powerpoint/2010/main" val="362874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A group of people holding hands&#10;&#10;Description automatically generated">
            <a:extLst>
              <a:ext uri="{FF2B5EF4-FFF2-40B4-BE49-F238E27FC236}">
                <a16:creationId xmlns:a16="http://schemas.microsoft.com/office/drawing/2014/main" id="{A06015BA-9035-845B-DB56-4AB228FC075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8272"/>
          <a:stretch>
            <a:fillRect/>
          </a:stretch>
        </p:blipFill>
        <p:spPr bwMode="auto">
          <a:xfrm>
            <a:off x="5694363" y="0"/>
            <a:ext cx="64976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FB64572-CA3A-7B50-7229-384F78CC07F1}"/>
              </a:ext>
            </a:extLst>
          </p:cNvPr>
          <p:cNvSpPr/>
          <p:nvPr/>
        </p:nvSpPr>
        <p:spPr>
          <a:xfrm rot="5400000">
            <a:off x="2521675" y="-2470108"/>
            <a:ext cx="6176953" cy="1111718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2774" name="Title 1">
            <a:extLst>
              <a:ext uri="{FF2B5EF4-FFF2-40B4-BE49-F238E27FC236}">
                <a16:creationId xmlns:a16="http://schemas.microsoft.com/office/drawing/2014/main" id="{CEC34DB8-BAEE-590A-3B39-B051420C3B29}"/>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Other considerations</a:t>
            </a:r>
          </a:p>
        </p:txBody>
      </p:sp>
      <p:sp>
        <p:nvSpPr>
          <p:cNvPr id="32775" name="Content Placeholder 2">
            <a:extLst>
              <a:ext uri="{FF2B5EF4-FFF2-40B4-BE49-F238E27FC236}">
                <a16:creationId xmlns:a16="http://schemas.microsoft.com/office/drawing/2014/main" id="{93F0C891-32EE-C7A5-5998-247E0274D153}"/>
              </a:ext>
            </a:extLst>
          </p:cNvPr>
          <p:cNvSpPr>
            <a:spLocks noGrp="1" noChangeArrowheads="1"/>
          </p:cNvSpPr>
          <p:nvPr>
            <p:ph idx="1"/>
          </p:nvPr>
        </p:nvSpPr>
        <p:spPr>
          <a:xfrm>
            <a:off x="838200" y="1690688"/>
            <a:ext cx="6267450" cy="4486275"/>
          </a:xfrm>
        </p:spPr>
        <p:txBody>
          <a:bodyPr/>
          <a:lstStyle/>
          <a:p>
            <a:pPr eaLnBrk="1" hangingPunct="1"/>
            <a:r>
              <a:rPr lang="en-AU" altLang="en-US" dirty="0">
                <a:latin typeface="Arial Nova" panose="020B0504020202020204" pitchFamily="34" charset="0"/>
              </a:rPr>
              <a:t>The signs of gambling harm can look like other personal circumstances</a:t>
            </a:r>
          </a:p>
          <a:p>
            <a:pPr lvl="1" eaLnBrk="1" hangingPunct="1"/>
            <a:r>
              <a:rPr lang="en-AU" altLang="en-US" dirty="0">
                <a:latin typeface="Arial Nova" panose="020B0504020202020204" pitchFamily="34" charset="0"/>
              </a:rPr>
              <a:t>Family crisis or relationship breakdown</a:t>
            </a:r>
          </a:p>
          <a:p>
            <a:pPr lvl="1" eaLnBrk="1" hangingPunct="1"/>
            <a:r>
              <a:rPr lang="en-AU" altLang="en-US" dirty="0">
                <a:latin typeface="Arial Nova" panose="020B0504020202020204" pitchFamily="34" charset="0"/>
              </a:rPr>
              <a:t>Financial stress</a:t>
            </a:r>
          </a:p>
          <a:p>
            <a:pPr lvl="1" eaLnBrk="1" hangingPunct="1"/>
            <a:r>
              <a:rPr lang="en-AU" altLang="en-US" dirty="0">
                <a:latin typeface="Arial Nova" panose="020B0504020202020204" pitchFamily="34" charset="0"/>
              </a:rPr>
              <a:t>Mental ill-health</a:t>
            </a:r>
          </a:p>
          <a:p>
            <a:pPr lvl="1" eaLnBrk="1" hangingPunct="1"/>
            <a:r>
              <a:rPr lang="en-AU" altLang="en-US" dirty="0">
                <a:latin typeface="Arial Nova" panose="020B0504020202020204" pitchFamily="34" charset="0"/>
              </a:rPr>
              <a:t>Substance misuse</a:t>
            </a:r>
          </a:p>
          <a:p>
            <a:pPr lvl="1" eaLnBrk="1" hangingPunct="1"/>
            <a:r>
              <a:rPr lang="en-AU" altLang="en-US" dirty="0">
                <a:latin typeface="Arial Nova" panose="020B0504020202020204" pitchFamily="34" charset="0"/>
              </a:rPr>
              <a:t>Domestic and family violence</a:t>
            </a:r>
          </a:p>
          <a:p>
            <a:pPr eaLnBrk="1" hangingPunct="1"/>
            <a:r>
              <a:rPr lang="en-AU" altLang="en-US" dirty="0">
                <a:latin typeface="Arial Nova" panose="020B0504020202020204" pitchFamily="34" charset="0"/>
              </a:rPr>
              <a:t>Speak to patrons about the different support services available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Person in therapy">
            <a:extLst>
              <a:ext uri="{FF2B5EF4-FFF2-40B4-BE49-F238E27FC236}">
                <a16:creationId xmlns:a16="http://schemas.microsoft.com/office/drawing/2014/main" id="{AADE26B5-AE2B-F8BC-FEFF-2328F530F2C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3338" y="0"/>
            <a:ext cx="83486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898855D-9F94-D12B-AD67-A63C5FDBEA3E}"/>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4822" name="Title 1">
            <a:extLst>
              <a:ext uri="{FF2B5EF4-FFF2-40B4-BE49-F238E27FC236}">
                <a16:creationId xmlns:a16="http://schemas.microsoft.com/office/drawing/2014/main" id="{47B64029-4EE4-FEB3-A2BD-6BA2285A8A8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Support services</a:t>
            </a:r>
          </a:p>
        </p:txBody>
      </p:sp>
      <p:sp>
        <p:nvSpPr>
          <p:cNvPr id="18439" name="Content Placeholder 2">
            <a:extLst>
              <a:ext uri="{FF2B5EF4-FFF2-40B4-BE49-F238E27FC236}">
                <a16:creationId xmlns:a16="http://schemas.microsoft.com/office/drawing/2014/main" id="{E2B930A3-7CAB-63C1-E0E2-C2F7F6B71BA5}"/>
              </a:ext>
            </a:extLst>
          </p:cNvPr>
          <p:cNvSpPr>
            <a:spLocks noGrp="1" noChangeArrowheads="1"/>
          </p:cNvSpPr>
          <p:nvPr>
            <p:ph idx="1"/>
          </p:nvPr>
        </p:nvSpPr>
        <p:spPr>
          <a:xfrm>
            <a:off x="838200" y="1604963"/>
            <a:ext cx="5767388" cy="4351337"/>
          </a:xfrm>
        </p:spPr>
        <p:txBody>
          <a:bodyPr>
            <a:normAutofit fontScale="92500" lnSpcReduction="10000"/>
          </a:bodyPr>
          <a:lstStyle/>
          <a:p>
            <a:pPr eaLnBrk="1" hangingPunct="1">
              <a:defRPr/>
            </a:pPr>
            <a:r>
              <a:rPr lang="en-AU" altLang="en-US" dirty="0">
                <a:latin typeface="Arial Nova" panose="020B0504020202020204" pitchFamily="34" charset="0"/>
              </a:rPr>
              <a:t>Free and confidential counselling</a:t>
            </a:r>
          </a:p>
          <a:p>
            <a:pPr eaLnBrk="1" hangingPunct="1">
              <a:defRPr/>
            </a:pPr>
            <a:r>
              <a:rPr lang="en-AU" altLang="en-US" dirty="0">
                <a:latin typeface="Arial Nova" panose="020B0504020202020204" pitchFamily="34" charset="0"/>
              </a:rPr>
              <a:t>Support is available either face-to-face, over the phone or online</a:t>
            </a:r>
          </a:p>
          <a:p>
            <a:pPr eaLnBrk="1" hangingPunct="1">
              <a:defRPr/>
            </a:pPr>
            <a:endParaRPr lang="en-AU" altLang="en-US" dirty="0">
              <a:latin typeface="Arial Nova" panose="020B0504020202020204" pitchFamily="34" charset="0"/>
            </a:endParaRPr>
          </a:p>
          <a:p>
            <a:pPr marL="0" indent="0" eaLnBrk="1" hangingPunct="1">
              <a:buFont typeface="Arial" panose="020B0604020202020204" pitchFamily="34" charset="0"/>
              <a:buNone/>
              <a:defRPr/>
            </a:pPr>
            <a:r>
              <a:rPr lang="en-AU" altLang="en-US" b="1" dirty="0">
                <a:latin typeface="Arial Nova" panose="020B0504020202020204" pitchFamily="34" charset="0"/>
              </a:rPr>
              <a:t>Phone us:</a:t>
            </a:r>
          </a:p>
          <a:p>
            <a:pPr marL="0" indent="0" eaLnBrk="1" hangingPunct="1">
              <a:buFont typeface="Arial" panose="020B0604020202020204" pitchFamily="34" charset="0"/>
              <a:buNone/>
              <a:defRPr/>
            </a:pPr>
            <a:r>
              <a:rPr lang="en-AU" altLang="en-US" b="1" dirty="0">
                <a:latin typeface="Arial Nova" panose="020B0504020202020204" pitchFamily="34" charset="0"/>
              </a:rPr>
              <a:t>Visit our website:</a:t>
            </a:r>
          </a:p>
          <a:p>
            <a:pPr marL="0" indent="0" eaLnBrk="1" hangingPunct="1">
              <a:buFont typeface="Arial" panose="020B0604020202020204" pitchFamily="34" charset="0"/>
              <a:buNone/>
              <a:defRPr/>
            </a:pPr>
            <a:endParaRPr lang="en-AU" altLang="en-US" dirty="0"/>
          </a:p>
          <a:p>
            <a:pPr marL="0" indent="0" eaLnBrk="1" hangingPunct="1">
              <a:buFont typeface="Arial" panose="020B0604020202020204" pitchFamily="34" charset="0"/>
              <a:buNone/>
              <a:defRPr/>
            </a:pPr>
            <a:r>
              <a:rPr lang="da-DK" altLang="en-US" b="1" dirty="0">
                <a:solidFill>
                  <a:srgbClr val="5EA443"/>
                </a:solidFill>
                <a:latin typeface="Arial Nova" panose="020B0504020202020204" pitchFamily="34" charset="0"/>
              </a:rPr>
              <a:t>Gambling Helpline, 24/7</a:t>
            </a:r>
          </a:p>
          <a:p>
            <a:pPr marL="0" indent="0" eaLnBrk="1" hangingPunct="1">
              <a:buFont typeface="Arial" panose="020B0604020202020204" pitchFamily="34" charset="0"/>
              <a:buNone/>
              <a:defRPr/>
            </a:pPr>
            <a:r>
              <a:rPr lang="da-DK" altLang="en-US" dirty="0">
                <a:latin typeface="Arial Nova" panose="020B0504020202020204" pitchFamily="34" charset="0"/>
              </a:rPr>
              <a:t>1800 858 858</a:t>
            </a:r>
          </a:p>
          <a:p>
            <a:pPr marL="0" indent="0" eaLnBrk="1" hangingPunct="1">
              <a:buFont typeface="Arial" panose="020B0604020202020204" pitchFamily="34" charset="0"/>
              <a:buNone/>
              <a:defRPr/>
            </a:pPr>
            <a:r>
              <a:rPr lang="en-AU" altLang="en-US" dirty="0">
                <a:latin typeface="Arial Nova" panose="020B0504020202020204" pitchFamily="34" charset="0"/>
              </a:rPr>
              <a:t>www.gamblinghelpqld.org.au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05AC3E1-87DC-217B-A23F-6FD0763D43F6}"/>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Other local support services</a:t>
            </a:r>
          </a:p>
        </p:txBody>
      </p:sp>
      <p:graphicFrame>
        <p:nvGraphicFramePr>
          <p:cNvPr id="2" name="Table 2">
            <a:extLst>
              <a:ext uri="{FF2B5EF4-FFF2-40B4-BE49-F238E27FC236}">
                <a16:creationId xmlns:a16="http://schemas.microsoft.com/office/drawing/2014/main" id="{BEDC2C2A-7B25-A514-8BD9-1709B35616B5}"/>
              </a:ext>
            </a:extLst>
          </p:cNvPr>
          <p:cNvGraphicFramePr>
            <a:graphicFrameLocks noGrp="1"/>
          </p:cNvGraphicFramePr>
          <p:nvPr>
            <p:ph idx="1"/>
          </p:nvPr>
        </p:nvGraphicFramePr>
        <p:xfrm>
          <a:off x="838200" y="1825625"/>
          <a:ext cx="10515600" cy="3609975"/>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21995">
                <a:tc>
                  <a:txBody>
                    <a:bodyPr/>
                    <a:lstStyle/>
                    <a:p>
                      <a:r>
                        <a:rPr lang="en-AU" sz="2400" dirty="0">
                          <a:latin typeface="Arial Nova" panose="020B0504020202020204" pitchFamily="34" charset="0"/>
                        </a:rPr>
                        <a:t>Support service</a:t>
                      </a:r>
                    </a:p>
                  </a:txBody>
                  <a:tcPr marT="45727" marB="45727">
                    <a:lnR w="12700" cap="flat" cmpd="sng" algn="ctr">
                      <a:solidFill>
                        <a:srgbClr val="5EA443"/>
                      </a:solidFill>
                      <a:prstDash val="solid"/>
                      <a:round/>
                      <a:headEnd type="none" w="med" len="med"/>
                      <a:tailEnd type="none" w="med" len="med"/>
                    </a:lnR>
                  </a:tcPr>
                </a:tc>
                <a:tc>
                  <a:txBody>
                    <a:bodyPr/>
                    <a:lstStyle/>
                    <a:p>
                      <a:r>
                        <a:rPr lang="en-AU" sz="2400" dirty="0">
                          <a:latin typeface="Arial Nova" panose="020B0504020202020204" pitchFamily="34" charset="0"/>
                        </a:rPr>
                        <a:t>Contact information</a:t>
                      </a: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0"/>
                  </a:ext>
                </a:extLst>
              </a:tr>
              <a:tr h="721995">
                <a:tc>
                  <a:txBody>
                    <a:bodyPr/>
                    <a:lstStyle/>
                    <a:p>
                      <a:r>
                        <a:rPr lang="en-AU" sz="2400" dirty="0">
                          <a:latin typeface="Arial Nova" panose="020B0504020202020204" pitchFamily="34" charset="0"/>
                        </a:rPr>
                        <a:t>Mental health support</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1"/>
                  </a:ext>
                </a:extLst>
              </a:tr>
              <a:tr h="721995">
                <a:tc>
                  <a:txBody>
                    <a:bodyPr/>
                    <a:lstStyle/>
                    <a:p>
                      <a:r>
                        <a:rPr lang="en-AU" sz="2400" dirty="0">
                          <a:latin typeface="Arial Nova" panose="020B0504020202020204" pitchFamily="34" charset="0"/>
                        </a:rPr>
                        <a:t>Domestic and family violence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2"/>
                  </a:ext>
                </a:extLst>
              </a:tr>
              <a:tr h="721995">
                <a:tc>
                  <a:txBody>
                    <a:bodyPr/>
                    <a:lstStyle/>
                    <a:p>
                      <a:r>
                        <a:rPr lang="en-AU" sz="2400" dirty="0">
                          <a:latin typeface="Arial Nova" panose="020B0504020202020204" pitchFamily="34" charset="0"/>
                        </a:rPr>
                        <a:t>Alcohol and other drug use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3"/>
                  </a:ext>
                </a:extLst>
              </a:tr>
              <a:tr h="721995">
                <a:tc>
                  <a:txBody>
                    <a:bodyPr/>
                    <a:lstStyle/>
                    <a:p>
                      <a:r>
                        <a:rPr lang="en-AU" sz="2400" dirty="0">
                          <a:latin typeface="Arial Nova" panose="020B0504020202020204" pitchFamily="34" charset="0"/>
                        </a:rPr>
                        <a:t>Financial counselling</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57985B0-6A55-329C-ED34-FE73B242386B}"/>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Support services</a:t>
            </a:r>
            <a:endParaRPr lang="en-AU" altLang="en-US" dirty="0"/>
          </a:p>
        </p:txBody>
      </p:sp>
      <p:sp>
        <p:nvSpPr>
          <p:cNvPr id="38915" name="Content Placeholder 4">
            <a:extLst>
              <a:ext uri="{FF2B5EF4-FFF2-40B4-BE49-F238E27FC236}">
                <a16:creationId xmlns:a16="http://schemas.microsoft.com/office/drawing/2014/main" id="{69DBDB36-DA71-FCA7-19CB-E7ADB6167845}"/>
              </a:ext>
            </a:extLst>
          </p:cNvPr>
          <p:cNvSpPr>
            <a:spLocks noGrp="1" noChangeArrowheads="1"/>
          </p:cNvSpPr>
          <p:nvPr>
            <p:ph idx="1"/>
          </p:nvPr>
        </p:nvSpPr>
        <p:spPr/>
        <p:txBody>
          <a:bodyPr/>
          <a:lstStyle/>
          <a:p>
            <a:pPr marL="0" indent="0">
              <a:lnSpc>
                <a:spcPct val="70000"/>
              </a:lnSpc>
              <a:buFont typeface="Arial" panose="020B0604020202020204" pitchFamily="34" charset="0"/>
              <a:buNone/>
            </a:pPr>
            <a:endParaRPr lang="en-AU" altLang="en-US" dirty="0"/>
          </a:p>
          <a:p>
            <a:pPr marL="0" indent="0">
              <a:lnSpc>
                <a:spcPct val="70000"/>
              </a:lnSpc>
              <a:buFont typeface="Arial" panose="020B0604020202020204" pitchFamily="34" charset="0"/>
              <a:buNone/>
            </a:pPr>
            <a:r>
              <a:rPr lang="en-AU" altLang="en-US" sz="3200" b="1" dirty="0">
                <a:solidFill>
                  <a:srgbClr val="5EA443"/>
                </a:solidFill>
                <a:latin typeface="Arial Nova" panose="020B0504020202020204" pitchFamily="34" charset="0"/>
              </a:rPr>
              <a:t>Gambling Help Online</a:t>
            </a:r>
          </a:p>
          <a:p>
            <a:pPr marL="0" indent="0">
              <a:lnSpc>
                <a:spcPct val="70000"/>
              </a:lnSpc>
              <a:buFont typeface="Arial" panose="020B0604020202020204" pitchFamily="34" charset="0"/>
              <a:buNone/>
            </a:pPr>
            <a:r>
              <a:rPr lang="en-AU" altLang="en-US" sz="3200" dirty="0">
                <a:latin typeface="Arial Nova" panose="020B0504020202020204" pitchFamily="34" charset="0"/>
              </a:rPr>
              <a:t>www.gamblinghelponline.org.au</a:t>
            </a:r>
          </a:p>
          <a:p>
            <a:pPr marL="0" indent="0" eaLnBrk="1" hangingPunct="1">
              <a:lnSpc>
                <a:spcPct val="70000"/>
              </a:lnSpc>
              <a:buFont typeface="Arial" panose="020B0604020202020204" pitchFamily="34" charset="0"/>
              <a:buNone/>
            </a:pPr>
            <a:endParaRPr lang="en-AU" altLang="en-US" sz="3200" dirty="0">
              <a:latin typeface="Arial Nova" panose="020B0504020202020204" pitchFamily="34" charset="0"/>
            </a:endParaRPr>
          </a:p>
          <a:p>
            <a:pPr marL="0" indent="0" eaLnBrk="1" hangingPunct="1">
              <a:lnSpc>
                <a:spcPct val="70000"/>
              </a:lnSpc>
              <a:buFont typeface="Arial" panose="020B0604020202020204" pitchFamily="34" charset="0"/>
              <a:buNone/>
            </a:pPr>
            <a:r>
              <a:rPr lang="en-AU" altLang="en-US" sz="3200" b="1" dirty="0">
                <a:solidFill>
                  <a:srgbClr val="5EA443"/>
                </a:solidFill>
                <a:latin typeface="Arial Nova" panose="020B0504020202020204" pitchFamily="34" charset="0"/>
              </a:rPr>
              <a:t>Gamblers Anonymous </a:t>
            </a:r>
          </a:p>
          <a:p>
            <a:pPr marL="0" indent="0" eaLnBrk="1" hangingPunct="1">
              <a:lnSpc>
                <a:spcPct val="70000"/>
              </a:lnSpc>
              <a:buFont typeface="Arial" panose="020B0604020202020204" pitchFamily="34" charset="0"/>
              <a:buNone/>
            </a:pPr>
            <a:r>
              <a:rPr lang="en-AU" altLang="en-US" sz="3200" b="1" dirty="0">
                <a:solidFill>
                  <a:srgbClr val="5EA443"/>
                </a:solidFill>
                <a:latin typeface="Arial Nova" panose="020B0504020202020204" pitchFamily="34" charset="0"/>
              </a:rPr>
              <a:t>Queensland</a:t>
            </a:r>
          </a:p>
          <a:p>
            <a:pPr marL="0" indent="0" eaLnBrk="1" hangingPunct="1">
              <a:lnSpc>
                <a:spcPct val="70000"/>
              </a:lnSpc>
              <a:buFont typeface="Arial" panose="020B0604020202020204" pitchFamily="34" charset="0"/>
              <a:buNone/>
            </a:pPr>
            <a:r>
              <a:rPr lang="en-AU" altLang="en-US" sz="3200" dirty="0">
                <a:latin typeface="Arial Nova" panose="020B0504020202020204" pitchFamily="34" charset="0"/>
              </a:rPr>
              <a:t>0467 655 799</a:t>
            </a:r>
          </a:p>
          <a:p>
            <a:pPr marL="0" indent="0" eaLnBrk="1" hangingPunct="1">
              <a:lnSpc>
                <a:spcPct val="70000"/>
              </a:lnSpc>
              <a:buFont typeface="Arial" panose="020B0604020202020204" pitchFamily="34" charset="0"/>
              <a:buNone/>
            </a:pPr>
            <a:r>
              <a:rPr lang="en-AU" altLang="en-US" sz="3200" dirty="0">
                <a:latin typeface="Arial Nova" panose="020B0504020202020204" pitchFamily="34" charset="0"/>
              </a:rPr>
              <a:t>www.gaaustralia.org.au</a:t>
            </a:r>
          </a:p>
          <a:p>
            <a:pPr marL="0" indent="0" eaLnBrk="1" hangingPunct="1">
              <a:buFont typeface="Arial" panose="020B0604020202020204" pitchFamily="34" charset="0"/>
              <a:buNone/>
            </a:pPr>
            <a:endParaRPr lang="en-AU" altLang="en-US" dirty="0"/>
          </a:p>
          <a:p>
            <a:pPr marL="0" indent="0" eaLnBrk="1" hangingPunct="1">
              <a:buFont typeface="Arial" panose="020B0604020202020204" pitchFamily="34" charset="0"/>
              <a:buNone/>
            </a:pPr>
            <a:endParaRPr lang="en-AU" altLang="en-US" dirty="0"/>
          </a:p>
        </p:txBody>
      </p:sp>
      <p:pic>
        <p:nvPicPr>
          <p:cNvPr id="38916" name="Picture 2" descr="No photo description available.">
            <a:extLst>
              <a:ext uri="{FF2B5EF4-FFF2-40B4-BE49-F238E27FC236}">
                <a16:creationId xmlns:a16="http://schemas.microsoft.com/office/drawing/2014/main" id="{30301303-1C7F-71AA-0822-CE480CA2995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768551" y="1615271"/>
            <a:ext cx="5423449" cy="4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D318F4-2358-0CF3-C397-BF587A4F721D}"/>
              </a:ext>
            </a:extLst>
          </p:cNvPr>
          <p:cNvPicPr>
            <a:picLocks noChangeAspect="1"/>
          </p:cNvPicPr>
          <p:nvPr/>
        </p:nvPicPr>
        <p:blipFill>
          <a:blip r:embed="rId3"/>
          <a:stretch>
            <a:fillRect/>
          </a:stretch>
        </p:blipFill>
        <p:spPr>
          <a:xfrm rot="368561">
            <a:off x="6970406" y="1574801"/>
            <a:ext cx="1669769" cy="2627331"/>
          </a:xfrm>
          <a:prstGeom prst="rect">
            <a:avLst/>
          </a:prstGeom>
        </p:spPr>
      </p:pic>
      <p:sp>
        <p:nvSpPr>
          <p:cNvPr id="2" name="Title 1">
            <a:extLst>
              <a:ext uri="{FF2B5EF4-FFF2-40B4-BE49-F238E27FC236}">
                <a16:creationId xmlns:a16="http://schemas.microsoft.com/office/drawing/2014/main" id="{18714AC2-7307-5CC8-115A-8285F3FBAD01}"/>
              </a:ext>
            </a:extLst>
          </p:cNvPr>
          <p:cNvSpPr>
            <a:spLocks noGrp="1"/>
          </p:cNvSpPr>
          <p:nvPr>
            <p:ph type="title"/>
          </p:nvPr>
        </p:nvSpPr>
        <p:spPr>
          <a:xfrm>
            <a:off x="838200" y="284148"/>
            <a:ext cx="10515600" cy="1325563"/>
          </a:xfrm>
        </p:spPr>
        <p:txBody>
          <a:bodyPr/>
          <a:lstStyle/>
          <a:p>
            <a:r>
              <a:rPr lang="en-AU" dirty="0">
                <a:latin typeface="Arial Rounded MT Bold" panose="020F0704030504030204" pitchFamily="34" charset="0"/>
              </a:rPr>
              <a:t>Free resources for your venue</a:t>
            </a:r>
          </a:p>
        </p:txBody>
      </p:sp>
      <p:pic>
        <p:nvPicPr>
          <p:cNvPr id="1026" name="Picture 2" descr="Order gambling harm minimisation resources | Business Queensland">
            <a:extLst>
              <a:ext uri="{FF2B5EF4-FFF2-40B4-BE49-F238E27FC236}">
                <a16:creationId xmlns:a16="http://schemas.microsoft.com/office/drawing/2014/main" id="{18B01EBE-ECFE-701E-D48E-47ACA6E3EF2F}"/>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rot="21292106">
            <a:off x="8922459" y="3789818"/>
            <a:ext cx="2131427" cy="21256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17C7D1-5B75-862A-76F7-6749114AE572}"/>
              </a:ext>
            </a:extLst>
          </p:cNvPr>
          <p:cNvPicPr>
            <a:picLocks noChangeAspect="1"/>
          </p:cNvPicPr>
          <p:nvPr/>
        </p:nvPicPr>
        <p:blipFill>
          <a:blip r:embed="rId5"/>
          <a:stretch>
            <a:fillRect/>
          </a:stretch>
        </p:blipFill>
        <p:spPr>
          <a:xfrm rot="263547">
            <a:off x="2454631" y="1668482"/>
            <a:ext cx="1669768" cy="3521034"/>
          </a:xfrm>
          <a:prstGeom prst="rect">
            <a:avLst/>
          </a:prstGeom>
        </p:spPr>
      </p:pic>
      <p:pic>
        <p:nvPicPr>
          <p:cNvPr id="7" name="Picture 6">
            <a:extLst>
              <a:ext uri="{FF2B5EF4-FFF2-40B4-BE49-F238E27FC236}">
                <a16:creationId xmlns:a16="http://schemas.microsoft.com/office/drawing/2014/main" id="{C0BD5266-4D0A-41B2-EA38-06DFA53E4AB6}"/>
              </a:ext>
            </a:extLst>
          </p:cNvPr>
          <p:cNvPicPr>
            <a:picLocks noChangeAspect="1"/>
          </p:cNvPicPr>
          <p:nvPr/>
        </p:nvPicPr>
        <p:blipFill>
          <a:blip r:embed="rId6"/>
          <a:stretch>
            <a:fillRect/>
          </a:stretch>
        </p:blipFill>
        <p:spPr>
          <a:xfrm rot="21151677">
            <a:off x="870170" y="2367751"/>
            <a:ext cx="1734356" cy="3687288"/>
          </a:xfrm>
          <a:prstGeom prst="rect">
            <a:avLst/>
          </a:prstGeom>
        </p:spPr>
      </p:pic>
      <p:pic>
        <p:nvPicPr>
          <p:cNvPr id="9" name="Picture 8">
            <a:extLst>
              <a:ext uri="{FF2B5EF4-FFF2-40B4-BE49-F238E27FC236}">
                <a16:creationId xmlns:a16="http://schemas.microsoft.com/office/drawing/2014/main" id="{E42B1A4C-2CDC-3782-C476-89E50DF6BDF9}"/>
              </a:ext>
            </a:extLst>
          </p:cNvPr>
          <p:cNvPicPr>
            <a:picLocks noChangeAspect="1"/>
          </p:cNvPicPr>
          <p:nvPr/>
        </p:nvPicPr>
        <p:blipFill>
          <a:blip r:embed="rId7"/>
          <a:stretch>
            <a:fillRect/>
          </a:stretch>
        </p:blipFill>
        <p:spPr>
          <a:xfrm rot="21361679">
            <a:off x="4655662" y="2496895"/>
            <a:ext cx="2448012" cy="3429000"/>
          </a:xfrm>
          <a:prstGeom prst="rect">
            <a:avLst/>
          </a:prstGeom>
        </p:spPr>
      </p:pic>
      <p:pic>
        <p:nvPicPr>
          <p:cNvPr id="10" name="Picture 2" descr="Order gambling harm minimisation resources | Business Queensland">
            <a:extLst>
              <a:ext uri="{FF2B5EF4-FFF2-40B4-BE49-F238E27FC236}">
                <a16:creationId xmlns:a16="http://schemas.microsoft.com/office/drawing/2014/main" id="{D7B13F93-FE79-67DA-82D3-B93DC7A2C040}"/>
              </a:ext>
            </a:extLst>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rot="232136">
            <a:off x="9576681" y="1825624"/>
            <a:ext cx="2131427" cy="212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2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A couple of people playing cards&#10;&#10;Description automatically generated">
            <a:extLst>
              <a:ext uri="{FF2B5EF4-FFF2-40B4-BE49-F238E27FC236}">
                <a16:creationId xmlns:a16="http://schemas.microsoft.com/office/drawing/2014/main" id="{C2872014-696F-0BB4-17A9-E00761BB5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0"/>
            <a:ext cx="6604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BDB6B44-1A1C-276C-01AE-25FB35196552}"/>
              </a:ext>
            </a:extLst>
          </p:cNvPr>
          <p:cNvSpPr/>
          <p:nvPr/>
        </p:nvSpPr>
        <p:spPr>
          <a:xfrm rot="5400000">
            <a:off x="2158734" y="-2107173"/>
            <a:ext cx="6176953" cy="10391305"/>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150" name="Title 1">
            <a:extLst>
              <a:ext uri="{FF2B5EF4-FFF2-40B4-BE49-F238E27FC236}">
                <a16:creationId xmlns:a16="http://schemas.microsoft.com/office/drawing/2014/main" id="{615F94B5-67BF-B328-F07D-DECD9262BA56}"/>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6151" name="Content Placeholder 2">
            <a:extLst>
              <a:ext uri="{FF2B5EF4-FFF2-40B4-BE49-F238E27FC236}">
                <a16:creationId xmlns:a16="http://schemas.microsoft.com/office/drawing/2014/main" id="{BA63E487-408B-E93C-6D9C-B118F96734F9}"/>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Introduction to gambling</a:t>
            </a:r>
          </a:p>
          <a:p>
            <a:pPr eaLnBrk="1" hangingPunct="1"/>
            <a:r>
              <a:rPr lang="en-AU" altLang="en-US" dirty="0">
                <a:latin typeface="Arial Nova" panose="020B0504020202020204" pitchFamily="34" charset="0"/>
              </a:rPr>
              <a:t>Gambling harm</a:t>
            </a:r>
          </a:p>
          <a:p>
            <a:pPr eaLnBrk="1" hangingPunct="1"/>
            <a:r>
              <a:rPr lang="en-AU" altLang="en-US" dirty="0">
                <a:latin typeface="Arial Nova" panose="020B0504020202020204" pitchFamily="34" charset="0"/>
              </a:rPr>
              <a:t>Gambling harm risk factors</a:t>
            </a:r>
          </a:p>
          <a:p>
            <a:pPr eaLnBrk="1" hangingPunct="1"/>
            <a:r>
              <a:rPr lang="en-AU" altLang="en-US" dirty="0">
                <a:latin typeface="Arial Nova" panose="020B0504020202020204" pitchFamily="34" charset="0"/>
              </a:rPr>
              <a:t>Your role</a:t>
            </a:r>
          </a:p>
          <a:p>
            <a:pPr eaLnBrk="1" hangingPunct="1"/>
            <a:r>
              <a:rPr lang="en-AU" altLang="en-US" dirty="0">
                <a:latin typeface="Arial Nova" panose="020B0504020202020204" pitchFamily="34" charset="0"/>
              </a:rPr>
              <a:t>Signs of gambling harm</a:t>
            </a:r>
          </a:p>
          <a:p>
            <a:pPr eaLnBrk="1" hangingPunct="1"/>
            <a:r>
              <a:rPr lang="en-AU" altLang="en-US" dirty="0">
                <a:latin typeface="Arial Nova" panose="020B0504020202020204" pitchFamily="34" charset="0"/>
              </a:rPr>
              <a:t>Support services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Connecting with patrons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611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Women talking to each other">
            <a:extLst>
              <a:ext uri="{FF2B5EF4-FFF2-40B4-BE49-F238E27FC236}">
                <a16:creationId xmlns:a16="http://schemas.microsoft.com/office/drawing/2014/main" id="{2AD04D96-FB62-655E-7DBB-DB3C4A2C9C5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5246"/>
          <a:stretch/>
        </p:blipFill>
        <p:spPr>
          <a:xfrm>
            <a:off x="2926555" y="0"/>
            <a:ext cx="9265445" cy="6176963"/>
          </a:xfrm>
          <a:prstGeom prst="rect">
            <a:avLst/>
          </a:prstGeom>
        </p:spPr>
      </p:pic>
      <p:sp>
        <p:nvSpPr>
          <p:cNvPr id="14" name="Rectangle 13">
            <a:extLst>
              <a:ext uri="{FF2B5EF4-FFF2-40B4-BE49-F238E27FC236}">
                <a16:creationId xmlns:a16="http://schemas.microsoft.com/office/drawing/2014/main" id="{C90DC5C7-36A3-AC91-85AF-B2A661E5F7E9}"/>
              </a:ext>
            </a:extLst>
          </p:cNvPr>
          <p:cNvSpPr/>
          <p:nvPr/>
        </p:nvSpPr>
        <p:spPr>
          <a:xfrm rot="5400000">
            <a:off x="1593527" y="-1541959"/>
            <a:ext cx="6176953" cy="92608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3014" name="Title 1">
            <a:extLst>
              <a:ext uri="{FF2B5EF4-FFF2-40B4-BE49-F238E27FC236}">
                <a16:creationId xmlns:a16="http://schemas.microsoft.com/office/drawing/2014/main" id="{1F2D9F6B-5EFA-85AB-F56A-0CA0C5062F1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3015" name="Content Placeholder 2">
            <a:extLst>
              <a:ext uri="{FF2B5EF4-FFF2-40B4-BE49-F238E27FC236}">
                <a16:creationId xmlns:a16="http://schemas.microsoft.com/office/drawing/2014/main" id="{1D0A50BF-3432-79E4-EC0F-897A57072195}"/>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Blind spots</a:t>
            </a:r>
          </a:p>
          <a:p>
            <a:pPr eaLnBrk="1" hangingPunct="1"/>
            <a:r>
              <a:rPr lang="en-AU" altLang="en-US" dirty="0">
                <a:latin typeface="Arial Nova" panose="020B0504020202020204" pitchFamily="34" charset="0"/>
              </a:rPr>
              <a:t>When to have a conversation</a:t>
            </a:r>
          </a:p>
          <a:p>
            <a:pPr eaLnBrk="1" hangingPunct="1"/>
            <a:r>
              <a:rPr lang="en-AU" altLang="en-US" dirty="0">
                <a:latin typeface="Arial Nova" panose="020B0504020202020204" pitchFamily="34" charset="0"/>
              </a:rPr>
              <a:t>Starting the conversation</a:t>
            </a:r>
          </a:p>
          <a:p>
            <a:pPr eaLnBrk="1" hangingPunct="1"/>
            <a:r>
              <a:rPr lang="en-AU" altLang="en-US" dirty="0">
                <a:latin typeface="Arial Nova" panose="020B0504020202020204" pitchFamily="34" charset="0"/>
              </a:rPr>
              <a:t>Language matters</a:t>
            </a:r>
          </a:p>
          <a:p>
            <a:pPr eaLnBrk="1" hangingPunct="1"/>
            <a:r>
              <a:rPr lang="en-AU" altLang="en-US" dirty="0">
                <a:latin typeface="Arial Nova" panose="020B0504020202020204" pitchFamily="34" charset="0"/>
              </a:rPr>
              <a:t>Dealing with challenges</a:t>
            </a:r>
          </a:p>
          <a:p>
            <a:pPr eaLnBrk="1" hangingPunct="1"/>
            <a:endParaRPr lang="en-AU"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ted people in rows indoors, with one arm raised, facing standing presenter in formal dress shirt and tie">
            <a:extLst>
              <a:ext uri="{FF2B5EF4-FFF2-40B4-BE49-F238E27FC236}">
                <a16:creationId xmlns:a16="http://schemas.microsoft.com/office/drawing/2014/main" id="{584F5F67-6162-79F8-B53E-F220FA9E873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9664"/>
          <a:stretch/>
        </p:blipFill>
        <p:spPr>
          <a:xfrm>
            <a:off x="1950856" y="-6"/>
            <a:ext cx="10241144" cy="6176953"/>
          </a:xfrm>
          <a:prstGeom prst="rect">
            <a:avLst/>
          </a:prstGeom>
        </p:spPr>
      </p:pic>
      <p:sp>
        <p:nvSpPr>
          <p:cNvPr id="3" name="Rectangle 2">
            <a:extLst>
              <a:ext uri="{FF2B5EF4-FFF2-40B4-BE49-F238E27FC236}">
                <a16:creationId xmlns:a16="http://schemas.microsoft.com/office/drawing/2014/main" id="{E69E8FE1-8B38-F326-95FE-DE867FCF5CAE}"/>
              </a:ext>
            </a:extLst>
          </p:cNvPr>
          <p:cNvSpPr/>
          <p:nvPr/>
        </p:nvSpPr>
        <p:spPr>
          <a:xfrm rot="5400000">
            <a:off x="1593527" y="-1541959"/>
            <a:ext cx="6176953" cy="92608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5058" name="Title 1">
            <a:extLst>
              <a:ext uri="{FF2B5EF4-FFF2-40B4-BE49-F238E27FC236}">
                <a16:creationId xmlns:a16="http://schemas.microsoft.com/office/drawing/2014/main" id="{B2BC6D2A-0996-E808-3183-09F86CE2BBF7}"/>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Group discussion</a:t>
            </a:r>
          </a:p>
        </p:txBody>
      </p:sp>
      <p:sp>
        <p:nvSpPr>
          <p:cNvPr id="4" name="TextBox 8">
            <a:extLst>
              <a:ext uri="{FF2B5EF4-FFF2-40B4-BE49-F238E27FC236}">
                <a16:creationId xmlns:a16="http://schemas.microsoft.com/office/drawing/2014/main" id="{ECCBFCD1-533C-6EA0-113C-3EB5BB7AE1A9}"/>
              </a:ext>
            </a:extLst>
          </p:cNvPr>
          <p:cNvSpPr txBox="1">
            <a:spLocks noChangeArrowheads="1"/>
          </p:cNvSpPr>
          <p:nvPr/>
        </p:nvSpPr>
        <p:spPr bwMode="auto">
          <a:xfrm>
            <a:off x="838200" y="1947743"/>
            <a:ext cx="9260881" cy="2962513"/>
          </a:xfrm>
          <a:prstGeom prst="round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nSpc>
                <a:spcPct val="100000"/>
              </a:lnSpc>
              <a:spcBef>
                <a:spcPct val="0"/>
              </a:spcBef>
            </a:pPr>
            <a:r>
              <a:rPr lang="en-AU" altLang="en-US" dirty="0">
                <a:solidFill>
                  <a:schemeClr val="bg1"/>
                </a:solidFill>
                <a:latin typeface="Arial Nova" panose="020B0504020202020204" pitchFamily="34" charset="0"/>
              </a:rPr>
              <a:t>What do you think of people who gamble? </a:t>
            </a:r>
          </a:p>
          <a:p>
            <a:pPr marL="342900" indent="-342900">
              <a:lnSpc>
                <a:spcPct val="100000"/>
              </a:lnSpc>
              <a:spcBef>
                <a:spcPct val="0"/>
              </a:spcBef>
            </a:pPr>
            <a:r>
              <a:rPr lang="en-AU" altLang="en-US" dirty="0">
                <a:solidFill>
                  <a:schemeClr val="bg1"/>
                </a:solidFill>
                <a:latin typeface="Arial Nova" panose="020B0504020202020204" pitchFamily="34" charset="0"/>
              </a:rPr>
              <a:t>How do you think society treats people who gamble?</a:t>
            </a:r>
          </a:p>
          <a:p>
            <a:pPr marL="342900" indent="-342900">
              <a:lnSpc>
                <a:spcPct val="100000"/>
              </a:lnSpc>
              <a:spcBef>
                <a:spcPct val="0"/>
              </a:spcBef>
            </a:pPr>
            <a:r>
              <a:rPr lang="en-AU" altLang="en-US" dirty="0">
                <a:solidFill>
                  <a:schemeClr val="bg1"/>
                </a:solidFill>
                <a:latin typeface="Arial Nova" panose="020B0504020202020204" pitchFamily="34" charset="0"/>
              </a:rPr>
              <a:t>What biases or stereotypes exist about people who gamble?</a:t>
            </a:r>
          </a:p>
          <a:p>
            <a:pPr marL="342900" indent="-342900">
              <a:lnSpc>
                <a:spcPct val="100000"/>
              </a:lnSpc>
              <a:spcBef>
                <a:spcPct val="0"/>
              </a:spcBef>
            </a:pPr>
            <a:r>
              <a:rPr lang="en-AU" altLang="en-US" dirty="0">
                <a:solidFill>
                  <a:schemeClr val="bg1"/>
                </a:solidFill>
                <a:latin typeface="Arial Nova" panose="020B0504020202020204" pitchFamily="34" charset="0"/>
              </a:rPr>
              <a:t>How do you think society’s perceptions shape your opinions of people who gamble?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E9AA-D1F9-E386-8BE0-62CD3B80F7F6}"/>
              </a:ext>
            </a:extLst>
          </p:cNvPr>
          <p:cNvSpPr>
            <a:spLocks noGrp="1"/>
          </p:cNvSpPr>
          <p:nvPr>
            <p:ph type="title"/>
          </p:nvPr>
        </p:nvSpPr>
        <p:spPr/>
        <p:txBody>
          <a:bodyPr/>
          <a:lstStyle/>
          <a:p>
            <a:r>
              <a:rPr lang="en-AU" altLang="en-US" dirty="0">
                <a:latin typeface="Arial Rounded MT Bold" panose="020F0704030504030204" pitchFamily="34" charset="0"/>
              </a:rPr>
              <a:t>The signs of gambling harm</a:t>
            </a:r>
            <a:endParaRPr lang="en-AU" dirty="0"/>
          </a:p>
        </p:txBody>
      </p:sp>
      <p:sp>
        <p:nvSpPr>
          <p:cNvPr id="4" name="TextBox 3">
            <a:extLst>
              <a:ext uri="{FF2B5EF4-FFF2-40B4-BE49-F238E27FC236}">
                <a16:creationId xmlns:a16="http://schemas.microsoft.com/office/drawing/2014/main" id="{C78B98AD-C6E6-E06E-A959-F9EF74ED42A0}"/>
              </a:ext>
            </a:extLst>
          </p:cNvPr>
          <p:cNvSpPr txBox="1"/>
          <p:nvPr/>
        </p:nvSpPr>
        <p:spPr>
          <a:xfrm>
            <a:off x="1030514" y="1497901"/>
            <a:ext cx="5065486" cy="1940957"/>
          </a:xfrm>
          <a:prstGeom prst="roundRect">
            <a:avLst/>
          </a:prstGeom>
          <a:solidFill>
            <a:schemeClr val="accent5">
              <a:lumMod val="60000"/>
              <a:lumOff val="40000"/>
            </a:schemeClr>
          </a:solidFill>
        </p:spPr>
        <p:txBody>
          <a:bodyPr wrap="square" rtlCol="0">
            <a:spAutoFit/>
          </a:bodyPr>
          <a:lstStyle/>
          <a:p>
            <a:r>
              <a:rPr lang="en-AU" b="1" dirty="0">
                <a:latin typeface="Arial Nova" panose="020B0504020202020204" pitchFamily="34" charset="0"/>
              </a:rPr>
              <a:t>Physical signs of gambling harm</a:t>
            </a:r>
          </a:p>
          <a:p>
            <a:pPr marL="285750" indent="-285750">
              <a:buFont typeface="Arial" panose="020B0604020202020204" pitchFamily="34" charset="0"/>
              <a:buChar char="•"/>
            </a:pPr>
            <a:r>
              <a:rPr lang="en-AU" dirty="0">
                <a:latin typeface="Arial Nova" panose="020B0504020202020204" pitchFamily="34" charset="0"/>
              </a:rPr>
              <a:t>Rushes from one machine to another</a:t>
            </a:r>
          </a:p>
          <a:p>
            <a:pPr marL="285750" indent="-285750">
              <a:buFont typeface="Arial" panose="020B0604020202020204" pitchFamily="34" charset="0"/>
              <a:buChar char="•"/>
            </a:pPr>
            <a:r>
              <a:rPr lang="en-AU" dirty="0">
                <a:latin typeface="Arial Nova" panose="020B0504020202020204" pitchFamily="34" charset="0"/>
              </a:rPr>
              <a:t>Tries obsessively to win on one machine</a:t>
            </a:r>
          </a:p>
          <a:p>
            <a:pPr marL="285750" indent="-285750">
              <a:buFont typeface="Arial" panose="020B0604020202020204" pitchFamily="34" charset="0"/>
              <a:buChar char="•"/>
            </a:pPr>
            <a:r>
              <a:rPr lang="en-AU" dirty="0">
                <a:latin typeface="Arial Nova" panose="020B0504020202020204" pitchFamily="34" charset="0"/>
              </a:rPr>
              <a:t>Plays very fast</a:t>
            </a:r>
          </a:p>
          <a:p>
            <a:pPr marL="285750" indent="-285750">
              <a:buFont typeface="Arial" panose="020B0604020202020204" pitchFamily="34" charset="0"/>
              <a:buChar char="•"/>
            </a:pPr>
            <a:r>
              <a:rPr lang="en-AU" dirty="0">
                <a:latin typeface="Arial Nova" panose="020B0504020202020204" pitchFamily="34" charset="0"/>
              </a:rPr>
              <a:t>Gambles on two or more machines at once</a:t>
            </a:r>
          </a:p>
          <a:p>
            <a:pPr marL="285750" indent="-285750">
              <a:buFont typeface="Arial" panose="020B0604020202020204" pitchFamily="34" charset="0"/>
              <a:buChar char="•"/>
            </a:pPr>
            <a:r>
              <a:rPr lang="en-AU" dirty="0">
                <a:latin typeface="Arial Nova" panose="020B0504020202020204" pitchFamily="34" charset="0"/>
              </a:rPr>
              <a:t>Rituals or superstitious behaviours </a:t>
            </a:r>
          </a:p>
        </p:txBody>
      </p:sp>
      <p:sp>
        <p:nvSpPr>
          <p:cNvPr id="5" name="TextBox 4">
            <a:extLst>
              <a:ext uri="{FF2B5EF4-FFF2-40B4-BE49-F238E27FC236}">
                <a16:creationId xmlns:a16="http://schemas.microsoft.com/office/drawing/2014/main" id="{46FD7925-15FE-1B7C-37DB-B93427FE3A72}"/>
              </a:ext>
            </a:extLst>
          </p:cNvPr>
          <p:cNvSpPr txBox="1"/>
          <p:nvPr/>
        </p:nvSpPr>
        <p:spPr>
          <a:xfrm>
            <a:off x="1030514" y="3483597"/>
            <a:ext cx="5065486" cy="2553891"/>
          </a:xfrm>
          <a:prstGeom prst="roundRect">
            <a:avLst/>
          </a:prstGeom>
          <a:solidFill>
            <a:schemeClr val="accent4">
              <a:lumMod val="60000"/>
              <a:lumOff val="40000"/>
            </a:schemeClr>
          </a:solidFill>
        </p:spPr>
        <p:txBody>
          <a:bodyPr wrap="square">
            <a:spAutoFit/>
          </a:bodyPr>
          <a:lstStyle/>
          <a:p>
            <a:r>
              <a:rPr lang="en-AU" b="1" dirty="0">
                <a:latin typeface="Arial Nova" panose="020B0504020202020204" pitchFamily="34" charset="0"/>
              </a:rPr>
              <a:t>Time-related signs of gambling harm</a:t>
            </a:r>
          </a:p>
          <a:p>
            <a:pPr marL="285750" indent="-285750">
              <a:buFont typeface="Arial" panose="020B0604020202020204" pitchFamily="34" charset="0"/>
              <a:buChar char="•"/>
            </a:pPr>
            <a:r>
              <a:rPr lang="en-AU" dirty="0">
                <a:latin typeface="Arial Nova" panose="020B0504020202020204" pitchFamily="34" charset="0"/>
              </a:rPr>
              <a:t>Starts gambling when the venue is opening or only stops gambling when venue is closing</a:t>
            </a:r>
          </a:p>
          <a:p>
            <a:pPr marL="285750" indent="-285750">
              <a:buFont typeface="Arial" panose="020B0604020202020204" pitchFamily="34" charset="0"/>
              <a:buChar char="•"/>
            </a:pPr>
            <a:r>
              <a:rPr lang="en-AU" dirty="0">
                <a:latin typeface="Arial Nova" panose="020B0504020202020204" pitchFamily="34" charset="0"/>
              </a:rPr>
              <a:t>Gambles most days or through normal mealtimes</a:t>
            </a:r>
          </a:p>
          <a:p>
            <a:pPr marL="285750" indent="-285750">
              <a:buFont typeface="Arial" panose="020B0604020202020204" pitchFamily="34" charset="0"/>
              <a:buChar char="•"/>
            </a:pPr>
            <a:r>
              <a:rPr lang="en-AU" dirty="0">
                <a:latin typeface="Arial Nova" panose="020B0504020202020204" pitchFamily="34" charset="0"/>
              </a:rPr>
              <a:t>Often gambles for long periods (3+ hours) without a break</a:t>
            </a:r>
          </a:p>
        </p:txBody>
      </p:sp>
      <p:sp>
        <p:nvSpPr>
          <p:cNvPr id="6" name="TextBox 5">
            <a:extLst>
              <a:ext uri="{FF2B5EF4-FFF2-40B4-BE49-F238E27FC236}">
                <a16:creationId xmlns:a16="http://schemas.microsoft.com/office/drawing/2014/main" id="{CDD1AEA6-C481-9AB1-ED36-CE9165DBC864}"/>
              </a:ext>
            </a:extLst>
          </p:cNvPr>
          <p:cNvSpPr txBox="1"/>
          <p:nvPr/>
        </p:nvSpPr>
        <p:spPr>
          <a:xfrm>
            <a:off x="6248394" y="1497901"/>
            <a:ext cx="5297720" cy="2247424"/>
          </a:xfrm>
          <a:prstGeom prst="roundRect">
            <a:avLst/>
          </a:prstGeom>
          <a:solidFill>
            <a:srgbClr val="ED7D31"/>
          </a:solidFill>
        </p:spPr>
        <p:txBody>
          <a:bodyPr wrap="square">
            <a:spAutoFit/>
          </a:bodyPr>
          <a:lstStyle/>
          <a:p>
            <a:r>
              <a:rPr lang="en-AU" b="1" dirty="0">
                <a:latin typeface="Arial Nova" panose="020B0504020202020204" pitchFamily="34" charset="0"/>
              </a:rPr>
              <a:t>Financial signs of gambling harm:</a:t>
            </a:r>
          </a:p>
          <a:p>
            <a:pPr marL="285750" indent="-285750">
              <a:buFont typeface="Arial" panose="020B0604020202020204" pitchFamily="34" charset="0"/>
              <a:buChar char="•"/>
            </a:pPr>
            <a:r>
              <a:rPr lang="en-AU" dirty="0">
                <a:latin typeface="Arial Nova" panose="020B0504020202020204" pitchFamily="34" charset="0"/>
              </a:rPr>
              <a:t>Significant increase in spending pattern</a:t>
            </a:r>
          </a:p>
          <a:p>
            <a:pPr marL="285750" indent="-285750">
              <a:buFont typeface="Arial" panose="020B0604020202020204" pitchFamily="34" charset="0"/>
              <a:buChar char="•"/>
            </a:pPr>
            <a:r>
              <a:rPr lang="en-AU" dirty="0">
                <a:latin typeface="Arial Nova" panose="020B0504020202020204" pitchFamily="34" charset="0"/>
              </a:rPr>
              <a:t>Asks to change large notes at venue before gambling</a:t>
            </a:r>
          </a:p>
          <a:p>
            <a:pPr marL="285750" indent="-285750">
              <a:buFont typeface="Arial" panose="020B0604020202020204" pitchFamily="34" charset="0"/>
              <a:buChar char="•"/>
            </a:pPr>
            <a:r>
              <a:rPr lang="en-AU" dirty="0">
                <a:latin typeface="Arial Nova" panose="020B0504020202020204" pitchFamily="34" charset="0"/>
              </a:rPr>
              <a:t>Spends $300 or more in a session</a:t>
            </a:r>
          </a:p>
          <a:p>
            <a:pPr marL="285750" indent="-285750">
              <a:buFont typeface="Arial" panose="020B0604020202020204" pitchFamily="34" charset="0"/>
              <a:buChar char="•"/>
            </a:pPr>
            <a:r>
              <a:rPr lang="en-AU" dirty="0">
                <a:latin typeface="Arial Nova" panose="020B0504020202020204" pitchFamily="34" charset="0"/>
              </a:rPr>
              <a:t>Bets $2.50 or more per spin most of the time</a:t>
            </a:r>
          </a:p>
          <a:p>
            <a:pPr marL="285750" indent="-285750">
              <a:buFont typeface="Arial" panose="020B0604020202020204" pitchFamily="34" charset="0"/>
              <a:buChar char="•"/>
            </a:pPr>
            <a:r>
              <a:rPr lang="en-AU" dirty="0">
                <a:latin typeface="Arial Nova" panose="020B0504020202020204" pitchFamily="34" charset="0"/>
              </a:rPr>
              <a:t>Gets cash out on two or more occasions </a:t>
            </a:r>
          </a:p>
        </p:txBody>
      </p:sp>
      <p:sp>
        <p:nvSpPr>
          <p:cNvPr id="7" name="TextBox 6">
            <a:extLst>
              <a:ext uri="{FF2B5EF4-FFF2-40B4-BE49-F238E27FC236}">
                <a16:creationId xmlns:a16="http://schemas.microsoft.com/office/drawing/2014/main" id="{214D2C90-501E-C4A5-9CCD-7A5B3BC599B9}"/>
              </a:ext>
            </a:extLst>
          </p:cNvPr>
          <p:cNvSpPr txBox="1"/>
          <p:nvPr/>
        </p:nvSpPr>
        <p:spPr>
          <a:xfrm>
            <a:off x="6248394" y="3790064"/>
            <a:ext cx="5297720" cy="2247424"/>
          </a:xfrm>
          <a:prstGeom prst="roundRect">
            <a:avLst/>
          </a:prstGeom>
          <a:solidFill>
            <a:srgbClr val="8037B7"/>
          </a:solidFill>
        </p:spPr>
        <p:txBody>
          <a:bodyPr wrap="square">
            <a:spAutoFit/>
          </a:bodyPr>
          <a:lstStyle/>
          <a:p>
            <a:r>
              <a:rPr lang="en-AU" b="1" dirty="0">
                <a:solidFill>
                  <a:schemeClr val="bg1"/>
                </a:solidFill>
                <a:latin typeface="Arial Nova" panose="020B0504020202020204" pitchFamily="34" charset="0"/>
              </a:rPr>
              <a:t>Emotional or relationship signs of gambling harm:</a:t>
            </a:r>
          </a:p>
          <a:p>
            <a:pPr marL="285750" indent="-285750">
              <a:buFont typeface="Arial" panose="020B0604020202020204" pitchFamily="34" charset="0"/>
              <a:buChar char="•"/>
            </a:pPr>
            <a:r>
              <a:rPr lang="en-AU" dirty="0">
                <a:solidFill>
                  <a:schemeClr val="bg1"/>
                </a:solidFill>
                <a:latin typeface="Arial Nova" panose="020B0504020202020204" pitchFamily="34" charset="0"/>
              </a:rPr>
              <a:t>Appears stressed, anxious, angry, sad or depressed while or after gambling</a:t>
            </a:r>
          </a:p>
          <a:p>
            <a:pPr marL="285750" indent="-285750">
              <a:buFont typeface="Arial" panose="020B0604020202020204" pitchFamily="34" charset="0"/>
              <a:buChar char="•"/>
            </a:pPr>
            <a:r>
              <a:rPr lang="en-AU" dirty="0">
                <a:solidFill>
                  <a:schemeClr val="bg1"/>
                </a:solidFill>
                <a:latin typeface="Arial Nova" panose="020B0504020202020204" pitchFamily="34" charset="0"/>
              </a:rPr>
              <a:t>Conceals presence at venue </a:t>
            </a:r>
          </a:p>
          <a:p>
            <a:pPr marL="285750" indent="-285750">
              <a:buFont typeface="Arial" panose="020B0604020202020204" pitchFamily="34" charset="0"/>
              <a:buChar char="•"/>
            </a:pPr>
            <a:r>
              <a:rPr lang="en-AU" dirty="0">
                <a:solidFill>
                  <a:schemeClr val="bg1"/>
                </a:solidFill>
                <a:latin typeface="Arial Nova" panose="020B0504020202020204" pitchFamily="34" charset="0"/>
              </a:rPr>
              <a:t>Friends or family contact or visit the venue asking for them</a:t>
            </a:r>
          </a:p>
        </p:txBody>
      </p:sp>
    </p:spTree>
    <p:extLst>
      <p:ext uri="{BB962C8B-B14F-4D97-AF65-F5344CB8AC3E}">
        <p14:creationId xmlns:p14="http://schemas.microsoft.com/office/powerpoint/2010/main" val="1190883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unette looking into mirror">
            <a:extLst>
              <a:ext uri="{FF2B5EF4-FFF2-40B4-BE49-F238E27FC236}">
                <a16:creationId xmlns:a16="http://schemas.microsoft.com/office/drawing/2014/main" id="{2AC12137-2DAC-A830-780C-13AA1EBFE33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2182"/>
          <a:stretch/>
        </p:blipFill>
        <p:spPr>
          <a:xfrm>
            <a:off x="1899722" y="0"/>
            <a:ext cx="10292278" cy="6176963"/>
          </a:xfrm>
          <a:prstGeom prst="rect">
            <a:avLst/>
          </a:prstGeom>
        </p:spPr>
      </p:pic>
      <p:sp>
        <p:nvSpPr>
          <p:cNvPr id="8" name="Rectangle 7">
            <a:extLst>
              <a:ext uri="{FF2B5EF4-FFF2-40B4-BE49-F238E27FC236}">
                <a16:creationId xmlns:a16="http://schemas.microsoft.com/office/drawing/2014/main" id="{80270E24-B699-9B31-DAE6-3542A700A9BE}"/>
              </a:ext>
            </a:extLst>
          </p:cNvPr>
          <p:cNvSpPr/>
          <p:nvPr/>
        </p:nvSpPr>
        <p:spPr>
          <a:xfrm rot="5400000">
            <a:off x="2614203" y="-2562638"/>
            <a:ext cx="6176953" cy="11302239"/>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B8B6BC09-83E7-F2E6-9A07-23F347E969C8}"/>
              </a:ext>
            </a:extLst>
          </p:cNvPr>
          <p:cNvSpPr>
            <a:spLocks noGrp="1"/>
          </p:cNvSpPr>
          <p:nvPr>
            <p:ph type="title"/>
          </p:nvPr>
        </p:nvSpPr>
        <p:spPr/>
        <p:txBody>
          <a:bodyPr/>
          <a:lstStyle/>
          <a:p>
            <a:r>
              <a:rPr lang="en-AU" dirty="0">
                <a:latin typeface="Arial Rounded MT Bold" panose="020F0704030504030204" pitchFamily="34" charset="0"/>
              </a:rPr>
              <a:t>Self-reflection</a:t>
            </a:r>
          </a:p>
        </p:txBody>
      </p:sp>
      <p:sp>
        <p:nvSpPr>
          <p:cNvPr id="3" name="Content Placeholder 2">
            <a:extLst>
              <a:ext uri="{FF2B5EF4-FFF2-40B4-BE49-F238E27FC236}">
                <a16:creationId xmlns:a16="http://schemas.microsoft.com/office/drawing/2014/main" id="{F6ED0982-DBBD-E085-DCEB-391F6D4C317D}"/>
              </a:ext>
            </a:extLst>
          </p:cNvPr>
          <p:cNvSpPr>
            <a:spLocks noGrp="1"/>
          </p:cNvSpPr>
          <p:nvPr>
            <p:ph idx="1"/>
          </p:nvPr>
        </p:nvSpPr>
        <p:spPr>
          <a:xfrm>
            <a:off x="838200" y="1690688"/>
            <a:ext cx="6591300" cy="4351338"/>
          </a:xfrm>
        </p:spPr>
        <p:txBody>
          <a:bodyPr/>
          <a:lstStyle/>
          <a:p>
            <a:r>
              <a:rPr lang="en-AU" dirty="0">
                <a:latin typeface="Arial Nova" panose="020B0504020202020204" pitchFamily="34" charset="0"/>
              </a:rPr>
              <a:t>A worldview is a collection of attitudes, values and expectations </a:t>
            </a:r>
          </a:p>
          <a:p>
            <a:r>
              <a:rPr lang="en-AU" dirty="0">
                <a:latin typeface="Arial Nova" panose="020B0504020202020204" pitchFamily="34" charset="0"/>
              </a:rPr>
              <a:t>Influenced by our background, family and culture</a:t>
            </a:r>
          </a:p>
          <a:p>
            <a:r>
              <a:rPr lang="en-AU" dirty="0">
                <a:latin typeface="Arial Nova" panose="020B0504020202020204" pitchFamily="34" charset="0"/>
              </a:rPr>
              <a:t>Be mindful of your attitudes towards people who gamble</a:t>
            </a:r>
          </a:p>
        </p:txBody>
      </p:sp>
    </p:spTree>
    <p:extLst>
      <p:ext uri="{BB962C8B-B14F-4D97-AF65-F5344CB8AC3E}">
        <p14:creationId xmlns:p14="http://schemas.microsoft.com/office/powerpoint/2010/main" val="2554199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his hand over his eye&#10;&#10;Description automatically generated">
            <a:extLst>
              <a:ext uri="{FF2B5EF4-FFF2-40B4-BE49-F238E27FC236}">
                <a16:creationId xmlns:a16="http://schemas.microsoft.com/office/drawing/2014/main" id="{FA98F14C-1C7E-E618-AEBA-B3BA7AAB600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872"/>
          <a:stretch/>
        </p:blipFill>
        <p:spPr>
          <a:xfrm>
            <a:off x="6840187" y="0"/>
            <a:ext cx="5351813" cy="6176963"/>
          </a:xfrm>
          <a:prstGeom prst="rect">
            <a:avLst/>
          </a:prstGeom>
        </p:spPr>
      </p:pic>
      <p:sp>
        <p:nvSpPr>
          <p:cNvPr id="6" name="Rectangle 5">
            <a:extLst>
              <a:ext uri="{FF2B5EF4-FFF2-40B4-BE49-F238E27FC236}">
                <a16:creationId xmlns:a16="http://schemas.microsoft.com/office/drawing/2014/main" id="{2837F63D-F818-0468-7764-F71FF1D789B9}"/>
              </a:ext>
            </a:extLst>
          </p:cNvPr>
          <p:cNvSpPr/>
          <p:nvPr/>
        </p:nvSpPr>
        <p:spPr>
          <a:xfrm rot="5400000">
            <a:off x="2768088" y="-2716524"/>
            <a:ext cx="6176953" cy="11610013"/>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C9BF3859-AF2B-55C3-52D6-22686A20A366}"/>
              </a:ext>
            </a:extLst>
          </p:cNvPr>
          <p:cNvSpPr>
            <a:spLocks noGrp="1"/>
          </p:cNvSpPr>
          <p:nvPr>
            <p:ph type="title"/>
          </p:nvPr>
        </p:nvSpPr>
        <p:spPr/>
        <p:txBody>
          <a:bodyPr/>
          <a:lstStyle/>
          <a:p>
            <a:r>
              <a:rPr lang="en-AU" dirty="0">
                <a:latin typeface="Arial Rounded MT Bold" panose="020F0704030504030204" pitchFamily="34" charset="0"/>
              </a:rPr>
              <a:t>Blind spots</a:t>
            </a:r>
          </a:p>
        </p:txBody>
      </p:sp>
      <p:sp>
        <p:nvSpPr>
          <p:cNvPr id="3" name="Content Placeholder 2">
            <a:extLst>
              <a:ext uri="{FF2B5EF4-FFF2-40B4-BE49-F238E27FC236}">
                <a16:creationId xmlns:a16="http://schemas.microsoft.com/office/drawing/2014/main" id="{02334F23-A744-F1AB-1815-356E57E42D17}"/>
              </a:ext>
            </a:extLst>
          </p:cNvPr>
          <p:cNvSpPr>
            <a:spLocks noGrp="1"/>
          </p:cNvSpPr>
          <p:nvPr>
            <p:ph idx="1"/>
          </p:nvPr>
        </p:nvSpPr>
        <p:spPr>
          <a:xfrm>
            <a:off x="838200" y="1825625"/>
            <a:ext cx="6524501" cy="4351338"/>
          </a:xfrm>
        </p:spPr>
        <p:txBody>
          <a:bodyPr/>
          <a:lstStyle/>
          <a:p>
            <a:r>
              <a:rPr lang="en-AU" dirty="0">
                <a:latin typeface="Arial Nova" panose="020B0504020202020204" pitchFamily="34" charset="0"/>
              </a:rPr>
              <a:t>Aspects of ourselves we aren’t conscious of </a:t>
            </a:r>
          </a:p>
          <a:p>
            <a:r>
              <a:rPr lang="en-AU" dirty="0">
                <a:latin typeface="Arial Nova" panose="020B0504020202020204" pitchFamily="34" charset="0"/>
              </a:rPr>
              <a:t>Includes our personality traits, values, actions, habits, feelings and thoughts</a:t>
            </a:r>
          </a:p>
          <a:p>
            <a:r>
              <a:rPr lang="en-AU" dirty="0">
                <a:latin typeface="Arial Nova" panose="020B0504020202020204" pitchFamily="34" charset="0"/>
              </a:rPr>
              <a:t>Narrows our attitudes and beliefs</a:t>
            </a:r>
            <a:endParaRPr lang="en-AU" dirty="0"/>
          </a:p>
        </p:txBody>
      </p:sp>
      <p:sp>
        <p:nvSpPr>
          <p:cNvPr id="7" name="TextBox 8">
            <a:extLst>
              <a:ext uri="{FF2B5EF4-FFF2-40B4-BE49-F238E27FC236}">
                <a16:creationId xmlns:a16="http://schemas.microsoft.com/office/drawing/2014/main" id="{5054D467-22C5-B7F5-E48D-B4DA378CDF36}"/>
              </a:ext>
            </a:extLst>
          </p:cNvPr>
          <p:cNvSpPr txBox="1">
            <a:spLocks noChangeArrowheads="1"/>
          </p:cNvSpPr>
          <p:nvPr/>
        </p:nvSpPr>
        <p:spPr bwMode="auto">
          <a:xfrm>
            <a:off x="8320646" y="4774658"/>
            <a:ext cx="3340925" cy="1200329"/>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sz="2400" dirty="0">
                <a:solidFill>
                  <a:schemeClr val="bg1"/>
                </a:solidFill>
                <a:latin typeface="Arial Nova" panose="020B0504020202020204" pitchFamily="34" charset="0"/>
              </a:rPr>
              <a:t>What blind spots might someone have about people who gamble?</a:t>
            </a:r>
          </a:p>
        </p:txBody>
      </p:sp>
    </p:spTree>
    <p:extLst>
      <p:ext uri="{BB962C8B-B14F-4D97-AF65-F5344CB8AC3E}">
        <p14:creationId xmlns:p14="http://schemas.microsoft.com/office/powerpoint/2010/main" val="4091988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2D83-1782-BC25-9059-308B865B4052}"/>
              </a:ext>
            </a:extLst>
          </p:cNvPr>
          <p:cNvSpPr>
            <a:spLocks noGrp="1"/>
          </p:cNvSpPr>
          <p:nvPr>
            <p:ph type="title"/>
          </p:nvPr>
        </p:nvSpPr>
        <p:spPr/>
        <p:txBody>
          <a:bodyPr/>
          <a:lstStyle/>
          <a:p>
            <a:r>
              <a:rPr lang="en-AU" dirty="0">
                <a:solidFill>
                  <a:srgbClr val="5EA443"/>
                </a:solidFill>
                <a:latin typeface="Arial Rounded MT Bold" panose="020F0704030504030204" pitchFamily="34" charset="0"/>
              </a:rPr>
              <a:t>Understanding emotional intelligence</a:t>
            </a:r>
          </a:p>
        </p:txBody>
      </p:sp>
      <p:sp>
        <p:nvSpPr>
          <p:cNvPr id="5" name="Content Placeholder 2">
            <a:extLst>
              <a:ext uri="{FF2B5EF4-FFF2-40B4-BE49-F238E27FC236}">
                <a16:creationId xmlns:a16="http://schemas.microsoft.com/office/drawing/2014/main" id="{A0056A64-6A25-4CE4-CAFE-B72993D4E5AD}"/>
              </a:ext>
            </a:extLst>
          </p:cNvPr>
          <p:cNvSpPr txBox="1">
            <a:spLocks noChangeArrowheads="1"/>
          </p:cNvSpPr>
          <p:nvPr/>
        </p:nvSpPr>
        <p:spPr bwMode="auto">
          <a:xfrm>
            <a:off x="1129677" y="3492502"/>
            <a:ext cx="2438401"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b="1" dirty="0">
                <a:solidFill>
                  <a:srgbClr val="5EA443"/>
                </a:solidFill>
                <a:latin typeface="Arial Nova" panose="020B0504020202020204" pitchFamily="34" charset="0"/>
              </a:rPr>
              <a:t>Identify: </a:t>
            </a:r>
            <a:r>
              <a:rPr lang="en-AU" altLang="en-US" dirty="0">
                <a:solidFill>
                  <a:srgbClr val="5EA443"/>
                </a:solidFill>
                <a:latin typeface="Arial Nova" panose="020B0504020202020204" pitchFamily="34" charset="0"/>
              </a:rPr>
              <a:t>Recognise your emotions</a:t>
            </a:r>
          </a:p>
        </p:txBody>
      </p:sp>
      <p:sp>
        <p:nvSpPr>
          <p:cNvPr id="6" name="Content Placeholder 2">
            <a:extLst>
              <a:ext uri="{FF2B5EF4-FFF2-40B4-BE49-F238E27FC236}">
                <a16:creationId xmlns:a16="http://schemas.microsoft.com/office/drawing/2014/main" id="{A234833E-DAB5-BBCA-8451-D373348CCF18}"/>
              </a:ext>
            </a:extLst>
          </p:cNvPr>
          <p:cNvSpPr txBox="1">
            <a:spLocks noChangeArrowheads="1"/>
          </p:cNvSpPr>
          <p:nvPr/>
        </p:nvSpPr>
        <p:spPr bwMode="auto">
          <a:xfrm>
            <a:off x="8438939" y="3492502"/>
            <a:ext cx="3285516"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ts val="0"/>
              </a:spcBef>
              <a:buFont typeface="Arial" panose="020B0604020202020204" pitchFamily="34" charset="0"/>
              <a:buNone/>
            </a:pPr>
            <a:r>
              <a:rPr lang="en-AU" altLang="en-US" b="1" dirty="0">
                <a:solidFill>
                  <a:srgbClr val="5EA443"/>
                </a:solidFill>
                <a:latin typeface="Arial Nova" panose="020B0504020202020204" pitchFamily="34" charset="0"/>
              </a:rPr>
              <a:t>Act: </a:t>
            </a:r>
          </a:p>
          <a:p>
            <a:pPr algn="ctr" eaLnBrk="1" hangingPunct="1">
              <a:spcBef>
                <a:spcPts val="0"/>
              </a:spcBef>
              <a:buFont typeface="Arial" panose="020B0604020202020204" pitchFamily="34" charset="0"/>
              <a:buNone/>
            </a:pPr>
            <a:r>
              <a:rPr lang="en-AU" altLang="en-US" dirty="0">
                <a:solidFill>
                  <a:srgbClr val="5EA443"/>
                </a:solidFill>
                <a:latin typeface="Arial Nova" panose="020B0504020202020204" pitchFamily="34" charset="0"/>
              </a:rPr>
              <a:t>Find other ways to engage with your emotions</a:t>
            </a:r>
          </a:p>
        </p:txBody>
      </p:sp>
      <p:sp>
        <p:nvSpPr>
          <p:cNvPr id="7" name="Content Placeholder 2">
            <a:extLst>
              <a:ext uri="{FF2B5EF4-FFF2-40B4-BE49-F238E27FC236}">
                <a16:creationId xmlns:a16="http://schemas.microsoft.com/office/drawing/2014/main" id="{35265F9A-9B39-7A33-6358-F01A78826933}"/>
              </a:ext>
            </a:extLst>
          </p:cNvPr>
          <p:cNvSpPr txBox="1">
            <a:spLocks noChangeArrowheads="1"/>
          </p:cNvSpPr>
          <p:nvPr/>
        </p:nvSpPr>
        <p:spPr bwMode="auto">
          <a:xfrm>
            <a:off x="4453241" y="3494089"/>
            <a:ext cx="328551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b="1" dirty="0">
                <a:solidFill>
                  <a:srgbClr val="5EA443"/>
                </a:solidFill>
                <a:latin typeface="Arial Nova" panose="020B0504020202020204" pitchFamily="34" charset="0"/>
              </a:rPr>
              <a:t>Reflect: </a:t>
            </a:r>
            <a:r>
              <a:rPr lang="en-AU" altLang="en-US" dirty="0">
                <a:solidFill>
                  <a:srgbClr val="5EA443"/>
                </a:solidFill>
                <a:latin typeface="Arial Nova" panose="020B0504020202020204" pitchFamily="34" charset="0"/>
              </a:rPr>
              <a:t>Understand how your emotions can impact yourself and others</a:t>
            </a:r>
          </a:p>
        </p:txBody>
      </p:sp>
      <p:pic>
        <p:nvPicPr>
          <p:cNvPr id="12" name="Graphic 11" descr="Magnifying glass with solid fill">
            <a:extLst>
              <a:ext uri="{FF2B5EF4-FFF2-40B4-BE49-F238E27FC236}">
                <a16:creationId xmlns:a16="http://schemas.microsoft.com/office/drawing/2014/main" id="{BCE1B243-AD21-F324-C92D-843A1267A3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8639" y="1835966"/>
            <a:ext cx="1260475" cy="1260475"/>
          </a:xfrm>
          <a:prstGeom prst="rect">
            <a:avLst/>
          </a:prstGeom>
        </p:spPr>
      </p:pic>
      <p:pic>
        <p:nvPicPr>
          <p:cNvPr id="14" name="Graphic 13" descr="Thought bubble with solid fill">
            <a:extLst>
              <a:ext uri="{FF2B5EF4-FFF2-40B4-BE49-F238E27FC236}">
                <a16:creationId xmlns:a16="http://schemas.microsoft.com/office/drawing/2014/main" id="{97BCFE9F-406D-1D50-0F9C-F7D639E10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5050" y="1835966"/>
            <a:ext cx="1260474" cy="1260474"/>
          </a:xfrm>
          <a:prstGeom prst="rect">
            <a:avLst/>
          </a:prstGeom>
        </p:spPr>
      </p:pic>
      <p:pic>
        <p:nvPicPr>
          <p:cNvPr id="16" name="Graphic 15" descr="Lightbulb and gear with solid fill">
            <a:extLst>
              <a:ext uri="{FF2B5EF4-FFF2-40B4-BE49-F238E27FC236}">
                <a16:creationId xmlns:a16="http://schemas.microsoft.com/office/drawing/2014/main" id="{55F96481-F3AE-541A-99BF-FC140ED5A0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51460" y="1835966"/>
            <a:ext cx="1260474" cy="1260474"/>
          </a:xfrm>
          <a:prstGeom prst="rect">
            <a:avLst/>
          </a:prstGeom>
        </p:spPr>
      </p:pic>
    </p:spTree>
    <p:extLst>
      <p:ext uri="{BB962C8B-B14F-4D97-AF65-F5344CB8AC3E}">
        <p14:creationId xmlns:p14="http://schemas.microsoft.com/office/powerpoint/2010/main" val="2778160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625D-BE99-298F-0804-08B21E2409A6}"/>
              </a:ext>
            </a:extLst>
          </p:cNvPr>
          <p:cNvSpPr>
            <a:spLocks noGrp="1"/>
          </p:cNvSpPr>
          <p:nvPr>
            <p:ph type="title"/>
          </p:nvPr>
        </p:nvSpPr>
        <p:spPr/>
        <p:txBody>
          <a:bodyPr/>
          <a:lstStyle/>
          <a:p>
            <a:r>
              <a:rPr lang="en-AU" dirty="0">
                <a:latin typeface="Arial Rounded MT Bold" panose="020F0704030504030204" pitchFamily="34" charset="0"/>
              </a:rPr>
              <a:t>Emotional intelligence</a:t>
            </a:r>
            <a:endParaRPr lang="en-AU" dirty="0"/>
          </a:p>
        </p:txBody>
      </p:sp>
      <p:pic>
        <p:nvPicPr>
          <p:cNvPr id="4" name="Online Media 3" title="Developing Emotional Intelligence">
            <a:hlinkClick r:id="" action="ppaction://media"/>
            <a:extLst>
              <a:ext uri="{FF2B5EF4-FFF2-40B4-BE49-F238E27FC236}">
                <a16:creationId xmlns:a16="http://schemas.microsoft.com/office/drawing/2014/main" id="{ABE38B57-DECC-0E8F-6BAF-FB69E1F27476}"/>
              </a:ext>
            </a:extLst>
          </p:cNvPr>
          <p:cNvPicPr>
            <a:picLocks noGrp="1" noRot="1" noChangeAspect="1"/>
          </p:cNvPicPr>
          <p:nvPr>
            <p:ph idx="1"/>
            <a:videoFile r:link="rId1"/>
          </p:nvPr>
        </p:nvPicPr>
        <p:blipFill>
          <a:blip r:embed="rId4"/>
          <a:stretch>
            <a:fillRect/>
          </a:stretch>
        </p:blipFill>
        <p:spPr>
          <a:xfrm>
            <a:off x="2136120" y="1488808"/>
            <a:ext cx="7919759" cy="4474967"/>
          </a:xfrm>
          <a:prstGeom prst="rect">
            <a:avLst/>
          </a:prstGeom>
        </p:spPr>
      </p:pic>
    </p:spTree>
    <p:extLst>
      <p:ext uri="{BB962C8B-B14F-4D97-AF65-F5344CB8AC3E}">
        <p14:creationId xmlns:p14="http://schemas.microsoft.com/office/powerpoint/2010/main" val="396679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ledge holding a cup&#10;&#10;Description automatically generated">
            <a:extLst>
              <a:ext uri="{FF2B5EF4-FFF2-40B4-BE49-F238E27FC236}">
                <a16:creationId xmlns:a16="http://schemas.microsoft.com/office/drawing/2014/main" id="{52C6EFD2-6F7C-BBD2-5D81-7774B4D403B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8970" t="-26"/>
          <a:stretch/>
        </p:blipFill>
        <p:spPr>
          <a:xfrm>
            <a:off x="2102811" y="0"/>
            <a:ext cx="10089189" cy="6176963"/>
          </a:xfrm>
          <a:prstGeom prst="rect">
            <a:avLst/>
          </a:prstGeom>
        </p:spPr>
      </p:pic>
      <p:sp>
        <p:nvSpPr>
          <p:cNvPr id="6" name="Rectangle 5">
            <a:extLst>
              <a:ext uri="{FF2B5EF4-FFF2-40B4-BE49-F238E27FC236}">
                <a16:creationId xmlns:a16="http://schemas.microsoft.com/office/drawing/2014/main" id="{5B8CF24C-E909-95AC-81AA-958F9B965904}"/>
              </a:ext>
            </a:extLst>
          </p:cNvPr>
          <p:cNvSpPr/>
          <p:nvPr/>
        </p:nvSpPr>
        <p:spPr>
          <a:xfrm rot="5400000">
            <a:off x="2091195" y="-2039629"/>
            <a:ext cx="6176953" cy="10256225"/>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3BB11B40-8694-4043-3500-1449F4283A31}"/>
              </a:ext>
            </a:extLst>
          </p:cNvPr>
          <p:cNvSpPr>
            <a:spLocks noGrp="1"/>
          </p:cNvSpPr>
          <p:nvPr>
            <p:ph type="title"/>
          </p:nvPr>
        </p:nvSpPr>
        <p:spPr/>
        <p:txBody>
          <a:bodyPr/>
          <a:lstStyle/>
          <a:p>
            <a:r>
              <a:rPr lang="en-AU" dirty="0">
                <a:latin typeface="Arial Rounded MT Bold" panose="020F0704030504030204" pitchFamily="34" charset="0"/>
              </a:rPr>
              <a:t>Emotional intelligence</a:t>
            </a:r>
          </a:p>
        </p:txBody>
      </p:sp>
      <p:sp>
        <p:nvSpPr>
          <p:cNvPr id="3" name="Content Placeholder 2">
            <a:extLst>
              <a:ext uri="{FF2B5EF4-FFF2-40B4-BE49-F238E27FC236}">
                <a16:creationId xmlns:a16="http://schemas.microsoft.com/office/drawing/2014/main" id="{63B0B8D7-8227-B6BD-2043-B2BB74BD4018}"/>
              </a:ext>
            </a:extLst>
          </p:cNvPr>
          <p:cNvSpPr>
            <a:spLocks noGrp="1"/>
          </p:cNvSpPr>
          <p:nvPr>
            <p:ph idx="1"/>
          </p:nvPr>
        </p:nvSpPr>
        <p:spPr>
          <a:xfrm>
            <a:off x="838200" y="1825625"/>
            <a:ext cx="6405748" cy="4351338"/>
          </a:xfrm>
        </p:spPr>
        <p:txBody>
          <a:bodyPr/>
          <a:lstStyle/>
          <a:p>
            <a:r>
              <a:rPr lang="en-AU" dirty="0">
                <a:latin typeface="Arial Nova" panose="020B0504020202020204" pitchFamily="34" charset="0"/>
              </a:rPr>
              <a:t>The ability to recognise, understand and process emotions </a:t>
            </a:r>
          </a:p>
          <a:p>
            <a:r>
              <a:rPr lang="en-AU" dirty="0">
                <a:latin typeface="Arial Nova" panose="020B0504020202020204" pitchFamily="34" charset="0"/>
              </a:rPr>
              <a:t>Can help us communicate more effectively with patrons. </a:t>
            </a:r>
          </a:p>
        </p:txBody>
      </p:sp>
    </p:spTree>
    <p:extLst>
      <p:ext uri="{BB962C8B-B14F-4D97-AF65-F5344CB8AC3E}">
        <p14:creationId xmlns:p14="http://schemas.microsoft.com/office/powerpoint/2010/main" val="53731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486C736-CAE9-A698-A52C-7CBD01EE800C}"/>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Gambling Help services</a:t>
            </a:r>
          </a:p>
        </p:txBody>
      </p:sp>
      <p:sp>
        <p:nvSpPr>
          <p:cNvPr id="8195" name="Content Placeholder 2">
            <a:extLst>
              <a:ext uri="{FF2B5EF4-FFF2-40B4-BE49-F238E27FC236}">
                <a16:creationId xmlns:a16="http://schemas.microsoft.com/office/drawing/2014/main" id="{B09B010C-73C3-B016-E02B-401F43A471A4}"/>
              </a:ext>
            </a:extLst>
          </p:cNvPr>
          <p:cNvSpPr>
            <a:spLocks noGrp="1" noChangeArrowheads="1"/>
          </p:cNvSpPr>
          <p:nvPr>
            <p:ph idx="1"/>
          </p:nvPr>
        </p:nvSpPr>
        <p:spPr>
          <a:xfrm>
            <a:off x="838200" y="1825625"/>
            <a:ext cx="7812314" cy="4351338"/>
          </a:xfrm>
        </p:spPr>
        <p:txBody>
          <a:bodyPr/>
          <a:lstStyle/>
          <a:p>
            <a:pPr eaLnBrk="1" hangingPunct="1"/>
            <a:r>
              <a:rPr lang="en-AU" altLang="en-US" dirty="0">
                <a:latin typeface="Arial Nova" panose="020B0504020202020204" pitchFamily="34" charset="0"/>
              </a:rPr>
              <a:t>Gambling Help Services are free and funded by the Queensland Government</a:t>
            </a:r>
          </a:p>
          <a:p>
            <a:pPr eaLnBrk="1" hangingPunct="1"/>
            <a:r>
              <a:rPr lang="en-AU" altLang="en-US" dirty="0">
                <a:latin typeface="Arial Nova" panose="020B0504020202020204" pitchFamily="34" charset="0"/>
              </a:rPr>
              <a:t>We provide support for people experiencing gambling harm</a:t>
            </a:r>
          </a:p>
          <a:p>
            <a:pPr eaLnBrk="1" hangingPunct="1"/>
            <a:r>
              <a:rPr lang="en-AU" altLang="en-US" dirty="0">
                <a:latin typeface="Arial Nova" panose="020B0504020202020204" pitchFamily="34" charset="0"/>
              </a:rPr>
              <a:t>We deliver community education and counselling services</a:t>
            </a:r>
          </a:p>
          <a:p>
            <a:pPr eaLnBrk="1" hangingPunct="1"/>
            <a:endParaRPr lang="en-AU" altLang="en-US" dirty="0">
              <a:latin typeface="Arial Nova" panose="020B0504020202020204" pitchFamily="34" charset="0"/>
            </a:endParaRPr>
          </a:p>
        </p:txBody>
      </p:sp>
      <p:pic>
        <p:nvPicPr>
          <p:cNvPr id="1028" name="Picture 4" descr="Centacare North Queensland - Townsville - General Support Services &amp;  Counselling - Townsville Community Directory">
            <a:extLst>
              <a:ext uri="{FF2B5EF4-FFF2-40B4-BE49-F238E27FC236}">
                <a16:creationId xmlns:a16="http://schemas.microsoft.com/office/drawing/2014/main" id="{02D525D5-E401-4C64-60AB-B5FAB6DB0B9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9122388" y="810603"/>
            <a:ext cx="2607956" cy="7665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ecutive Advisor at Relationships Australia Qld - Jobs">
            <a:extLst>
              <a:ext uri="{FF2B5EF4-FFF2-40B4-BE49-F238E27FC236}">
                <a16:creationId xmlns:a16="http://schemas.microsoft.com/office/drawing/2014/main" id="{1CD0D216-3DA7-C6FB-F6A5-D21719944580}"/>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513998" y="2148895"/>
            <a:ext cx="3216346" cy="7701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feline QLD : Home">
            <a:extLst>
              <a:ext uri="{FF2B5EF4-FFF2-40B4-BE49-F238E27FC236}">
                <a16:creationId xmlns:a16="http://schemas.microsoft.com/office/drawing/2014/main" id="{BF5BFCE1-F2DD-546C-BE67-2A707E6E6D03}"/>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9637485" y="4711750"/>
            <a:ext cx="2092859" cy="703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BDDDDB-642F-A007-DF98-F8552ECBB233}"/>
              </a:ext>
            </a:extLst>
          </p:cNvPr>
          <p:cNvSpPr txBox="1"/>
          <p:nvPr/>
        </p:nvSpPr>
        <p:spPr>
          <a:xfrm>
            <a:off x="838200" y="4819195"/>
            <a:ext cx="7812314" cy="461665"/>
          </a:xfrm>
          <a:prstGeom prst="rect">
            <a:avLst/>
          </a:prstGeom>
          <a:noFill/>
        </p:spPr>
        <p:txBody>
          <a:bodyPr wrap="square">
            <a:spAutoFit/>
          </a:bodyPr>
          <a:lstStyle/>
          <a:p>
            <a:pPr marL="0" indent="0" eaLnBrk="1" hangingPunct="1">
              <a:buNone/>
            </a:pPr>
            <a:r>
              <a:rPr lang="en-AU" altLang="en-US" sz="2400" b="1" dirty="0">
                <a:solidFill>
                  <a:srgbClr val="5EA443"/>
                </a:solidFill>
                <a:latin typeface="Arial Nova" panose="020B0504020202020204" pitchFamily="34" charset="0"/>
              </a:rPr>
              <a:t>[Add community educator contact information here.]</a:t>
            </a:r>
          </a:p>
        </p:txBody>
      </p:sp>
      <p:pic>
        <p:nvPicPr>
          <p:cNvPr id="2" name="Picture 2" descr="UnitingCare (QLD) – Circles of Support and Microboards – COSAMs">
            <a:extLst>
              <a:ext uri="{FF2B5EF4-FFF2-40B4-BE49-F238E27FC236}">
                <a16:creationId xmlns:a16="http://schemas.microsoft.com/office/drawing/2014/main" id="{DB0BBB97-1F03-B2A3-A31A-0435A9F31F89}"/>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l="5288" t="24983" r="6868" b="16030"/>
          <a:stretch/>
        </p:blipFill>
        <p:spPr bwMode="auto">
          <a:xfrm>
            <a:off x="8650514" y="3397335"/>
            <a:ext cx="3079830" cy="836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37D0-9315-7F56-994D-4066E9842115}"/>
              </a:ext>
            </a:extLst>
          </p:cNvPr>
          <p:cNvSpPr>
            <a:spLocks noGrp="1"/>
          </p:cNvSpPr>
          <p:nvPr>
            <p:ph type="title"/>
          </p:nvPr>
        </p:nvSpPr>
        <p:spPr/>
        <p:txBody>
          <a:bodyPr/>
          <a:lstStyle/>
          <a:p>
            <a:r>
              <a:rPr lang="en-AU" dirty="0">
                <a:latin typeface="Arial Rounded MT Bold" panose="020F0704030504030204" pitchFamily="34" charset="0"/>
              </a:rPr>
              <a:t>The Feeling Wheel</a:t>
            </a:r>
          </a:p>
        </p:txBody>
      </p:sp>
      <p:sp>
        <p:nvSpPr>
          <p:cNvPr id="3" name="Content Placeholder 2">
            <a:extLst>
              <a:ext uri="{FF2B5EF4-FFF2-40B4-BE49-F238E27FC236}">
                <a16:creationId xmlns:a16="http://schemas.microsoft.com/office/drawing/2014/main" id="{FE4C9ED8-3E6A-F2F6-5A50-8F3F0B5FA0DA}"/>
              </a:ext>
            </a:extLst>
          </p:cNvPr>
          <p:cNvSpPr>
            <a:spLocks noGrp="1"/>
          </p:cNvSpPr>
          <p:nvPr>
            <p:ph idx="1"/>
          </p:nvPr>
        </p:nvSpPr>
        <p:spPr>
          <a:xfrm>
            <a:off x="838200" y="1825625"/>
            <a:ext cx="5146964" cy="4351338"/>
          </a:xfrm>
        </p:spPr>
        <p:txBody>
          <a:bodyPr/>
          <a:lstStyle/>
          <a:p>
            <a:r>
              <a:rPr lang="en-AU" dirty="0">
                <a:latin typeface="Arial Nova" panose="020B0504020202020204" pitchFamily="34" charset="0"/>
              </a:rPr>
              <a:t>Developed by Dr. Gloria Willcox from the Gottman Institute</a:t>
            </a:r>
          </a:p>
          <a:p>
            <a:r>
              <a:rPr lang="en-AU" dirty="0">
                <a:latin typeface="Arial Nova" panose="020B0504020202020204" pitchFamily="34" charset="0"/>
              </a:rPr>
              <a:t>Useful tool to better identify emotions in ourselves, to learn to recognise and support others who are experiencing similar emotions</a:t>
            </a:r>
          </a:p>
        </p:txBody>
      </p:sp>
      <p:pic>
        <p:nvPicPr>
          <p:cNvPr id="7" name="Picture 6">
            <a:extLst>
              <a:ext uri="{FF2B5EF4-FFF2-40B4-BE49-F238E27FC236}">
                <a16:creationId xmlns:a16="http://schemas.microsoft.com/office/drawing/2014/main" id="{3AEAB3EE-B2F2-6B9C-77DD-ABE09F5D6F6C}"/>
              </a:ext>
            </a:extLst>
          </p:cNvPr>
          <p:cNvPicPr>
            <a:picLocks noChangeAspect="1"/>
          </p:cNvPicPr>
          <p:nvPr/>
        </p:nvPicPr>
        <p:blipFill rotWithShape="1">
          <a:blip r:embed="rId3"/>
          <a:srcRect b="990"/>
          <a:stretch/>
        </p:blipFill>
        <p:spPr>
          <a:xfrm>
            <a:off x="5895241" y="61171"/>
            <a:ext cx="6296759" cy="6115792"/>
          </a:xfrm>
          <a:prstGeom prst="rect">
            <a:avLst/>
          </a:prstGeom>
        </p:spPr>
      </p:pic>
    </p:spTree>
    <p:extLst>
      <p:ext uri="{BB962C8B-B14F-4D97-AF65-F5344CB8AC3E}">
        <p14:creationId xmlns:p14="http://schemas.microsoft.com/office/powerpoint/2010/main" val="3733973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 with crossed hands">
            <a:extLst>
              <a:ext uri="{FF2B5EF4-FFF2-40B4-BE49-F238E27FC236}">
                <a16:creationId xmlns:a16="http://schemas.microsoft.com/office/drawing/2014/main" id="{946A3D51-5D49-B6AB-C964-F6935193337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21798"/>
          <a:stretch/>
        </p:blipFill>
        <p:spPr bwMode="auto">
          <a:xfrm>
            <a:off x="5291138" y="0"/>
            <a:ext cx="69008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CEDF01E-E409-9D76-AF87-2B87F345ECD9}"/>
              </a:ext>
            </a:extLst>
          </p:cNvPr>
          <p:cNvSpPr/>
          <p:nvPr/>
        </p:nvSpPr>
        <p:spPr>
          <a:xfrm rot="5400000">
            <a:off x="2299014" y="-2247445"/>
            <a:ext cx="6176953" cy="1067186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6086" name="Title 1">
            <a:extLst>
              <a:ext uri="{FF2B5EF4-FFF2-40B4-BE49-F238E27FC236}">
                <a16:creationId xmlns:a16="http://schemas.microsoft.com/office/drawing/2014/main" id="{43ED574E-1D58-4E5B-A1DE-084AF8E4EAC6}"/>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What is shame?</a:t>
            </a:r>
          </a:p>
        </p:txBody>
      </p:sp>
      <p:sp>
        <p:nvSpPr>
          <p:cNvPr id="46087" name="Content Placeholder 2">
            <a:extLst>
              <a:ext uri="{FF2B5EF4-FFF2-40B4-BE49-F238E27FC236}">
                <a16:creationId xmlns:a16="http://schemas.microsoft.com/office/drawing/2014/main" id="{34AFA6C4-E7F3-01A0-2F8B-5C3C125F10FC}"/>
              </a:ext>
            </a:extLst>
          </p:cNvPr>
          <p:cNvSpPr>
            <a:spLocks noGrp="1" noChangeArrowheads="1"/>
          </p:cNvSpPr>
          <p:nvPr>
            <p:ph idx="1"/>
          </p:nvPr>
        </p:nvSpPr>
        <p:spPr>
          <a:xfrm>
            <a:off x="838200" y="1825625"/>
            <a:ext cx="5507038" cy="4351338"/>
          </a:xfrm>
        </p:spPr>
        <p:txBody>
          <a:bodyPr/>
          <a:lstStyle/>
          <a:p>
            <a:pPr eaLnBrk="1" hangingPunct="1"/>
            <a:r>
              <a:rPr lang="en-AU" altLang="en-US" dirty="0">
                <a:latin typeface="Arial Nova" panose="020B0504020202020204" pitchFamily="34" charset="0"/>
              </a:rPr>
              <a:t>A person’s negative perception of themself</a:t>
            </a:r>
          </a:p>
          <a:p>
            <a:pPr eaLnBrk="1" hangingPunct="1"/>
            <a:r>
              <a:rPr lang="en-AU" altLang="en-US" dirty="0">
                <a:latin typeface="Arial Nova" panose="020B0504020202020204" pitchFamily="34" charset="0"/>
              </a:rPr>
              <a:t>Someone’s belief about their whole self</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rl sleeping with dog">
            <a:extLst>
              <a:ext uri="{FF2B5EF4-FFF2-40B4-BE49-F238E27FC236}">
                <a16:creationId xmlns:a16="http://schemas.microsoft.com/office/drawing/2014/main" id="{5BC378CB-78FB-1392-5085-AD5FC6C1488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1658"/>
          <a:stretch/>
        </p:blipFill>
        <p:spPr>
          <a:xfrm>
            <a:off x="4210050" y="-5"/>
            <a:ext cx="7981950" cy="6176954"/>
          </a:xfrm>
          <a:prstGeom prst="rect">
            <a:avLst/>
          </a:prstGeom>
        </p:spPr>
      </p:pic>
      <p:sp>
        <p:nvSpPr>
          <p:cNvPr id="4" name="Rectangle 3">
            <a:extLst>
              <a:ext uri="{FF2B5EF4-FFF2-40B4-BE49-F238E27FC236}">
                <a16:creationId xmlns:a16="http://schemas.microsoft.com/office/drawing/2014/main" id="{4391A864-3B1A-1624-4FD4-EA55EE8BDA33}"/>
              </a:ext>
            </a:extLst>
          </p:cNvPr>
          <p:cNvSpPr/>
          <p:nvPr/>
        </p:nvSpPr>
        <p:spPr>
          <a:xfrm rot="5400000">
            <a:off x="1497876" y="-1446308"/>
            <a:ext cx="6176953" cy="90695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2231" name="Content Placeholder 2">
            <a:extLst>
              <a:ext uri="{FF2B5EF4-FFF2-40B4-BE49-F238E27FC236}">
                <a16:creationId xmlns:a16="http://schemas.microsoft.com/office/drawing/2014/main" id="{3D025FB9-7254-7C22-A4FF-E86F7A048D48}"/>
              </a:ext>
            </a:extLst>
          </p:cNvPr>
          <p:cNvSpPr>
            <a:spLocks noGrp="1" noChangeArrowheads="1"/>
          </p:cNvSpPr>
          <p:nvPr>
            <p:ph idx="1"/>
          </p:nvPr>
        </p:nvSpPr>
        <p:spPr>
          <a:xfrm>
            <a:off x="838200" y="1825625"/>
            <a:ext cx="5589588" cy="4351338"/>
          </a:xfrm>
        </p:spPr>
        <p:txBody>
          <a:bodyPr/>
          <a:lstStyle/>
          <a:p>
            <a:pPr eaLnBrk="1" hangingPunct="1"/>
            <a:r>
              <a:rPr lang="en-AU" altLang="en-US" dirty="0">
                <a:latin typeface="Arial Nova" panose="020B0504020202020204" pitchFamily="34" charset="0"/>
              </a:rPr>
              <a:t>Worthlessness </a:t>
            </a:r>
          </a:p>
          <a:p>
            <a:pPr eaLnBrk="1" hangingPunct="1"/>
            <a:r>
              <a:rPr lang="en-AU" altLang="en-US" dirty="0">
                <a:latin typeface="Arial Nova" panose="020B0504020202020204" pitchFamily="34" charset="0"/>
              </a:rPr>
              <a:t>Low self-esteem</a:t>
            </a:r>
          </a:p>
          <a:p>
            <a:pPr eaLnBrk="1" hangingPunct="1"/>
            <a:r>
              <a:rPr lang="en-AU" altLang="en-US" dirty="0">
                <a:latin typeface="Arial Nova" panose="020B0504020202020204" pitchFamily="34" charset="0"/>
              </a:rPr>
              <a:t>Feelings of failure</a:t>
            </a:r>
          </a:p>
          <a:p>
            <a:pPr eaLnBrk="1" hangingPunct="1"/>
            <a:r>
              <a:rPr lang="en-AU" altLang="en-US" dirty="0">
                <a:latin typeface="Arial Nova" panose="020B0504020202020204" pitchFamily="34" charset="0"/>
              </a:rPr>
              <a:t>Fears of judgement or discrimination</a:t>
            </a:r>
          </a:p>
          <a:p>
            <a:pPr eaLnBrk="1" hangingPunct="1"/>
            <a:r>
              <a:rPr lang="en-AU" altLang="en-US" dirty="0">
                <a:latin typeface="Arial Nova" panose="020B0504020202020204" pitchFamily="34" charset="0"/>
              </a:rPr>
              <a:t>Hesitating or choosing not to seek help</a:t>
            </a:r>
          </a:p>
        </p:txBody>
      </p:sp>
      <p:sp>
        <p:nvSpPr>
          <p:cNvPr id="3" name="Rectangle: Rounded Corners 2">
            <a:extLst>
              <a:ext uri="{FF2B5EF4-FFF2-40B4-BE49-F238E27FC236}">
                <a16:creationId xmlns:a16="http://schemas.microsoft.com/office/drawing/2014/main" id="{68E5D403-2DAF-4EF0-0639-5B86DE2EA485}"/>
              </a:ext>
            </a:extLst>
          </p:cNvPr>
          <p:cNvSpPr/>
          <p:nvPr/>
        </p:nvSpPr>
        <p:spPr>
          <a:xfrm>
            <a:off x="1981224" y="523080"/>
            <a:ext cx="5921991" cy="1009652"/>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230" name="Title 1">
            <a:extLst>
              <a:ext uri="{FF2B5EF4-FFF2-40B4-BE49-F238E27FC236}">
                <a16:creationId xmlns:a16="http://schemas.microsoft.com/office/drawing/2014/main" id="{EBDB22BC-211C-DF87-B792-CD045C3CDAE4}"/>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Consequences of shame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eading a book in bed&#10;&#10;Description automatically generated">
            <a:extLst>
              <a:ext uri="{FF2B5EF4-FFF2-40B4-BE49-F238E27FC236}">
                <a16:creationId xmlns:a16="http://schemas.microsoft.com/office/drawing/2014/main" id="{0F46D1A9-ECF3-977A-8D02-1B24F8D58E5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949538" y="0"/>
            <a:ext cx="6242462" cy="6176963"/>
          </a:xfrm>
          <a:prstGeom prst="rect">
            <a:avLst/>
          </a:prstGeom>
        </p:spPr>
      </p:pic>
      <p:sp>
        <p:nvSpPr>
          <p:cNvPr id="6" name="Rectangle 5">
            <a:extLst>
              <a:ext uri="{FF2B5EF4-FFF2-40B4-BE49-F238E27FC236}">
                <a16:creationId xmlns:a16="http://schemas.microsoft.com/office/drawing/2014/main" id="{2FE5E878-BA5B-5A6A-AD5B-154FE88B8D45}"/>
              </a:ext>
            </a:extLst>
          </p:cNvPr>
          <p:cNvSpPr/>
          <p:nvPr/>
        </p:nvSpPr>
        <p:spPr>
          <a:xfrm rot="5400000">
            <a:off x="2220883" y="-2169317"/>
            <a:ext cx="6176953" cy="10515599"/>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A8B8A238-E720-6EB9-6EA1-BD7DE860D78A}"/>
              </a:ext>
            </a:extLst>
          </p:cNvPr>
          <p:cNvSpPr>
            <a:spLocks noGrp="1"/>
          </p:cNvSpPr>
          <p:nvPr>
            <p:ph type="title"/>
          </p:nvPr>
        </p:nvSpPr>
        <p:spPr/>
        <p:txBody>
          <a:bodyPr/>
          <a:lstStyle/>
          <a:p>
            <a:r>
              <a:rPr lang="en-AU" dirty="0">
                <a:latin typeface="Arial Rounded MT Bold" panose="020F0704030504030204" pitchFamily="34" charset="0"/>
              </a:rPr>
              <a:t>Shame and guilt</a:t>
            </a:r>
          </a:p>
        </p:txBody>
      </p:sp>
      <p:sp>
        <p:nvSpPr>
          <p:cNvPr id="3" name="Content Placeholder 2">
            <a:extLst>
              <a:ext uri="{FF2B5EF4-FFF2-40B4-BE49-F238E27FC236}">
                <a16:creationId xmlns:a16="http://schemas.microsoft.com/office/drawing/2014/main" id="{ACDF57F0-763C-C744-704F-06BAECA9D7E9}"/>
              </a:ext>
            </a:extLst>
          </p:cNvPr>
          <p:cNvSpPr>
            <a:spLocks noGrp="1"/>
          </p:cNvSpPr>
          <p:nvPr>
            <p:ph idx="1"/>
          </p:nvPr>
        </p:nvSpPr>
        <p:spPr>
          <a:xfrm>
            <a:off x="838200" y="1699383"/>
            <a:ext cx="5895109" cy="4351338"/>
          </a:xfrm>
        </p:spPr>
        <p:txBody>
          <a:bodyPr/>
          <a:lstStyle/>
          <a:p>
            <a:r>
              <a:rPr lang="en-AU" dirty="0">
                <a:latin typeface="Arial Nova" panose="020B0504020202020204" pitchFamily="34" charset="0"/>
              </a:rPr>
              <a:t>Guilt can make someone feel like they </a:t>
            </a:r>
            <a:r>
              <a:rPr lang="en-AU" b="1" i="1" dirty="0">
                <a:latin typeface="Arial Nova" panose="020B0504020202020204" pitchFamily="34" charset="0"/>
              </a:rPr>
              <a:t>did</a:t>
            </a:r>
            <a:r>
              <a:rPr lang="en-AU" dirty="0">
                <a:latin typeface="Arial Nova" panose="020B0504020202020204" pitchFamily="34" charset="0"/>
              </a:rPr>
              <a:t> something bad</a:t>
            </a:r>
          </a:p>
          <a:p>
            <a:r>
              <a:rPr lang="en-AU" dirty="0">
                <a:latin typeface="Arial Nova" panose="020B0504020202020204" pitchFamily="34" charset="0"/>
              </a:rPr>
              <a:t>Shame can make someone feel like they </a:t>
            </a:r>
            <a:r>
              <a:rPr lang="en-AU" b="1" i="1" dirty="0">
                <a:latin typeface="Arial Nova" panose="020B0504020202020204" pitchFamily="34" charset="0"/>
              </a:rPr>
              <a:t>are</a:t>
            </a:r>
            <a:r>
              <a:rPr lang="en-AU" dirty="0">
                <a:latin typeface="Arial Nova" panose="020B0504020202020204" pitchFamily="34" charset="0"/>
              </a:rPr>
              <a:t> bad</a:t>
            </a:r>
          </a:p>
        </p:txBody>
      </p:sp>
    </p:spTree>
    <p:extLst>
      <p:ext uri="{BB962C8B-B14F-4D97-AF65-F5344CB8AC3E}">
        <p14:creationId xmlns:p14="http://schemas.microsoft.com/office/powerpoint/2010/main" val="3294482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descr="Two people sitting together">
            <a:extLst>
              <a:ext uri="{FF2B5EF4-FFF2-40B4-BE49-F238E27FC236}">
                <a16:creationId xmlns:a16="http://schemas.microsoft.com/office/drawing/2014/main" id="{48C219B6-C9BF-9E9E-F718-FD4C60C2E26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3315"/>
          <a:stretch>
            <a:fillRect/>
          </a:stretch>
        </p:blipFill>
        <p:spPr bwMode="auto">
          <a:xfrm>
            <a:off x="3467100" y="0"/>
            <a:ext cx="87249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2E657C3-0686-0634-0324-E13D151AC3FB}"/>
              </a:ext>
            </a:extLst>
          </p:cNvPr>
          <p:cNvSpPr/>
          <p:nvPr/>
        </p:nvSpPr>
        <p:spPr>
          <a:xfrm rot="5400000">
            <a:off x="2014996" y="-1963429"/>
            <a:ext cx="6176953" cy="10103823"/>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0182" name="Title 1">
            <a:extLst>
              <a:ext uri="{FF2B5EF4-FFF2-40B4-BE49-F238E27FC236}">
                <a16:creationId xmlns:a16="http://schemas.microsoft.com/office/drawing/2014/main" id="{5B451FDB-0716-2D31-0C53-FA5D9EBD5AB5}"/>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Causes of shame</a:t>
            </a:r>
          </a:p>
        </p:txBody>
      </p:sp>
      <p:sp>
        <p:nvSpPr>
          <p:cNvPr id="50183" name="Content Placeholder 2">
            <a:extLst>
              <a:ext uri="{FF2B5EF4-FFF2-40B4-BE49-F238E27FC236}">
                <a16:creationId xmlns:a16="http://schemas.microsoft.com/office/drawing/2014/main" id="{9195B6C9-2ACD-A9EB-2CEC-24A6791A28E9}"/>
              </a:ext>
            </a:extLst>
          </p:cNvPr>
          <p:cNvSpPr>
            <a:spLocks noGrp="1" noChangeArrowheads="1"/>
          </p:cNvSpPr>
          <p:nvPr>
            <p:ph idx="1"/>
          </p:nvPr>
        </p:nvSpPr>
        <p:spPr>
          <a:xfrm>
            <a:off x="838200" y="1825625"/>
            <a:ext cx="5257800" cy="4351338"/>
          </a:xfrm>
        </p:spPr>
        <p:txBody>
          <a:bodyPr/>
          <a:lstStyle/>
          <a:p>
            <a:pPr eaLnBrk="1" hangingPunct="1"/>
            <a:r>
              <a:rPr lang="en-AU" altLang="en-US" dirty="0">
                <a:latin typeface="Arial Nova" panose="020B0504020202020204" pitchFamily="34" charset="0"/>
              </a:rPr>
              <a:t>The belief that gambling is the sole responsibility of the individual</a:t>
            </a:r>
          </a:p>
          <a:p>
            <a:pPr eaLnBrk="1" hangingPunct="1"/>
            <a:r>
              <a:rPr lang="en-AU" altLang="en-US" dirty="0">
                <a:latin typeface="Arial Nova" panose="020B0504020202020204" pitchFamily="34" charset="0"/>
              </a:rPr>
              <a:t>Understood as a ‘problem’ that could be controlled or fixed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hild kissing father">
            <a:extLst>
              <a:ext uri="{FF2B5EF4-FFF2-40B4-BE49-F238E27FC236}">
                <a16:creationId xmlns:a16="http://schemas.microsoft.com/office/drawing/2014/main" id="{703BC0F0-2E9D-EC8E-944D-5669BC325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0"/>
            <a:ext cx="78994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FC60715-7BC3-113F-80EC-F57543F1E56B}"/>
              </a:ext>
            </a:extLst>
          </p:cNvPr>
          <p:cNvSpPr/>
          <p:nvPr/>
        </p:nvSpPr>
        <p:spPr>
          <a:xfrm rot="5400000">
            <a:off x="1779467" y="-1727900"/>
            <a:ext cx="6176953" cy="9632764"/>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54278" name="Title 1">
            <a:extLst>
              <a:ext uri="{FF2B5EF4-FFF2-40B4-BE49-F238E27FC236}">
                <a16:creationId xmlns:a16="http://schemas.microsoft.com/office/drawing/2014/main" id="{49FC9E09-9B7B-A20F-9F68-15C8BD83B481}"/>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Key insights</a:t>
            </a:r>
          </a:p>
        </p:txBody>
      </p:sp>
      <p:sp>
        <p:nvSpPr>
          <p:cNvPr id="54279" name="Content Placeholder 2">
            <a:extLst>
              <a:ext uri="{FF2B5EF4-FFF2-40B4-BE49-F238E27FC236}">
                <a16:creationId xmlns:a16="http://schemas.microsoft.com/office/drawing/2014/main" id="{D1CE37B9-02C9-C481-64FC-A4AA6182556C}"/>
              </a:ext>
            </a:extLst>
          </p:cNvPr>
          <p:cNvSpPr>
            <a:spLocks noGrp="1" noChangeArrowheads="1"/>
          </p:cNvSpPr>
          <p:nvPr>
            <p:ph idx="1"/>
          </p:nvPr>
        </p:nvSpPr>
        <p:spPr>
          <a:xfrm>
            <a:off x="838200" y="1825625"/>
            <a:ext cx="5618163" cy="4351338"/>
          </a:xfrm>
        </p:spPr>
        <p:txBody>
          <a:bodyPr/>
          <a:lstStyle/>
          <a:p>
            <a:pPr eaLnBrk="1" hangingPunct="1"/>
            <a:r>
              <a:rPr lang="en-AU" altLang="en-US" dirty="0">
                <a:latin typeface="Arial Nova" panose="020B0504020202020204" pitchFamily="34" charset="0"/>
              </a:rPr>
              <a:t>Gambling behaviours are complex</a:t>
            </a:r>
          </a:p>
          <a:p>
            <a:pPr eaLnBrk="1" hangingPunct="1"/>
            <a:r>
              <a:rPr lang="en-AU" altLang="en-US" dirty="0">
                <a:latin typeface="Arial Nova" panose="020B0504020202020204" pitchFamily="34" charset="0"/>
              </a:rPr>
              <a:t>Gambling is not just the responsibility of the individual</a:t>
            </a:r>
          </a:p>
          <a:p>
            <a:pPr eaLnBrk="1" hangingPunct="1"/>
            <a:r>
              <a:rPr lang="en-AU" altLang="en-US" dirty="0">
                <a:latin typeface="Arial Nova" panose="020B0504020202020204" pitchFamily="34" charset="0"/>
              </a:rPr>
              <a:t>We can all play a part in changing the way gambling is talked about and creating safer, more supportive environments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 wearing an apron">
            <a:extLst>
              <a:ext uri="{FF2B5EF4-FFF2-40B4-BE49-F238E27FC236}">
                <a16:creationId xmlns:a16="http://schemas.microsoft.com/office/drawing/2014/main" id="{A869AD9C-C0ED-0907-065C-755DB0E792C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19488" y="0"/>
            <a:ext cx="86725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5F08032-EC10-E9DD-B145-C3F81E0F9011}"/>
              </a:ext>
            </a:extLst>
          </p:cNvPr>
          <p:cNvSpPr/>
          <p:nvPr/>
        </p:nvSpPr>
        <p:spPr>
          <a:xfrm rot="5400000">
            <a:off x="2014272" y="-1962705"/>
            <a:ext cx="6176953" cy="10102375"/>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57347" name="Content Placeholder 2">
            <a:extLst>
              <a:ext uri="{FF2B5EF4-FFF2-40B4-BE49-F238E27FC236}">
                <a16:creationId xmlns:a16="http://schemas.microsoft.com/office/drawing/2014/main" id="{A2E9F78D-9BC0-5CF0-0BED-13E9583D79B9}"/>
              </a:ext>
            </a:extLst>
          </p:cNvPr>
          <p:cNvSpPr>
            <a:spLocks noGrp="1" noChangeArrowheads="1"/>
          </p:cNvSpPr>
          <p:nvPr>
            <p:ph idx="1"/>
          </p:nvPr>
        </p:nvSpPr>
        <p:spPr>
          <a:xfrm>
            <a:off x="838201" y="1825625"/>
            <a:ext cx="6149454" cy="4351338"/>
          </a:xfrm>
        </p:spPr>
        <p:txBody>
          <a:bodyPr/>
          <a:lstStyle/>
          <a:p>
            <a:pPr eaLnBrk="1" hangingPunct="1"/>
            <a:r>
              <a:rPr lang="en-AU" altLang="en-US" dirty="0">
                <a:latin typeface="Arial Nova" panose="020B0504020202020204" pitchFamily="34" charset="0"/>
              </a:rPr>
              <a:t>Watch out for the signs of gambling harm in your patrons</a:t>
            </a:r>
          </a:p>
          <a:p>
            <a:pPr eaLnBrk="1" hangingPunct="1"/>
            <a:r>
              <a:rPr lang="en-AU" altLang="en-US" dirty="0">
                <a:latin typeface="Arial Nova" panose="020B0504020202020204" pitchFamily="34" charset="0"/>
              </a:rPr>
              <a:t>Be aware of your venue’s safer gambling policies and procedures</a:t>
            </a:r>
          </a:p>
          <a:p>
            <a:pPr eaLnBrk="1" hangingPunct="1"/>
            <a:r>
              <a:rPr lang="en-AU" altLang="en-US" dirty="0">
                <a:latin typeface="Arial Nova" panose="020B0504020202020204" pitchFamily="34" charset="0"/>
              </a:rPr>
              <a:t>Alert your manager or a Customer Liaison Officer if you think someone is displaying signs of harm</a:t>
            </a:r>
          </a:p>
        </p:txBody>
      </p:sp>
      <p:sp>
        <p:nvSpPr>
          <p:cNvPr id="4" name="Rectangle: Rounded Corners 3">
            <a:extLst>
              <a:ext uri="{FF2B5EF4-FFF2-40B4-BE49-F238E27FC236}">
                <a16:creationId xmlns:a16="http://schemas.microsoft.com/office/drawing/2014/main" id="{B40F120A-6F4D-E053-2CB9-6BE90F0FBAC0}"/>
              </a:ext>
            </a:extLst>
          </p:cNvPr>
          <p:cNvSpPr/>
          <p:nvPr/>
        </p:nvSpPr>
        <p:spPr>
          <a:xfrm>
            <a:off x="2289982" y="523080"/>
            <a:ext cx="5921991" cy="1009652"/>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346" name="Title 1">
            <a:extLst>
              <a:ext uri="{FF2B5EF4-FFF2-40B4-BE49-F238E27FC236}">
                <a16:creationId xmlns:a16="http://schemas.microsoft.com/office/drawing/2014/main" id="{90B8EDF1-66DA-7C3E-3676-3BE3898E90BB}"/>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The role of team members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miling African American waitress wearing casual t shirt and apron standing at counter in cozy coffee shop with female customer while serving hot drink and looking at each other Stock Photo">
            <a:extLst>
              <a:ext uri="{FF2B5EF4-FFF2-40B4-BE49-F238E27FC236}">
                <a16:creationId xmlns:a16="http://schemas.microsoft.com/office/drawing/2014/main" id="{5525ED16-30DD-7394-6012-774636DE2F9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33799"/>
          <a:stretch/>
        </p:blipFill>
        <p:spPr bwMode="auto">
          <a:xfrm>
            <a:off x="1905000" y="-8"/>
            <a:ext cx="10287000" cy="617695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F412467-547F-95A6-3FC9-88676E2A93F0}"/>
              </a:ext>
            </a:extLst>
          </p:cNvPr>
          <p:cNvSpPr/>
          <p:nvPr/>
        </p:nvSpPr>
        <p:spPr>
          <a:xfrm rot="5400000">
            <a:off x="2317685" y="-2266116"/>
            <a:ext cx="6176953" cy="10709205"/>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8" name="Content Placeholder 2">
            <a:extLst>
              <a:ext uri="{FF2B5EF4-FFF2-40B4-BE49-F238E27FC236}">
                <a16:creationId xmlns:a16="http://schemas.microsoft.com/office/drawing/2014/main" id="{ED6272E2-0D47-F38C-8932-1C1E9F70A442}"/>
              </a:ext>
            </a:extLst>
          </p:cNvPr>
          <p:cNvSpPr>
            <a:spLocks noGrp="1"/>
          </p:cNvSpPr>
          <p:nvPr>
            <p:ph idx="1"/>
          </p:nvPr>
        </p:nvSpPr>
        <p:spPr>
          <a:xfrm>
            <a:off x="838200" y="1825625"/>
            <a:ext cx="6011779" cy="4351338"/>
          </a:xfrm>
        </p:spPr>
        <p:txBody>
          <a:bodyPr/>
          <a:lstStyle/>
          <a:p>
            <a:r>
              <a:rPr lang="en-AU" dirty="0">
                <a:latin typeface="Arial Nova" panose="020B0504020202020204" pitchFamily="34" charset="0"/>
              </a:rPr>
              <a:t>If you get to know your regular patrons, you can understand when something is out of the ordinary in their mood or behaviour</a:t>
            </a:r>
          </a:p>
          <a:p>
            <a:r>
              <a:rPr lang="en-AU" dirty="0">
                <a:latin typeface="Arial Nova" panose="020B0504020202020204" pitchFamily="34" charset="0"/>
              </a:rPr>
              <a:t>Greet each patron and chat to them when you can</a:t>
            </a:r>
          </a:p>
          <a:p>
            <a:pPr marL="0" indent="0">
              <a:buNone/>
            </a:pPr>
            <a:endParaRPr lang="en-AU" dirty="0">
              <a:latin typeface="Arial Nova" panose="020B0504020202020204" pitchFamily="34" charset="0"/>
            </a:endParaRPr>
          </a:p>
        </p:txBody>
      </p:sp>
      <p:sp>
        <p:nvSpPr>
          <p:cNvPr id="5" name="Rectangle: Rounded Corners 4">
            <a:extLst>
              <a:ext uri="{FF2B5EF4-FFF2-40B4-BE49-F238E27FC236}">
                <a16:creationId xmlns:a16="http://schemas.microsoft.com/office/drawing/2014/main" id="{08EFEE3F-5135-F5AF-CFCF-066FB12F37DF}"/>
              </a:ext>
            </a:extLst>
          </p:cNvPr>
          <p:cNvSpPr/>
          <p:nvPr/>
        </p:nvSpPr>
        <p:spPr>
          <a:xfrm>
            <a:off x="2019965" y="546829"/>
            <a:ext cx="5921991"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9F210A0-ABDF-CB2E-E718-8F9CC3EA8D91}"/>
              </a:ext>
            </a:extLst>
          </p:cNvPr>
          <p:cNvSpPr>
            <a:spLocks noGrp="1"/>
          </p:cNvSpPr>
          <p:nvPr>
            <p:ph type="title"/>
          </p:nvPr>
        </p:nvSpPr>
        <p:spPr/>
        <p:txBody>
          <a:bodyPr/>
          <a:lstStyle/>
          <a:p>
            <a:r>
              <a:rPr lang="en-AU" dirty="0">
                <a:latin typeface="Arial Rounded MT Bold" panose="020F0704030504030204" pitchFamily="34" charset="0"/>
              </a:rPr>
              <a:t>Get to know your patrons</a:t>
            </a:r>
          </a:p>
        </p:txBody>
      </p:sp>
      <p:sp>
        <p:nvSpPr>
          <p:cNvPr id="8" name="Rectangle: Rounded Corners 7">
            <a:extLst>
              <a:ext uri="{FF2B5EF4-FFF2-40B4-BE49-F238E27FC236}">
                <a16:creationId xmlns:a16="http://schemas.microsoft.com/office/drawing/2014/main" id="{101984EB-E3FE-AAB7-5D2C-515CC160FFAC}"/>
              </a:ext>
            </a:extLst>
          </p:cNvPr>
          <p:cNvSpPr/>
          <p:nvPr/>
        </p:nvSpPr>
        <p:spPr>
          <a:xfrm>
            <a:off x="1543691" y="5081301"/>
            <a:ext cx="5921991" cy="663554"/>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9CF327B-37A2-83F5-B465-C473D8A0FBF4}"/>
              </a:ext>
            </a:extLst>
          </p:cNvPr>
          <p:cNvSpPr txBox="1"/>
          <p:nvPr/>
        </p:nvSpPr>
        <p:spPr>
          <a:xfrm>
            <a:off x="740727" y="4778921"/>
            <a:ext cx="6627482" cy="830997"/>
          </a:xfrm>
          <a:prstGeom prst="rect">
            <a:avLst/>
          </a:prstGeom>
          <a:noFill/>
        </p:spPr>
        <p:txBody>
          <a:bodyPr wrap="square">
            <a:spAutoFit/>
          </a:bodyPr>
          <a:lstStyle/>
          <a:p>
            <a:pPr marL="0" indent="0">
              <a:buNone/>
            </a:pPr>
            <a:r>
              <a:rPr lang="en-AU" sz="2400" b="1" dirty="0">
                <a:latin typeface="Arial Nova" panose="020B0504020202020204" pitchFamily="34" charset="0"/>
              </a:rPr>
              <a:t>“How are you going?”</a:t>
            </a:r>
          </a:p>
          <a:p>
            <a:pPr marL="0" indent="0">
              <a:buNone/>
            </a:pPr>
            <a:r>
              <a:rPr lang="en-AU" sz="2400" b="1" dirty="0">
                <a:latin typeface="Arial Nova" panose="020B0504020202020204" pitchFamily="34" charset="0"/>
              </a:rPr>
              <a:t>“What are you doing for the rest of the day?”</a:t>
            </a:r>
          </a:p>
        </p:txBody>
      </p:sp>
    </p:spTree>
    <p:extLst>
      <p:ext uri="{BB962C8B-B14F-4D97-AF65-F5344CB8AC3E}">
        <p14:creationId xmlns:p14="http://schemas.microsoft.com/office/powerpoint/2010/main" val="3203962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sinesswoman looking out of window">
            <a:extLst>
              <a:ext uri="{FF2B5EF4-FFF2-40B4-BE49-F238E27FC236}">
                <a16:creationId xmlns:a16="http://schemas.microsoft.com/office/drawing/2014/main" id="{965AB969-C41B-82EB-6F0B-DE0B0D43AC5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401874" y="0"/>
            <a:ext cx="10790126" cy="6176963"/>
          </a:xfrm>
          <a:prstGeom prst="rect">
            <a:avLst/>
          </a:prstGeom>
        </p:spPr>
      </p:pic>
      <p:sp>
        <p:nvSpPr>
          <p:cNvPr id="8" name="Rectangle 7">
            <a:extLst>
              <a:ext uri="{FF2B5EF4-FFF2-40B4-BE49-F238E27FC236}">
                <a16:creationId xmlns:a16="http://schemas.microsoft.com/office/drawing/2014/main" id="{EE395737-C6BF-FC3D-D4E7-3D30168D98ED}"/>
              </a:ext>
            </a:extLst>
          </p:cNvPr>
          <p:cNvSpPr/>
          <p:nvPr/>
        </p:nvSpPr>
        <p:spPr>
          <a:xfrm rot="5400000">
            <a:off x="2847771" y="-2796206"/>
            <a:ext cx="6176953" cy="1176938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D414582E-756F-E894-BF3B-C5B337AAC77C}"/>
              </a:ext>
            </a:extLst>
          </p:cNvPr>
          <p:cNvSpPr>
            <a:spLocks noGrp="1"/>
          </p:cNvSpPr>
          <p:nvPr>
            <p:ph idx="1"/>
          </p:nvPr>
        </p:nvSpPr>
        <p:spPr>
          <a:xfrm>
            <a:off x="838200" y="1825625"/>
            <a:ext cx="6874565" cy="4351338"/>
          </a:xfrm>
        </p:spPr>
        <p:txBody>
          <a:bodyPr/>
          <a:lstStyle/>
          <a:p>
            <a:r>
              <a:rPr lang="en-AU" b="1" dirty="0">
                <a:latin typeface="Arial Nova" panose="020B0504020202020204" pitchFamily="34" charset="0"/>
              </a:rPr>
              <a:t>If you see </a:t>
            </a:r>
            <a:r>
              <a:rPr lang="en-AU" b="1" u="sng" dirty="0">
                <a:latin typeface="Arial Nova" panose="020B0504020202020204" pitchFamily="34" charset="0"/>
              </a:rPr>
              <a:t>any </a:t>
            </a:r>
            <a:r>
              <a:rPr lang="en-AU" b="1" dirty="0">
                <a:latin typeface="Arial Nova" panose="020B0504020202020204" pitchFamily="34" charset="0"/>
              </a:rPr>
              <a:t>of the signs of gambling harm, we recommend mentioning it to your manager or CLO</a:t>
            </a:r>
          </a:p>
          <a:p>
            <a:r>
              <a:rPr lang="en-AU" dirty="0">
                <a:latin typeface="Arial Nova" panose="020B0504020202020204" pitchFamily="34" charset="0"/>
              </a:rPr>
              <a:t>If you think something needs to be said, you’re usually right</a:t>
            </a:r>
          </a:p>
          <a:p>
            <a:r>
              <a:rPr lang="en-AU" dirty="0">
                <a:latin typeface="Arial Nova" panose="020B0504020202020204" pitchFamily="34" charset="0"/>
              </a:rPr>
              <a:t>Remember that there’s no harm in flagging something</a:t>
            </a:r>
            <a:endParaRPr lang="en-AU" dirty="0"/>
          </a:p>
        </p:txBody>
      </p:sp>
      <p:sp>
        <p:nvSpPr>
          <p:cNvPr id="9" name="Rectangle: Rounded Corners 8">
            <a:extLst>
              <a:ext uri="{FF2B5EF4-FFF2-40B4-BE49-F238E27FC236}">
                <a16:creationId xmlns:a16="http://schemas.microsoft.com/office/drawing/2014/main" id="{66156AD1-EFC2-0AB1-84AE-9257A6A0538C}"/>
              </a:ext>
            </a:extLst>
          </p:cNvPr>
          <p:cNvSpPr/>
          <p:nvPr/>
        </p:nvSpPr>
        <p:spPr>
          <a:xfrm>
            <a:off x="2975251" y="546829"/>
            <a:ext cx="5921991"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DDEEA275-9AED-C8AB-638F-00C9B2D74E23}"/>
              </a:ext>
            </a:extLst>
          </p:cNvPr>
          <p:cNvSpPr>
            <a:spLocks noGrp="1"/>
          </p:cNvSpPr>
          <p:nvPr>
            <p:ph type="title"/>
          </p:nvPr>
        </p:nvSpPr>
        <p:spPr/>
        <p:txBody>
          <a:bodyPr/>
          <a:lstStyle/>
          <a:p>
            <a:r>
              <a:rPr lang="en-AU" altLang="en-US" dirty="0">
                <a:latin typeface="Arial Rounded MT Bold" panose="020F0704030504030204" pitchFamily="34" charset="0"/>
              </a:rPr>
              <a:t>When to have a conversation</a:t>
            </a:r>
            <a:endParaRPr lang="en-AU" dirty="0"/>
          </a:p>
        </p:txBody>
      </p:sp>
    </p:spTree>
    <p:extLst>
      <p:ext uri="{BB962C8B-B14F-4D97-AF65-F5344CB8AC3E}">
        <p14:creationId xmlns:p14="http://schemas.microsoft.com/office/powerpoint/2010/main" val="1964821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Bartender Serving a Couple at a Bar Stock Photo">
            <a:extLst>
              <a:ext uri="{FF2B5EF4-FFF2-40B4-BE49-F238E27FC236}">
                <a16:creationId xmlns:a16="http://schemas.microsoft.com/office/drawing/2014/main" id="{52C3A7F6-E7AE-79C1-1F31-6CB025EEA72B}"/>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20934"/>
          <a:stretch/>
        </p:blipFill>
        <p:spPr bwMode="auto">
          <a:xfrm>
            <a:off x="2693670" y="0"/>
            <a:ext cx="9498330" cy="6176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9C938B4-7ECE-D909-3A1B-0503FC300F8B}"/>
              </a:ext>
            </a:extLst>
          </p:cNvPr>
          <p:cNvSpPr/>
          <p:nvPr/>
        </p:nvSpPr>
        <p:spPr>
          <a:xfrm rot="5400000">
            <a:off x="2158658" y="-2107094"/>
            <a:ext cx="6176953" cy="10391155"/>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 name="Rectangle: Rounded Corners 3">
            <a:extLst>
              <a:ext uri="{FF2B5EF4-FFF2-40B4-BE49-F238E27FC236}">
                <a16:creationId xmlns:a16="http://schemas.microsoft.com/office/drawing/2014/main" id="{9586AA20-3761-8193-B4CB-D8ECF3BD82AB}"/>
              </a:ext>
            </a:extLst>
          </p:cNvPr>
          <p:cNvSpPr/>
          <p:nvPr/>
        </p:nvSpPr>
        <p:spPr>
          <a:xfrm>
            <a:off x="3320580" y="529762"/>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442" name="Title 1">
            <a:extLst>
              <a:ext uri="{FF2B5EF4-FFF2-40B4-BE49-F238E27FC236}">
                <a16:creationId xmlns:a16="http://schemas.microsoft.com/office/drawing/2014/main" id="{F7BEDDB5-C098-EE87-ADC5-E8935E376609}"/>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Starting the conversation</a:t>
            </a:r>
          </a:p>
        </p:txBody>
      </p:sp>
      <p:sp>
        <p:nvSpPr>
          <p:cNvPr id="61443" name="Content Placeholder 2">
            <a:extLst>
              <a:ext uri="{FF2B5EF4-FFF2-40B4-BE49-F238E27FC236}">
                <a16:creationId xmlns:a16="http://schemas.microsoft.com/office/drawing/2014/main" id="{602EDFBC-B5F4-62B3-D34D-3EC4C05AB89A}"/>
              </a:ext>
            </a:extLst>
          </p:cNvPr>
          <p:cNvSpPr>
            <a:spLocks noGrp="1" noChangeArrowheads="1"/>
          </p:cNvSpPr>
          <p:nvPr>
            <p:ph idx="1"/>
          </p:nvPr>
        </p:nvSpPr>
        <p:spPr>
          <a:xfrm>
            <a:off x="838201" y="1825625"/>
            <a:ext cx="5748130" cy="4351338"/>
          </a:xfrm>
        </p:spPr>
        <p:txBody>
          <a:bodyPr/>
          <a:lstStyle/>
          <a:p>
            <a:pPr eaLnBrk="1" hangingPunct="1">
              <a:defRPr/>
            </a:pPr>
            <a:r>
              <a:rPr lang="en-AU" altLang="en-US" dirty="0">
                <a:latin typeface="Arial Nova" panose="020B0504020202020204" pitchFamily="34" charset="0"/>
              </a:rPr>
              <a:t>Gently check in with patrons</a:t>
            </a:r>
          </a:p>
          <a:p>
            <a:pPr eaLnBrk="1" hangingPunct="1">
              <a:defRPr/>
            </a:pPr>
            <a:r>
              <a:rPr lang="en-AU" altLang="en-US" dirty="0">
                <a:latin typeface="Arial Nova" panose="020B0504020202020204" pitchFamily="34" charset="0"/>
              </a:rPr>
              <a:t>See if they might need a more in-depth conversation with your manager or CLO</a:t>
            </a:r>
          </a:p>
          <a:p>
            <a:pPr eaLnBrk="1" hangingPunct="1">
              <a:defRPr/>
            </a:pPr>
            <a:r>
              <a:rPr lang="en-AU" altLang="en-US" dirty="0">
                <a:latin typeface="Arial Nova" panose="020B0504020202020204" pitchFamily="34" charset="0"/>
              </a:rPr>
              <a:t>Think about your interaction like planting a seed</a:t>
            </a:r>
          </a:p>
          <a:p>
            <a:pPr eaLnBrk="1" hangingPunct="1">
              <a:defRPr/>
            </a:pPr>
            <a:endParaRPr lang="en-AU" altLang="en-US" dirty="0">
              <a:latin typeface="Arial Nova" panose="020B0504020202020204" pitchFamily="34" charset="0"/>
            </a:endParaRPr>
          </a:p>
        </p:txBody>
      </p:sp>
      <p:pic>
        <p:nvPicPr>
          <p:cNvPr id="6" name="Picture 5">
            <a:extLst>
              <a:ext uri="{FF2B5EF4-FFF2-40B4-BE49-F238E27FC236}">
                <a16:creationId xmlns:a16="http://schemas.microsoft.com/office/drawing/2014/main" id="{3BCB9210-6485-D798-421A-3562855D88AA}"/>
              </a:ext>
            </a:extLst>
          </p:cNvPr>
          <p:cNvPicPr>
            <a:picLocks noChangeAspect="1"/>
          </p:cNvPicPr>
          <p:nvPr/>
        </p:nvPicPr>
        <p:blipFill>
          <a:blip r:embed="rId4"/>
          <a:stretch>
            <a:fillRect/>
          </a:stretch>
        </p:blipFill>
        <p:spPr>
          <a:xfrm>
            <a:off x="2693670" y="4539975"/>
            <a:ext cx="1537235" cy="14781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1347D22-0691-F19C-A8AB-D170E48BB21F}"/>
              </a:ext>
            </a:extLst>
          </p:cNvPr>
          <p:cNvSpPr>
            <a:spLocks noGrp="1" noChangeArrowheads="1"/>
          </p:cNvSpPr>
          <p:nvPr>
            <p:ph type="title"/>
          </p:nvPr>
        </p:nvSpPr>
        <p:spPr/>
        <p:txBody>
          <a:bodyPr/>
          <a:lstStyle/>
          <a:p>
            <a:pPr eaLnBrk="1" hangingPunct="1"/>
            <a:r>
              <a:rPr lang="en-AU" altLang="en-US" dirty="0">
                <a:solidFill>
                  <a:srgbClr val="5EA443"/>
                </a:solidFill>
                <a:latin typeface="Arial Rounded MT Bold" panose="020F0704030504030204" pitchFamily="34" charset="0"/>
              </a:rPr>
              <a:t>Our services</a:t>
            </a:r>
            <a:endParaRPr lang="en-AU" altLang="en-US" dirty="0"/>
          </a:p>
        </p:txBody>
      </p:sp>
      <p:sp>
        <p:nvSpPr>
          <p:cNvPr id="2" name="Content Placeholder 2">
            <a:extLst>
              <a:ext uri="{FF2B5EF4-FFF2-40B4-BE49-F238E27FC236}">
                <a16:creationId xmlns:a16="http://schemas.microsoft.com/office/drawing/2014/main" id="{5DCE75DB-5E92-EFD6-FDE1-69CE192D96CF}"/>
              </a:ext>
            </a:extLst>
          </p:cNvPr>
          <p:cNvSpPr txBox="1">
            <a:spLocks noChangeArrowheads="1"/>
          </p:cNvSpPr>
          <p:nvPr/>
        </p:nvSpPr>
        <p:spPr bwMode="auto">
          <a:xfrm>
            <a:off x="838200" y="3953574"/>
            <a:ext cx="269878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AU" altLang="en-US" sz="2400" dirty="0">
                <a:solidFill>
                  <a:srgbClr val="5EA443"/>
                </a:solidFill>
                <a:latin typeface="Arial Nova" panose="020B0504020202020204" pitchFamily="34" charset="0"/>
              </a:rPr>
              <a:t>Call the 24/7 Gambling Helpline on 1800 858 858</a:t>
            </a:r>
          </a:p>
        </p:txBody>
      </p:sp>
      <p:sp>
        <p:nvSpPr>
          <p:cNvPr id="3" name="Content Placeholder 2">
            <a:extLst>
              <a:ext uri="{FF2B5EF4-FFF2-40B4-BE49-F238E27FC236}">
                <a16:creationId xmlns:a16="http://schemas.microsoft.com/office/drawing/2014/main" id="{21AA8848-E095-DC3D-0936-3489704ED125}"/>
              </a:ext>
            </a:extLst>
          </p:cNvPr>
          <p:cNvSpPr txBox="1">
            <a:spLocks noChangeArrowheads="1"/>
          </p:cNvSpPr>
          <p:nvPr/>
        </p:nvSpPr>
        <p:spPr bwMode="auto">
          <a:xfrm>
            <a:off x="8655012" y="3972070"/>
            <a:ext cx="29527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sz="2400" dirty="0">
                <a:solidFill>
                  <a:srgbClr val="5EA443"/>
                </a:solidFill>
                <a:latin typeface="Arial Nova" panose="020B0504020202020204" pitchFamily="34" charset="0"/>
              </a:rPr>
              <a:t>Online counselling and real time chat</a:t>
            </a:r>
          </a:p>
        </p:txBody>
      </p:sp>
      <p:sp>
        <p:nvSpPr>
          <p:cNvPr id="4" name="Content Placeholder 2">
            <a:extLst>
              <a:ext uri="{FF2B5EF4-FFF2-40B4-BE49-F238E27FC236}">
                <a16:creationId xmlns:a16="http://schemas.microsoft.com/office/drawing/2014/main" id="{926A284E-61A5-6713-E82C-9FFA73BE0FB6}"/>
              </a:ext>
            </a:extLst>
          </p:cNvPr>
          <p:cNvSpPr txBox="1">
            <a:spLocks noChangeArrowheads="1"/>
          </p:cNvSpPr>
          <p:nvPr/>
        </p:nvSpPr>
        <p:spPr bwMode="auto">
          <a:xfrm>
            <a:off x="4999830" y="3973657"/>
            <a:ext cx="21923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sz="2400" dirty="0">
                <a:solidFill>
                  <a:srgbClr val="5EA443"/>
                </a:solidFill>
                <a:latin typeface="Arial Nova" panose="020B0504020202020204" pitchFamily="34" charset="0"/>
              </a:rPr>
              <a:t>Face-to-face counselling locations</a:t>
            </a:r>
          </a:p>
        </p:txBody>
      </p:sp>
      <p:pic>
        <p:nvPicPr>
          <p:cNvPr id="9" name="Graphic 8" descr="Receiver with solid fill">
            <a:extLst>
              <a:ext uri="{FF2B5EF4-FFF2-40B4-BE49-F238E27FC236}">
                <a16:creationId xmlns:a16="http://schemas.microsoft.com/office/drawing/2014/main" id="{AC0DCB2D-769F-7D14-788D-B6B0E9ADEA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0169" y="2398063"/>
            <a:ext cx="1134846" cy="1134846"/>
          </a:xfrm>
          <a:prstGeom prst="rect">
            <a:avLst/>
          </a:prstGeom>
        </p:spPr>
      </p:pic>
      <p:pic>
        <p:nvPicPr>
          <p:cNvPr id="11" name="Graphic 10" descr="Chat with solid fill">
            <a:extLst>
              <a:ext uri="{FF2B5EF4-FFF2-40B4-BE49-F238E27FC236}">
                <a16:creationId xmlns:a16="http://schemas.microsoft.com/office/drawing/2014/main" id="{79FDE093-43B1-B132-E255-5FA01B4ACD01}"/>
              </a:ext>
            </a:extLst>
          </p:cNvPr>
          <p:cNvPicPr>
            <a:picLocks noChangeAspect="1"/>
          </p:cNvPicPr>
          <p:nvPr/>
        </p:nvPicPr>
        <p:blipFill rotWithShape="1">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413548" y="2464438"/>
            <a:ext cx="1435678" cy="1068474"/>
          </a:xfrm>
          <a:prstGeom prst="rect">
            <a:avLst/>
          </a:prstGeom>
        </p:spPr>
      </p:pic>
      <p:pic>
        <p:nvPicPr>
          <p:cNvPr id="13" name="Graphic 12" descr="Office worker female with solid fill">
            <a:extLst>
              <a:ext uri="{FF2B5EF4-FFF2-40B4-BE49-F238E27FC236}">
                <a16:creationId xmlns:a16="http://schemas.microsoft.com/office/drawing/2014/main" id="{63FF433E-0846-5AB3-1C17-01D64B83AC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511" y="2303931"/>
            <a:ext cx="1228978" cy="122897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orking on a computer&#10;&#10;Description automatically generated">
            <a:extLst>
              <a:ext uri="{FF2B5EF4-FFF2-40B4-BE49-F238E27FC236}">
                <a16:creationId xmlns:a16="http://schemas.microsoft.com/office/drawing/2014/main" id="{7C218071-14B1-C7F1-4E60-C25A78E629D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841242" y="0"/>
            <a:ext cx="6350758" cy="6176954"/>
          </a:xfrm>
          <a:prstGeom prst="rect">
            <a:avLst/>
          </a:prstGeom>
        </p:spPr>
      </p:pic>
      <p:sp>
        <p:nvSpPr>
          <p:cNvPr id="10" name="Rectangle 9">
            <a:extLst>
              <a:ext uri="{FF2B5EF4-FFF2-40B4-BE49-F238E27FC236}">
                <a16:creationId xmlns:a16="http://schemas.microsoft.com/office/drawing/2014/main" id="{D90C562C-02BF-F3C8-AE60-E04B832D1C0C}"/>
              </a:ext>
            </a:extLst>
          </p:cNvPr>
          <p:cNvSpPr/>
          <p:nvPr/>
        </p:nvSpPr>
        <p:spPr>
          <a:xfrm rot="5400000">
            <a:off x="2614202" y="-2562637"/>
            <a:ext cx="6176953" cy="1130224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7" name="Title 6">
            <a:extLst>
              <a:ext uri="{FF2B5EF4-FFF2-40B4-BE49-F238E27FC236}">
                <a16:creationId xmlns:a16="http://schemas.microsoft.com/office/drawing/2014/main" id="{A612A658-C157-9DEA-F2EE-A6334C1A0778}"/>
              </a:ext>
            </a:extLst>
          </p:cNvPr>
          <p:cNvSpPr>
            <a:spLocks noGrp="1"/>
          </p:cNvSpPr>
          <p:nvPr>
            <p:ph type="title"/>
          </p:nvPr>
        </p:nvSpPr>
        <p:spPr/>
        <p:txBody>
          <a:bodyPr/>
          <a:lstStyle/>
          <a:p>
            <a:r>
              <a:rPr lang="en-AU" dirty="0">
                <a:latin typeface="Arial Rounded MT Bold" panose="020F0704030504030204" pitchFamily="34" charset="0"/>
              </a:rPr>
              <a:t>Key insights</a:t>
            </a:r>
          </a:p>
        </p:txBody>
      </p:sp>
      <p:sp>
        <p:nvSpPr>
          <p:cNvPr id="8" name="Content Placeholder 7">
            <a:extLst>
              <a:ext uri="{FF2B5EF4-FFF2-40B4-BE49-F238E27FC236}">
                <a16:creationId xmlns:a16="http://schemas.microsoft.com/office/drawing/2014/main" id="{B6A97097-3E03-A671-EEEC-2632CBE528C3}"/>
              </a:ext>
            </a:extLst>
          </p:cNvPr>
          <p:cNvSpPr>
            <a:spLocks noGrp="1"/>
          </p:cNvSpPr>
          <p:nvPr>
            <p:ph idx="1"/>
          </p:nvPr>
        </p:nvSpPr>
        <p:spPr>
          <a:xfrm>
            <a:off x="838200" y="1825625"/>
            <a:ext cx="6573254" cy="4351338"/>
          </a:xfrm>
        </p:spPr>
        <p:txBody>
          <a:bodyPr/>
          <a:lstStyle/>
          <a:p>
            <a:r>
              <a:rPr lang="en-AU" dirty="0">
                <a:latin typeface="Arial Nova" panose="020B0504020202020204" pitchFamily="34" charset="0"/>
              </a:rPr>
              <a:t>Never engage in a conversation where you feel unsafe or uncomfortable</a:t>
            </a:r>
          </a:p>
          <a:p>
            <a:r>
              <a:rPr lang="en-AU" dirty="0">
                <a:latin typeface="Arial Nova" panose="020B0504020202020204" pitchFamily="34" charset="0"/>
              </a:rPr>
              <a:t>Talk to your manager if you’re unsure</a:t>
            </a:r>
          </a:p>
          <a:p>
            <a:r>
              <a:rPr lang="en-AU" dirty="0">
                <a:latin typeface="Arial Nova" panose="020B0504020202020204" pitchFamily="34" charset="0"/>
              </a:rPr>
              <a:t>If you feel like something needs to be said, you’re generally right </a:t>
            </a:r>
          </a:p>
          <a:p>
            <a:r>
              <a:rPr lang="en-AU" dirty="0">
                <a:latin typeface="Arial Nova" panose="020B0504020202020204" pitchFamily="34" charset="0"/>
              </a:rPr>
              <a:t>If you are concerned about a patron’s health and wellbeing, always speak to your manager or CLO</a:t>
            </a:r>
          </a:p>
        </p:txBody>
      </p:sp>
    </p:spTree>
    <p:extLst>
      <p:ext uri="{BB962C8B-B14F-4D97-AF65-F5344CB8AC3E}">
        <p14:creationId xmlns:p14="http://schemas.microsoft.com/office/powerpoint/2010/main" val="2065885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57F0-4CD2-6007-B810-A9CF77EC6DFA}"/>
              </a:ext>
            </a:extLst>
          </p:cNvPr>
          <p:cNvSpPr>
            <a:spLocks noGrp="1"/>
          </p:cNvSpPr>
          <p:nvPr>
            <p:ph type="title"/>
          </p:nvPr>
        </p:nvSpPr>
        <p:spPr/>
        <p:txBody>
          <a:bodyPr/>
          <a:lstStyle/>
          <a:p>
            <a:r>
              <a:rPr lang="en-AU" dirty="0">
                <a:latin typeface="Arial Rounded MT Bold" panose="020F0704030504030204" pitchFamily="34" charset="0"/>
              </a:rPr>
              <a:t>Starting the conversation</a:t>
            </a:r>
          </a:p>
        </p:txBody>
      </p:sp>
      <p:pic>
        <p:nvPicPr>
          <p:cNvPr id="6" name="Online Media 5" title="The warning signs (chaptered)—High stakes RSG training video">
            <a:hlinkClick r:id="" action="ppaction://media"/>
            <a:extLst>
              <a:ext uri="{FF2B5EF4-FFF2-40B4-BE49-F238E27FC236}">
                <a16:creationId xmlns:a16="http://schemas.microsoft.com/office/drawing/2014/main" id="{CE9B7F1A-00A2-B9C2-EEB5-33CEA13E4009}"/>
              </a:ext>
            </a:extLst>
          </p:cNvPr>
          <p:cNvPicPr>
            <a:picLocks noGrp="1" noRot="1" noChangeAspect="1"/>
          </p:cNvPicPr>
          <p:nvPr>
            <p:ph idx="1"/>
            <a:videoFile r:link="rId1"/>
          </p:nvPr>
        </p:nvPicPr>
        <p:blipFill>
          <a:blip r:embed="rId4"/>
          <a:stretch>
            <a:fillRect/>
          </a:stretch>
        </p:blipFill>
        <p:spPr>
          <a:xfrm>
            <a:off x="2245519" y="1520825"/>
            <a:ext cx="7700962" cy="4351338"/>
          </a:xfrm>
          <a:prstGeom prst="rect">
            <a:avLst/>
          </a:prstGeom>
        </p:spPr>
      </p:pic>
    </p:spTree>
    <p:extLst>
      <p:ext uri="{BB962C8B-B14F-4D97-AF65-F5344CB8AC3E}">
        <p14:creationId xmlns:p14="http://schemas.microsoft.com/office/powerpoint/2010/main" val="50658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57F0-4CD2-6007-B810-A9CF77EC6DFA}"/>
              </a:ext>
            </a:extLst>
          </p:cNvPr>
          <p:cNvSpPr>
            <a:spLocks noGrp="1"/>
          </p:cNvSpPr>
          <p:nvPr>
            <p:ph type="title"/>
          </p:nvPr>
        </p:nvSpPr>
        <p:spPr/>
        <p:txBody>
          <a:bodyPr/>
          <a:lstStyle/>
          <a:p>
            <a:r>
              <a:rPr lang="en-AU" dirty="0">
                <a:latin typeface="Arial Rounded MT Bold" panose="020F0704030504030204" pitchFamily="34" charset="0"/>
              </a:rPr>
              <a:t>Starting the conversation</a:t>
            </a:r>
          </a:p>
        </p:txBody>
      </p:sp>
      <p:pic>
        <p:nvPicPr>
          <p:cNvPr id="4" name="Online Media 3" title="Respect and refer (chaptered)—High stakes RSG training video">
            <a:hlinkClick r:id="" action="ppaction://media"/>
            <a:extLst>
              <a:ext uri="{FF2B5EF4-FFF2-40B4-BE49-F238E27FC236}">
                <a16:creationId xmlns:a16="http://schemas.microsoft.com/office/drawing/2014/main" id="{963E7D62-1F33-687F-21E4-2CD9F84826EB}"/>
              </a:ext>
            </a:extLst>
          </p:cNvPr>
          <p:cNvPicPr>
            <a:picLocks noGrp="1" noRot="1" noChangeAspect="1"/>
          </p:cNvPicPr>
          <p:nvPr>
            <p:ph idx="1"/>
            <a:videoFile r:link="rId1"/>
          </p:nvPr>
        </p:nvPicPr>
        <p:blipFill>
          <a:blip r:embed="rId4"/>
          <a:stretch>
            <a:fillRect/>
          </a:stretch>
        </p:blipFill>
        <p:spPr>
          <a:xfrm>
            <a:off x="2245519" y="1558166"/>
            <a:ext cx="7700962" cy="4351338"/>
          </a:xfrm>
          <a:prstGeom prst="rect">
            <a:avLst/>
          </a:prstGeom>
        </p:spPr>
      </p:pic>
    </p:spTree>
    <p:extLst>
      <p:ext uri="{BB962C8B-B14F-4D97-AF65-F5344CB8AC3E}">
        <p14:creationId xmlns:p14="http://schemas.microsoft.com/office/powerpoint/2010/main" val="224501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erson holding mug">
            <a:extLst>
              <a:ext uri="{FF2B5EF4-FFF2-40B4-BE49-F238E27FC236}">
                <a16:creationId xmlns:a16="http://schemas.microsoft.com/office/drawing/2014/main" id="{72C058AF-FF44-9357-190B-C62996A0A02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83088" y="0"/>
            <a:ext cx="78089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17D1225-63AC-0306-8CCE-69F82DE0E32B}"/>
              </a:ext>
            </a:extLst>
          </p:cNvPr>
          <p:cNvSpPr/>
          <p:nvPr/>
        </p:nvSpPr>
        <p:spPr>
          <a:xfrm rot="5400000">
            <a:off x="2163355" y="-2111786"/>
            <a:ext cx="6176953" cy="1040054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3494" name="Title 1">
            <a:extLst>
              <a:ext uri="{FF2B5EF4-FFF2-40B4-BE49-F238E27FC236}">
                <a16:creationId xmlns:a16="http://schemas.microsoft.com/office/drawing/2014/main" id="{8FD47939-18F8-9645-4240-C89C73B8C5DE}"/>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Language matters</a:t>
            </a:r>
          </a:p>
        </p:txBody>
      </p:sp>
      <p:sp>
        <p:nvSpPr>
          <p:cNvPr id="63495" name="Content Placeholder 2">
            <a:extLst>
              <a:ext uri="{FF2B5EF4-FFF2-40B4-BE49-F238E27FC236}">
                <a16:creationId xmlns:a16="http://schemas.microsoft.com/office/drawing/2014/main" id="{0D4DBBC4-5D80-D37D-72A4-D9928AC4BF4F}"/>
              </a:ext>
            </a:extLst>
          </p:cNvPr>
          <p:cNvSpPr>
            <a:spLocks noGrp="1" noChangeArrowheads="1"/>
          </p:cNvSpPr>
          <p:nvPr>
            <p:ph idx="1"/>
          </p:nvPr>
        </p:nvSpPr>
        <p:spPr>
          <a:xfrm>
            <a:off x="838200" y="1825625"/>
            <a:ext cx="5994400" cy="4351338"/>
          </a:xfrm>
        </p:spPr>
        <p:txBody>
          <a:bodyPr/>
          <a:lstStyle/>
          <a:p>
            <a:pPr eaLnBrk="1" hangingPunct="1"/>
            <a:r>
              <a:rPr lang="en-AU" altLang="en-US" dirty="0">
                <a:latin typeface="Arial Nova" panose="020B0504020202020204" pitchFamily="34" charset="0"/>
              </a:rPr>
              <a:t>Avoid words like “gambling problem”, “problem gambler” or “gambling addict”</a:t>
            </a:r>
          </a:p>
          <a:p>
            <a:pPr eaLnBrk="1" hangingPunct="1"/>
            <a:r>
              <a:rPr lang="en-AU" altLang="en-US" dirty="0">
                <a:latin typeface="Arial Nova" panose="020B0504020202020204" pitchFamily="34" charset="0"/>
              </a:rPr>
              <a:t>Instead, try using the phrase “gambling harm”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F8BEEA0-046D-D6B3-7671-6911E90DDF67}"/>
              </a:ext>
            </a:extLst>
          </p:cNvPr>
          <p:cNvSpPr>
            <a:spLocks noGrp="1" noChangeArrowheads="1"/>
          </p:cNvSpPr>
          <p:nvPr>
            <p:ph type="title"/>
          </p:nvPr>
        </p:nvSpPr>
        <p:spPr/>
        <p:txBody>
          <a:bodyPr/>
          <a:lstStyle/>
          <a:p>
            <a:pPr eaLnBrk="1" hangingPunct="1"/>
            <a:endParaRPr lang="en-AU" altLang="en-US" dirty="0"/>
          </a:p>
        </p:txBody>
      </p:sp>
      <p:pic>
        <p:nvPicPr>
          <p:cNvPr id="2" name="Picture 1" descr="Seated people in rows indoors, with one arm raised, facing standing presenter in formal dress shirt and tie">
            <a:extLst>
              <a:ext uri="{FF2B5EF4-FFF2-40B4-BE49-F238E27FC236}">
                <a16:creationId xmlns:a16="http://schemas.microsoft.com/office/drawing/2014/main" id="{C198D9E7-4BB4-9F89-E06D-D9066D15AC2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9664"/>
          <a:stretch/>
        </p:blipFill>
        <p:spPr>
          <a:xfrm>
            <a:off x="1950856" y="-6"/>
            <a:ext cx="10241144" cy="6176953"/>
          </a:xfrm>
          <a:prstGeom prst="rect">
            <a:avLst/>
          </a:prstGeom>
        </p:spPr>
      </p:pic>
      <p:sp>
        <p:nvSpPr>
          <p:cNvPr id="3" name="Rectangle 2">
            <a:extLst>
              <a:ext uri="{FF2B5EF4-FFF2-40B4-BE49-F238E27FC236}">
                <a16:creationId xmlns:a16="http://schemas.microsoft.com/office/drawing/2014/main" id="{12C70A82-8E11-D2E8-D1AB-9D2A6A84FCBC}"/>
              </a:ext>
            </a:extLst>
          </p:cNvPr>
          <p:cNvSpPr/>
          <p:nvPr/>
        </p:nvSpPr>
        <p:spPr>
          <a:xfrm rot="5400000">
            <a:off x="1593527" y="-1541959"/>
            <a:ext cx="6176953" cy="92608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Title 1">
            <a:extLst>
              <a:ext uri="{FF2B5EF4-FFF2-40B4-BE49-F238E27FC236}">
                <a16:creationId xmlns:a16="http://schemas.microsoft.com/office/drawing/2014/main" id="{B4DD8BA1-7C03-167D-F2A1-50961D0CAB34}"/>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AU" altLang="en-US">
                <a:latin typeface="Arial Rounded MT Bold" panose="020F0704030504030204" pitchFamily="34" charset="0"/>
              </a:rPr>
              <a:t>Group discussion</a:t>
            </a:r>
            <a:endParaRPr lang="en-AU" altLang="en-US" dirty="0">
              <a:latin typeface="Arial Rounded MT Bold" panose="020F0704030504030204" pitchFamily="34" charset="0"/>
            </a:endParaRPr>
          </a:p>
        </p:txBody>
      </p:sp>
      <p:sp>
        <p:nvSpPr>
          <p:cNvPr id="5" name="TextBox 8">
            <a:extLst>
              <a:ext uri="{FF2B5EF4-FFF2-40B4-BE49-F238E27FC236}">
                <a16:creationId xmlns:a16="http://schemas.microsoft.com/office/drawing/2014/main" id="{B30B48EE-4AC3-415D-C88D-71FA33A0F647}"/>
              </a:ext>
            </a:extLst>
          </p:cNvPr>
          <p:cNvSpPr txBox="1">
            <a:spLocks noChangeArrowheads="1"/>
          </p:cNvSpPr>
          <p:nvPr/>
        </p:nvSpPr>
        <p:spPr bwMode="auto">
          <a:xfrm>
            <a:off x="838200" y="2083939"/>
            <a:ext cx="8474244" cy="2009061"/>
          </a:xfrm>
          <a:prstGeom prst="round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nSpc>
                <a:spcPct val="100000"/>
              </a:lnSpc>
              <a:spcBef>
                <a:spcPct val="0"/>
              </a:spcBef>
            </a:pPr>
            <a:r>
              <a:rPr lang="en-AU" altLang="en-US" dirty="0">
                <a:solidFill>
                  <a:schemeClr val="bg1"/>
                </a:solidFill>
                <a:latin typeface="Arial Nova" panose="020B0504020202020204" pitchFamily="34" charset="0"/>
              </a:rPr>
              <a:t>What do you think is the difference between sympathy and empathy?</a:t>
            </a:r>
          </a:p>
          <a:p>
            <a:pPr marL="457200" indent="-457200">
              <a:lnSpc>
                <a:spcPct val="100000"/>
              </a:lnSpc>
              <a:spcBef>
                <a:spcPct val="0"/>
              </a:spcBef>
            </a:pPr>
            <a:r>
              <a:rPr lang="en-AU" altLang="en-US" dirty="0">
                <a:solidFill>
                  <a:schemeClr val="bg1"/>
                </a:solidFill>
                <a:latin typeface="Arial Nova" panose="020B0504020202020204" pitchFamily="34" charset="0"/>
              </a:rPr>
              <a:t>What role would these two concepts play in your interactions with patrons?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up of coffee&#10;&#10;Description automatically generated">
            <a:extLst>
              <a:ext uri="{FF2B5EF4-FFF2-40B4-BE49-F238E27FC236}">
                <a16:creationId xmlns:a16="http://schemas.microsoft.com/office/drawing/2014/main" id="{45822AC2-F714-AF18-32AF-EF090D8BB95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562"/>
          <a:stretch/>
        </p:blipFill>
        <p:spPr>
          <a:xfrm>
            <a:off x="5759116" y="0"/>
            <a:ext cx="6469064" cy="6176953"/>
          </a:xfrm>
          <a:prstGeom prst="rect">
            <a:avLst/>
          </a:prstGeom>
        </p:spPr>
      </p:pic>
      <p:sp>
        <p:nvSpPr>
          <p:cNvPr id="6" name="Rectangle 5">
            <a:extLst>
              <a:ext uri="{FF2B5EF4-FFF2-40B4-BE49-F238E27FC236}">
                <a16:creationId xmlns:a16="http://schemas.microsoft.com/office/drawing/2014/main" id="{5EA98CF1-F652-609E-089F-DD8B1E7CCA7A}"/>
              </a:ext>
            </a:extLst>
          </p:cNvPr>
          <p:cNvSpPr/>
          <p:nvPr/>
        </p:nvSpPr>
        <p:spPr>
          <a:xfrm rot="5400000">
            <a:off x="2686593" y="-2635027"/>
            <a:ext cx="6176953" cy="1144701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FB8D4701-AEC5-3F46-5D9D-8596CEB8A3E9}"/>
              </a:ext>
            </a:extLst>
          </p:cNvPr>
          <p:cNvSpPr>
            <a:spLocks noGrp="1"/>
          </p:cNvSpPr>
          <p:nvPr>
            <p:ph type="title"/>
          </p:nvPr>
        </p:nvSpPr>
        <p:spPr/>
        <p:txBody>
          <a:bodyPr/>
          <a:lstStyle/>
          <a:p>
            <a:r>
              <a:rPr lang="en-AU" dirty="0">
                <a:latin typeface="Arial Rounded MT Bold" panose="020F0704030504030204" pitchFamily="34" charset="0"/>
              </a:rPr>
              <a:t>The role of empathy</a:t>
            </a:r>
            <a:endParaRPr lang="en-AU" dirty="0"/>
          </a:p>
        </p:txBody>
      </p:sp>
      <p:sp>
        <p:nvSpPr>
          <p:cNvPr id="3" name="Content Placeholder 2">
            <a:extLst>
              <a:ext uri="{FF2B5EF4-FFF2-40B4-BE49-F238E27FC236}">
                <a16:creationId xmlns:a16="http://schemas.microsoft.com/office/drawing/2014/main" id="{676C7BF0-9157-437C-E50F-0270C887EDF6}"/>
              </a:ext>
            </a:extLst>
          </p:cNvPr>
          <p:cNvSpPr>
            <a:spLocks noGrp="1"/>
          </p:cNvSpPr>
          <p:nvPr>
            <p:ph idx="1"/>
          </p:nvPr>
        </p:nvSpPr>
        <p:spPr>
          <a:xfrm>
            <a:off x="838200" y="2560321"/>
            <a:ext cx="7855424" cy="3616642"/>
          </a:xfrm>
        </p:spPr>
        <p:txBody>
          <a:bodyPr/>
          <a:lstStyle/>
          <a:p>
            <a:r>
              <a:rPr lang="en-AU" sz="3600" dirty="0">
                <a:latin typeface="Arial Nova" panose="020B0504020202020204" pitchFamily="34" charset="0"/>
              </a:rPr>
              <a:t>Seeing something from someone else’s perspective</a:t>
            </a:r>
          </a:p>
          <a:p>
            <a:r>
              <a:rPr lang="en-AU" sz="3600" dirty="0">
                <a:latin typeface="Arial Nova" panose="020B0504020202020204" pitchFamily="34" charset="0"/>
              </a:rPr>
              <a:t>Relating to how someone else feels and having compassion towards them </a:t>
            </a:r>
          </a:p>
        </p:txBody>
      </p:sp>
    </p:spTree>
    <p:extLst>
      <p:ext uri="{BB962C8B-B14F-4D97-AF65-F5344CB8AC3E}">
        <p14:creationId xmlns:p14="http://schemas.microsoft.com/office/powerpoint/2010/main" val="811681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holding a can to his ear&#10;&#10;Description automatically generated">
            <a:extLst>
              <a:ext uri="{FF2B5EF4-FFF2-40B4-BE49-F238E27FC236}">
                <a16:creationId xmlns:a16="http://schemas.microsoft.com/office/drawing/2014/main" id="{2CE8FC86-F881-C051-DF1E-EB3C4F52527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9891"/>
          <a:stretch/>
        </p:blipFill>
        <p:spPr>
          <a:xfrm>
            <a:off x="1905000" y="0"/>
            <a:ext cx="10287000" cy="6176963"/>
          </a:xfrm>
          <a:prstGeom prst="rect">
            <a:avLst/>
          </a:prstGeom>
        </p:spPr>
      </p:pic>
      <p:sp>
        <p:nvSpPr>
          <p:cNvPr id="13" name="Rectangle 12">
            <a:extLst>
              <a:ext uri="{FF2B5EF4-FFF2-40B4-BE49-F238E27FC236}">
                <a16:creationId xmlns:a16="http://schemas.microsoft.com/office/drawing/2014/main" id="{7D269574-0C11-1672-0CB3-F1BB158968E4}"/>
              </a:ext>
            </a:extLst>
          </p:cNvPr>
          <p:cNvSpPr/>
          <p:nvPr/>
        </p:nvSpPr>
        <p:spPr>
          <a:xfrm rot="5400000">
            <a:off x="2220884" y="-2169318"/>
            <a:ext cx="6176953" cy="1051560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2" name="Title 1">
            <a:extLst>
              <a:ext uri="{FF2B5EF4-FFF2-40B4-BE49-F238E27FC236}">
                <a16:creationId xmlns:a16="http://schemas.microsoft.com/office/drawing/2014/main" id="{0EF29FE0-1BC2-4356-C9BB-C8EEDCA7A14C}"/>
              </a:ext>
            </a:extLst>
          </p:cNvPr>
          <p:cNvSpPr>
            <a:spLocks noGrp="1"/>
          </p:cNvSpPr>
          <p:nvPr>
            <p:ph type="title"/>
          </p:nvPr>
        </p:nvSpPr>
        <p:spPr/>
        <p:txBody>
          <a:bodyPr/>
          <a:lstStyle/>
          <a:p>
            <a:r>
              <a:rPr lang="en-AU" dirty="0">
                <a:latin typeface="Arial Rounded MT Bold" panose="020F0704030504030204" pitchFamily="34" charset="0"/>
              </a:rPr>
              <a:t>The role of listening</a:t>
            </a:r>
          </a:p>
        </p:txBody>
      </p:sp>
      <p:sp>
        <p:nvSpPr>
          <p:cNvPr id="3" name="Content Placeholder 2">
            <a:extLst>
              <a:ext uri="{FF2B5EF4-FFF2-40B4-BE49-F238E27FC236}">
                <a16:creationId xmlns:a16="http://schemas.microsoft.com/office/drawing/2014/main" id="{A07C0036-8503-6A51-447D-AD5732AE5889}"/>
              </a:ext>
            </a:extLst>
          </p:cNvPr>
          <p:cNvSpPr>
            <a:spLocks noGrp="1"/>
          </p:cNvSpPr>
          <p:nvPr>
            <p:ph idx="1"/>
          </p:nvPr>
        </p:nvSpPr>
        <p:spPr>
          <a:xfrm>
            <a:off x="838200" y="1690688"/>
            <a:ext cx="6631379" cy="4351338"/>
          </a:xfrm>
        </p:spPr>
        <p:txBody>
          <a:bodyPr/>
          <a:lstStyle/>
          <a:p>
            <a:r>
              <a:rPr lang="en-AU" dirty="0">
                <a:latin typeface="Arial Nova" panose="020B0504020202020204" pitchFamily="34" charset="0"/>
              </a:rPr>
              <a:t>Listen to understand, rather than to respond</a:t>
            </a:r>
          </a:p>
          <a:p>
            <a:r>
              <a:rPr lang="en-AU" dirty="0">
                <a:latin typeface="Arial Nova" panose="020B0504020202020204" pitchFamily="34" charset="0"/>
              </a:rPr>
              <a:t>Your job is not to fix the person</a:t>
            </a:r>
          </a:p>
          <a:p>
            <a:r>
              <a:rPr lang="en-AU" dirty="0">
                <a:latin typeface="Arial Nova" panose="020B0504020202020204" pitchFamily="34" charset="0"/>
              </a:rPr>
              <a:t>Try to understand what the other person is really saying</a:t>
            </a:r>
          </a:p>
        </p:txBody>
      </p:sp>
    </p:spTree>
    <p:extLst>
      <p:ext uri="{BB962C8B-B14F-4D97-AF65-F5344CB8AC3E}">
        <p14:creationId xmlns:p14="http://schemas.microsoft.com/office/powerpoint/2010/main" val="3509896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rtrait of person wearing eyeglasses">
            <a:extLst>
              <a:ext uri="{FF2B5EF4-FFF2-40B4-BE49-F238E27FC236}">
                <a16:creationId xmlns:a16="http://schemas.microsoft.com/office/drawing/2014/main" id="{13CC54FD-0AD4-0CC4-5A0E-2196588D4BF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5290"/>
          <a:stretch/>
        </p:blipFill>
        <p:spPr>
          <a:xfrm>
            <a:off x="1899722" y="-6"/>
            <a:ext cx="10292278" cy="6176953"/>
          </a:xfrm>
          <a:prstGeom prst="rect">
            <a:avLst/>
          </a:prstGeom>
        </p:spPr>
      </p:pic>
      <p:sp>
        <p:nvSpPr>
          <p:cNvPr id="9" name="Rectangle 8">
            <a:extLst>
              <a:ext uri="{FF2B5EF4-FFF2-40B4-BE49-F238E27FC236}">
                <a16:creationId xmlns:a16="http://schemas.microsoft.com/office/drawing/2014/main" id="{3BD91649-E105-05A2-3295-F1D58575E791}"/>
              </a:ext>
            </a:extLst>
          </p:cNvPr>
          <p:cNvSpPr/>
          <p:nvPr/>
        </p:nvSpPr>
        <p:spPr>
          <a:xfrm rot="5400000">
            <a:off x="2220884" y="-2169318"/>
            <a:ext cx="6176953" cy="1051560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8D433E12-8D64-712C-96BA-DA844B875CD1}"/>
              </a:ext>
            </a:extLst>
          </p:cNvPr>
          <p:cNvSpPr>
            <a:spLocks noGrp="1"/>
          </p:cNvSpPr>
          <p:nvPr>
            <p:ph idx="1"/>
          </p:nvPr>
        </p:nvSpPr>
        <p:spPr>
          <a:xfrm>
            <a:off x="838200" y="1825625"/>
            <a:ext cx="5705104" cy="4351338"/>
          </a:xfrm>
        </p:spPr>
        <p:txBody>
          <a:bodyPr/>
          <a:lstStyle/>
          <a:p>
            <a:r>
              <a:rPr lang="en-AU" dirty="0">
                <a:latin typeface="Arial Nova" panose="020B0504020202020204" pitchFamily="34" charset="0"/>
              </a:rPr>
              <a:t>Pay attention to both the explicit and implicit parts of a conversation</a:t>
            </a:r>
          </a:p>
          <a:p>
            <a:r>
              <a:rPr lang="en-AU" dirty="0">
                <a:latin typeface="Arial Nova" panose="020B0504020202020204" pitchFamily="34" charset="0"/>
              </a:rPr>
              <a:t>Includes tone of voice, facial expression, and body language</a:t>
            </a:r>
          </a:p>
        </p:txBody>
      </p:sp>
      <p:sp>
        <p:nvSpPr>
          <p:cNvPr id="5" name="Rectangle: Rounded Corners 4">
            <a:extLst>
              <a:ext uri="{FF2B5EF4-FFF2-40B4-BE49-F238E27FC236}">
                <a16:creationId xmlns:a16="http://schemas.microsoft.com/office/drawing/2014/main" id="{84AF3262-0FA0-56F8-2183-B91332F7E795}"/>
              </a:ext>
            </a:extLst>
          </p:cNvPr>
          <p:cNvSpPr/>
          <p:nvPr/>
        </p:nvSpPr>
        <p:spPr>
          <a:xfrm>
            <a:off x="3658849" y="529762"/>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C0C4EF7F-1348-51C3-C7D7-BB85ADF931D1}"/>
              </a:ext>
            </a:extLst>
          </p:cNvPr>
          <p:cNvSpPr>
            <a:spLocks noGrp="1"/>
          </p:cNvSpPr>
          <p:nvPr>
            <p:ph type="title"/>
          </p:nvPr>
        </p:nvSpPr>
        <p:spPr/>
        <p:txBody>
          <a:bodyPr/>
          <a:lstStyle/>
          <a:p>
            <a:r>
              <a:rPr lang="en-AU" dirty="0">
                <a:latin typeface="Arial Rounded MT Bold" panose="020F0704030504030204" pitchFamily="34" charset="0"/>
              </a:rPr>
              <a:t>The role of nonverbal cues</a:t>
            </a:r>
          </a:p>
        </p:txBody>
      </p:sp>
    </p:spTree>
    <p:extLst>
      <p:ext uri="{BB962C8B-B14F-4D97-AF65-F5344CB8AC3E}">
        <p14:creationId xmlns:p14="http://schemas.microsoft.com/office/powerpoint/2010/main" val="4210926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9C42CC9-EC73-5628-843C-6BC27AC303F3}"/>
              </a:ext>
            </a:extLst>
          </p:cNvPr>
          <p:cNvSpPr>
            <a:spLocks noGrp="1" noChangeArrowheads="1"/>
          </p:cNvSpPr>
          <p:nvPr>
            <p:ph type="title"/>
          </p:nvPr>
        </p:nvSpPr>
        <p:spPr/>
        <p:txBody>
          <a:bodyPr/>
          <a:lstStyle/>
          <a:p>
            <a:pPr eaLnBrk="1" hangingPunct="1"/>
            <a:r>
              <a:rPr lang="en-AU" altLang="en-US">
                <a:solidFill>
                  <a:srgbClr val="5EA443"/>
                </a:solidFill>
                <a:latin typeface="Arial Rounded MT Bold" panose="020F0704030504030204" pitchFamily="34" charset="0"/>
              </a:rPr>
              <a:t>What happens next?</a:t>
            </a:r>
          </a:p>
        </p:txBody>
      </p:sp>
      <p:sp>
        <p:nvSpPr>
          <p:cNvPr id="69635" name="Content Placeholder 2">
            <a:extLst>
              <a:ext uri="{FF2B5EF4-FFF2-40B4-BE49-F238E27FC236}">
                <a16:creationId xmlns:a16="http://schemas.microsoft.com/office/drawing/2014/main" id="{BF07E74D-6A8E-98E4-7EAD-117245A6391C}"/>
              </a:ext>
            </a:extLst>
          </p:cNvPr>
          <p:cNvSpPr txBox="1">
            <a:spLocks noChangeArrowheads="1"/>
          </p:cNvSpPr>
          <p:nvPr/>
        </p:nvSpPr>
        <p:spPr bwMode="auto">
          <a:xfrm>
            <a:off x="1041400" y="4065588"/>
            <a:ext cx="19732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a:solidFill>
                  <a:srgbClr val="5EA443"/>
                </a:solidFill>
                <a:latin typeface="Arial Nova" panose="020B0504020202020204" pitchFamily="34" charset="0"/>
              </a:rPr>
              <a:t>Self-help</a:t>
            </a:r>
          </a:p>
        </p:txBody>
      </p:sp>
      <p:sp>
        <p:nvSpPr>
          <p:cNvPr id="69636" name="Content Placeholder 2">
            <a:extLst>
              <a:ext uri="{FF2B5EF4-FFF2-40B4-BE49-F238E27FC236}">
                <a16:creationId xmlns:a16="http://schemas.microsoft.com/office/drawing/2014/main" id="{2B59BD2C-9D76-32A4-13ED-66CA61991ACE}"/>
              </a:ext>
            </a:extLst>
          </p:cNvPr>
          <p:cNvSpPr txBox="1">
            <a:spLocks noChangeArrowheads="1"/>
          </p:cNvSpPr>
          <p:nvPr/>
        </p:nvSpPr>
        <p:spPr bwMode="auto">
          <a:xfrm>
            <a:off x="8712200" y="4065588"/>
            <a:ext cx="29527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a:solidFill>
                  <a:srgbClr val="5EA443"/>
                </a:solidFill>
                <a:latin typeface="Arial Nova" panose="020B0504020202020204" pitchFamily="34" charset="0"/>
              </a:rPr>
              <a:t>Support services</a:t>
            </a:r>
          </a:p>
        </p:txBody>
      </p:sp>
      <p:sp>
        <p:nvSpPr>
          <p:cNvPr id="69637" name="Content Placeholder 2">
            <a:extLst>
              <a:ext uri="{FF2B5EF4-FFF2-40B4-BE49-F238E27FC236}">
                <a16:creationId xmlns:a16="http://schemas.microsoft.com/office/drawing/2014/main" id="{6F6CB824-B11C-41D8-2110-90018A39233D}"/>
              </a:ext>
            </a:extLst>
          </p:cNvPr>
          <p:cNvSpPr txBox="1">
            <a:spLocks noChangeArrowheads="1"/>
          </p:cNvSpPr>
          <p:nvPr/>
        </p:nvSpPr>
        <p:spPr bwMode="auto">
          <a:xfrm>
            <a:off x="4927600" y="4067175"/>
            <a:ext cx="24463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AU" altLang="en-US" dirty="0">
                <a:solidFill>
                  <a:srgbClr val="5EA443"/>
                </a:solidFill>
                <a:latin typeface="Arial Nova" panose="020B0504020202020204" pitchFamily="34" charset="0"/>
              </a:rPr>
              <a:t>Self-exclusion</a:t>
            </a:r>
          </a:p>
        </p:txBody>
      </p:sp>
      <p:pic>
        <p:nvPicPr>
          <p:cNvPr id="69638" name="Graphic 2" descr="Female Profile with solid fill">
            <a:extLst>
              <a:ext uri="{FF2B5EF4-FFF2-40B4-BE49-F238E27FC236}">
                <a16:creationId xmlns:a16="http://schemas.microsoft.com/office/drawing/2014/main" id="{10EC5441-BE2C-BE8B-182F-270D2F7C5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487613"/>
            <a:ext cx="12620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Graphic 4" descr="Lock with solid fill">
            <a:extLst>
              <a:ext uri="{FF2B5EF4-FFF2-40B4-BE49-F238E27FC236}">
                <a16:creationId xmlns:a16="http://schemas.microsoft.com/office/drawing/2014/main" id="{C4245E1D-B9F6-C265-20DE-586E43215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2487613"/>
            <a:ext cx="12620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Graphic 6" descr="Call center with solid fill">
            <a:extLst>
              <a:ext uri="{FF2B5EF4-FFF2-40B4-BE49-F238E27FC236}">
                <a16:creationId xmlns:a16="http://schemas.microsoft.com/office/drawing/2014/main" id="{9E33AF32-8349-59BD-93E1-F0CD6E1D52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0" y="2487613"/>
            <a:ext cx="12604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TextBox 10">
            <a:extLst>
              <a:ext uri="{FF2B5EF4-FFF2-40B4-BE49-F238E27FC236}">
                <a16:creationId xmlns:a16="http://schemas.microsoft.com/office/drawing/2014/main" id="{9EEE1739-98B4-EAB4-D143-15B1455EDA68}"/>
              </a:ext>
            </a:extLst>
          </p:cNvPr>
          <p:cNvSpPr txBox="1">
            <a:spLocks noChangeArrowheads="1"/>
          </p:cNvSpPr>
          <p:nvPr/>
        </p:nvSpPr>
        <p:spPr bwMode="auto">
          <a:xfrm>
            <a:off x="7391400" y="822325"/>
            <a:ext cx="4273550" cy="954088"/>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dirty="0">
                <a:solidFill>
                  <a:schemeClr val="bg1"/>
                </a:solidFill>
                <a:latin typeface="Arial Nova" panose="020B0504020202020204" pitchFamily="34" charset="0"/>
              </a:rPr>
              <a:t>For more information, visit </a:t>
            </a:r>
            <a:r>
              <a:rPr lang="en-AU" altLang="en-US" b="1" dirty="0">
                <a:solidFill>
                  <a:schemeClr val="bg1"/>
                </a:solidFill>
                <a:latin typeface="Arial Nova" panose="020B0504020202020204" pitchFamily="34" charset="0"/>
              </a:rPr>
              <a:t>gamblinghelpqld.org.au</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People sitting at table">
            <a:extLst>
              <a:ext uri="{FF2B5EF4-FFF2-40B4-BE49-F238E27FC236}">
                <a16:creationId xmlns:a16="http://schemas.microsoft.com/office/drawing/2014/main" id="{D8C3234A-85F1-3B6C-BD75-73E598F11FB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4403"/>
          <a:stretch>
            <a:fillRect/>
          </a:stretch>
        </p:blipFill>
        <p:spPr bwMode="auto">
          <a:xfrm>
            <a:off x="1884363" y="0"/>
            <a:ext cx="103076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0D85EE-ED26-A21C-B72B-4FBC812CC284}"/>
              </a:ext>
            </a:extLst>
          </p:cNvPr>
          <p:cNvSpPr/>
          <p:nvPr/>
        </p:nvSpPr>
        <p:spPr>
          <a:xfrm rot="5400000">
            <a:off x="2314847" y="-2263282"/>
            <a:ext cx="6176953" cy="1070353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1686" name="Title 1">
            <a:extLst>
              <a:ext uri="{FF2B5EF4-FFF2-40B4-BE49-F238E27FC236}">
                <a16:creationId xmlns:a16="http://schemas.microsoft.com/office/drawing/2014/main" id="{84883397-61FD-9B77-FF2B-52F3ADB90332}"/>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Dealing with challenges</a:t>
            </a:r>
          </a:p>
        </p:txBody>
      </p:sp>
      <p:sp>
        <p:nvSpPr>
          <p:cNvPr id="13315" name="Content Placeholder 2">
            <a:extLst>
              <a:ext uri="{FF2B5EF4-FFF2-40B4-BE49-F238E27FC236}">
                <a16:creationId xmlns:a16="http://schemas.microsoft.com/office/drawing/2014/main" id="{9547E470-A510-3417-3B80-B181DB7C7253}"/>
              </a:ext>
            </a:extLst>
          </p:cNvPr>
          <p:cNvSpPr>
            <a:spLocks noGrp="1" noChangeArrowheads="1"/>
          </p:cNvSpPr>
          <p:nvPr>
            <p:ph idx="1"/>
          </p:nvPr>
        </p:nvSpPr>
        <p:spPr>
          <a:xfrm>
            <a:off x="838200" y="1825625"/>
            <a:ext cx="5956300" cy="4351338"/>
          </a:xfrm>
        </p:spPr>
        <p:txBody>
          <a:bodyPr/>
          <a:lstStyle/>
          <a:p>
            <a:pPr marL="0" indent="0" eaLnBrk="1" hangingPunct="1">
              <a:buFont typeface="Arial" panose="020B0604020202020204" pitchFamily="34" charset="0"/>
              <a:buNone/>
              <a:defRPr/>
            </a:pPr>
            <a:r>
              <a:rPr lang="en-AU" altLang="en-US" dirty="0">
                <a:latin typeface="Arial Nova" panose="020B0504020202020204" pitchFamily="34" charset="0"/>
              </a:rPr>
              <a:t>If a patron isn’t ready to make a change:</a:t>
            </a:r>
          </a:p>
          <a:p>
            <a:pPr eaLnBrk="1" hangingPunct="1">
              <a:defRPr/>
            </a:pPr>
            <a:r>
              <a:rPr lang="en-AU" altLang="en-US" dirty="0">
                <a:latin typeface="Arial Nova" panose="020B0504020202020204" pitchFamily="34" charset="0"/>
              </a:rPr>
              <a:t>Remember it is not your responsibility to force change</a:t>
            </a:r>
          </a:p>
          <a:p>
            <a:pPr eaLnBrk="1" hangingPunct="1">
              <a:defRPr/>
            </a:pPr>
            <a:r>
              <a:rPr lang="en-AU" altLang="en-US" dirty="0">
                <a:latin typeface="Arial Nova" panose="020B0504020202020204" pitchFamily="34" charset="0"/>
              </a:rPr>
              <a:t>Continue to watch out for the signs of gambling harm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Hands with change purse">
            <a:extLst>
              <a:ext uri="{FF2B5EF4-FFF2-40B4-BE49-F238E27FC236}">
                <a16:creationId xmlns:a16="http://schemas.microsoft.com/office/drawing/2014/main" id="{1C9C1C30-5B95-5A6C-BEE5-6D0FC8A40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0"/>
            <a:ext cx="87042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F85EB0-D15D-8FA7-37A8-0F469B8B7E55}"/>
              </a:ext>
            </a:extLst>
          </p:cNvPr>
          <p:cNvSpPr/>
          <p:nvPr/>
        </p:nvSpPr>
        <p:spPr>
          <a:xfrm rot="5400000">
            <a:off x="1315215" y="-1263653"/>
            <a:ext cx="6176953" cy="870426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EA4DD009-5A62-6F49-0B4A-A0C78C829AAC}"/>
              </a:ext>
            </a:extLst>
          </p:cNvPr>
          <p:cNvSpPr>
            <a:spLocks noGrp="1"/>
          </p:cNvSpPr>
          <p:nvPr>
            <p:ph idx="1"/>
          </p:nvPr>
        </p:nvSpPr>
        <p:spPr>
          <a:xfrm>
            <a:off x="749300" y="2055813"/>
            <a:ext cx="4648200" cy="3743325"/>
          </a:xfrm>
        </p:spPr>
        <p:txBody>
          <a:bodyPr rtlCol="0">
            <a:normAutofit/>
          </a:bodyPr>
          <a:lstStyle/>
          <a:p>
            <a:pPr eaLnBrk="1" fontAlgn="auto" hangingPunct="1">
              <a:spcAft>
                <a:spcPts val="0"/>
              </a:spcAft>
              <a:defRPr/>
            </a:pPr>
            <a:r>
              <a:rPr lang="en-AU" altLang="en-US" dirty="0">
                <a:latin typeface="Arial Nova" panose="020B0504020202020204" pitchFamily="34" charset="0"/>
              </a:rPr>
              <a:t>The act of wagering or betting money or something else of value on an uncertain outcome to try to win more things of value.</a:t>
            </a:r>
          </a:p>
          <a:p>
            <a:pPr eaLnBrk="1" fontAlgn="auto" hangingPunct="1">
              <a:spcAft>
                <a:spcPts val="0"/>
              </a:spcAft>
              <a:defRPr/>
            </a:pPr>
            <a:r>
              <a:rPr lang="en-AU" altLang="en-US" dirty="0">
                <a:latin typeface="Arial Nova" panose="020B0504020202020204" pitchFamily="34" charset="0"/>
              </a:rPr>
              <a:t>It always involves a risk or chance.</a:t>
            </a:r>
          </a:p>
          <a:p>
            <a:pPr marL="0" indent="0" eaLnBrk="1" fontAlgn="auto" hangingPunct="1">
              <a:spcAft>
                <a:spcPts val="0"/>
              </a:spcAft>
              <a:buFont typeface="Arial" panose="020B0604020202020204" pitchFamily="34" charset="0"/>
              <a:buNone/>
              <a:defRPr/>
            </a:pPr>
            <a:endParaRPr lang="en-AU" altLang="en-US" dirty="0"/>
          </a:p>
          <a:p>
            <a:pPr eaLnBrk="1" fontAlgn="auto" hangingPunct="1">
              <a:spcAft>
                <a:spcPts val="0"/>
              </a:spcAft>
              <a:defRPr/>
            </a:pPr>
            <a:endParaRPr lang="en-AU" sz="2000" dirty="0"/>
          </a:p>
        </p:txBody>
      </p:sp>
      <p:sp>
        <p:nvSpPr>
          <p:cNvPr id="10247" name="Title 6">
            <a:extLst>
              <a:ext uri="{FF2B5EF4-FFF2-40B4-BE49-F238E27FC236}">
                <a16:creationId xmlns:a16="http://schemas.microsoft.com/office/drawing/2014/main" id="{AE63507E-2848-4366-A1E7-7EB39FD61248}"/>
              </a:ext>
            </a:extLst>
          </p:cNvPr>
          <p:cNvSpPr>
            <a:spLocks noGrp="1" noChangeArrowheads="1"/>
          </p:cNvSpPr>
          <p:nvPr>
            <p:ph type="title"/>
          </p:nvPr>
        </p:nvSpPr>
        <p:spPr>
          <a:xfrm>
            <a:off x="749300" y="474663"/>
            <a:ext cx="10515600" cy="1325562"/>
          </a:xfrm>
        </p:spPr>
        <p:txBody>
          <a:bodyPr/>
          <a:lstStyle/>
          <a:p>
            <a:pPr eaLnBrk="1" hangingPunct="1"/>
            <a:r>
              <a:rPr lang="en-AU" altLang="en-US">
                <a:latin typeface="Arial Rounded MT Bold" panose="020F0704030504030204" pitchFamily="34" charset="0"/>
              </a:rPr>
              <a:t>What is gambling?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980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Taking care of yourself</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857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 holding plants">
            <a:extLst>
              <a:ext uri="{FF2B5EF4-FFF2-40B4-BE49-F238E27FC236}">
                <a16:creationId xmlns:a16="http://schemas.microsoft.com/office/drawing/2014/main" id="{54B2DA89-C1B1-AFE8-D85A-03339B72C6A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4897"/>
          <a:stretch/>
        </p:blipFill>
        <p:spPr>
          <a:xfrm>
            <a:off x="2255974" y="0"/>
            <a:ext cx="9936026" cy="6176953"/>
          </a:xfrm>
          <a:prstGeom prst="rect">
            <a:avLst/>
          </a:prstGeom>
        </p:spPr>
      </p:pic>
      <p:sp>
        <p:nvSpPr>
          <p:cNvPr id="5" name="Rectangle 4">
            <a:extLst>
              <a:ext uri="{FF2B5EF4-FFF2-40B4-BE49-F238E27FC236}">
                <a16:creationId xmlns:a16="http://schemas.microsoft.com/office/drawing/2014/main" id="{951F1F90-80ED-5550-DB61-FA388C9AC5C5}"/>
              </a:ext>
            </a:extLst>
          </p:cNvPr>
          <p:cNvSpPr/>
          <p:nvPr/>
        </p:nvSpPr>
        <p:spPr>
          <a:xfrm rot="5400000">
            <a:off x="2026136" y="-1974574"/>
            <a:ext cx="6176953" cy="10126113"/>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3014" name="Title 1">
            <a:extLst>
              <a:ext uri="{FF2B5EF4-FFF2-40B4-BE49-F238E27FC236}">
                <a16:creationId xmlns:a16="http://schemas.microsoft.com/office/drawing/2014/main" id="{1F2D9F6B-5EFA-85AB-F56A-0CA0C5062F1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3015" name="Content Placeholder 2">
            <a:extLst>
              <a:ext uri="{FF2B5EF4-FFF2-40B4-BE49-F238E27FC236}">
                <a16:creationId xmlns:a16="http://schemas.microsoft.com/office/drawing/2014/main" id="{1D0A50BF-3432-79E4-EC0F-897A57072195}"/>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Increased risk of gambling harm</a:t>
            </a:r>
          </a:p>
          <a:p>
            <a:pPr eaLnBrk="1" hangingPunct="1"/>
            <a:r>
              <a:rPr lang="en-AU" altLang="en-US" dirty="0">
                <a:latin typeface="Arial Nova" panose="020B0504020202020204" pitchFamily="34" charset="0"/>
              </a:rPr>
              <a:t>Mental health and wellbeing</a:t>
            </a:r>
          </a:p>
          <a:p>
            <a:pPr eaLnBrk="1" hangingPunct="1"/>
            <a:r>
              <a:rPr lang="en-AU" altLang="en-US" dirty="0">
                <a:latin typeface="Arial Nova" panose="020B0504020202020204" pitchFamily="34" charset="0"/>
              </a:rPr>
              <a:t>The role of gambling venues</a:t>
            </a:r>
          </a:p>
          <a:p>
            <a:pPr eaLnBrk="1" hangingPunct="1"/>
            <a:r>
              <a:rPr lang="en-AU" altLang="en-US" dirty="0">
                <a:latin typeface="Arial Nova" panose="020B0504020202020204" pitchFamily="34" charset="0"/>
              </a:rPr>
              <a:t>Mental health building blocks</a:t>
            </a:r>
          </a:p>
        </p:txBody>
      </p:sp>
    </p:spTree>
    <p:extLst>
      <p:ext uri="{BB962C8B-B14F-4D97-AF65-F5344CB8AC3E}">
        <p14:creationId xmlns:p14="http://schemas.microsoft.com/office/powerpoint/2010/main" val="1203730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an alone">
            <a:extLst>
              <a:ext uri="{FF2B5EF4-FFF2-40B4-BE49-F238E27FC236}">
                <a16:creationId xmlns:a16="http://schemas.microsoft.com/office/drawing/2014/main" id="{E08B102B-83BC-158C-976A-96D8D5B9B43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87244"/>
          <a:stretch/>
        </p:blipFill>
        <p:spPr>
          <a:xfrm>
            <a:off x="1904171" y="-5"/>
            <a:ext cx="10287829" cy="6176954"/>
          </a:xfrm>
          <a:prstGeom prst="rect">
            <a:avLst/>
          </a:prstGeom>
        </p:spPr>
      </p:pic>
      <p:sp>
        <p:nvSpPr>
          <p:cNvPr id="8" name="Rectangle 7">
            <a:extLst>
              <a:ext uri="{FF2B5EF4-FFF2-40B4-BE49-F238E27FC236}">
                <a16:creationId xmlns:a16="http://schemas.microsoft.com/office/drawing/2014/main" id="{7086E5EE-A8AA-684E-97D0-8F2EF2316440}"/>
              </a:ext>
            </a:extLst>
          </p:cNvPr>
          <p:cNvSpPr/>
          <p:nvPr/>
        </p:nvSpPr>
        <p:spPr>
          <a:xfrm rot="5400000">
            <a:off x="2614204" y="-2562638"/>
            <a:ext cx="6176953" cy="1130224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75779" name="Content Placeholder 2">
            <a:extLst>
              <a:ext uri="{FF2B5EF4-FFF2-40B4-BE49-F238E27FC236}">
                <a16:creationId xmlns:a16="http://schemas.microsoft.com/office/drawing/2014/main" id="{32AB32B7-8C19-FF73-CA68-EEDCA67BF2F6}"/>
              </a:ext>
            </a:extLst>
          </p:cNvPr>
          <p:cNvSpPr>
            <a:spLocks noGrp="1" noChangeArrowheads="1"/>
          </p:cNvSpPr>
          <p:nvPr>
            <p:ph idx="1"/>
          </p:nvPr>
        </p:nvSpPr>
        <p:spPr>
          <a:xfrm>
            <a:off x="838200" y="1825625"/>
            <a:ext cx="6465570" cy="4351338"/>
          </a:xfrm>
        </p:spPr>
        <p:txBody>
          <a:bodyPr/>
          <a:lstStyle/>
          <a:p>
            <a:pPr marL="0" indent="0" eaLnBrk="1" hangingPunct="1">
              <a:buNone/>
            </a:pPr>
            <a:r>
              <a:rPr lang="en-AU" altLang="en-US" dirty="0">
                <a:latin typeface="Arial Nova" panose="020B0504020202020204" pitchFamily="34" charset="0"/>
              </a:rPr>
              <a:t>Did you know that, as a gambling venue staff member, you’re more at-risk of experiencing gambling harm? </a:t>
            </a:r>
          </a:p>
        </p:txBody>
      </p:sp>
      <p:sp>
        <p:nvSpPr>
          <p:cNvPr id="4" name="TextBox 3">
            <a:extLst>
              <a:ext uri="{FF2B5EF4-FFF2-40B4-BE49-F238E27FC236}">
                <a16:creationId xmlns:a16="http://schemas.microsoft.com/office/drawing/2014/main" id="{92BB7C36-AA8D-CDC1-17A3-2B190F9A723A}"/>
              </a:ext>
            </a:extLst>
          </p:cNvPr>
          <p:cNvSpPr txBox="1"/>
          <p:nvPr/>
        </p:nvSpPr>
        <p:spPr>
          <a:xfrm>
            <a:off x="942933" y="3307378"/>
            <a:ext cx="2042160" cy="1938992"/>
          </a:xfrm>
          <a:prstGeom prst="rect">
            <a:avLst/>
          </a:prstGeom>
          <a:noFill/>
        </p:spPr>
        <p:txBody>
          <a:bodyPr wrap="square" rtlCol="0">
            <a:spAutoFit/>
          </a:bodyPr>
          <a:lstStyle/>
          <a:p>
            <a:pPr algn="ctr"/>
            <a:r>
              <a:rPr lang="en-AU" sz="7200" dirty="0">
                <a:solidFill>
                  <a:srgbClr val="5EA443"/>
                </a:solidFill>
                <a:latin typeface="Arial Rounded MT Bold" panose="020F0704030504030204" pitchFamily="34" charset="0"/>
              </a:rPr>
              <a:t>9.6 </a:t>
            </a:r>
            <a:r>
              <a:rPr lang="en-AU" sz="4800" dirty="0">
                <a:solidFill>
                  <a:srgbClr val="5EA443"/>
                </a:solidFill>
                <a:latin typeface="Arial Rounded MT Bold" panose="020F0704030504030204" pitchFamily="34" charset="0"/>
              </a:rPr>
              <a:t>times</a:t>
            </a:r>
            <a:endParaRPr lang="en-AU" sz="7200" dirty="0">
              <a:solidFill>
                <a:srgbClr val="5EA443"/>
              </a:solidFill>
              <a:latin typeface="Arial Rounded MT Bold" panose="020F0704030504030204" pitchFamily="34" charset="0"/>
            </a:endParaRPr>
          </a:p>
        </p:txBody>
      </p:sp>
      <p:sp>
        <p:nvSpPr>
          <p:cNvPr id="9" name="Rectangle: Rounded Corners 8">
            <a:extLst>
              <a:ext uri="{FF2B5EF4-FFF2-40B4-BE49-F238E27FC236}">
                <a16:creationId xmlns:a16="http://schemas.microsoft.com/office/drawing/2014/main" id="{52CDA583-A3F0-0678-052B-F1B532866D83}"/>
              </a:ext>
            </a:extLst>
          </p:cNvPr>
          <p:cNvSpPr/>
          <p:nvPr/>
        </p:nvSpPr>
        <p:spPr>
          <a:xfrm>
            <a:off x="4020376" y="546829"/>
            <a:ext cx="5921991"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E60276EF-559A-71D3-A4C2-A91E0DA6E3E5}"/>
              </a:ext>
            </a:extLst>
          </p:cNvPr>
          <p:cNvSpPr/>
          <p:nvPr/>
        </p:nvSpPr>
        <p:spPr>
          <a:xfrm>
            <a:off x="2985093" y="3186452"/>
            <a:ext cx="5105317" cy="1817370"/>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Content Placeholder 2">
            <a:extLst>
              <a:ext uri="{FF2B5EF4-FFF2-40B4-BE49-F238E27FC236}">
                <a16:creationId xmlns:a16="http://schemas.microsoft.com/office/drawing/2014/main" id="{5C6C0828-4D2F-FAC9-A3A6-F4F09249E2DF}"/>
              </a:ext>
            </a:extLst>
          </p:cNvPr>
          <p:cNvSpPr txBox="1">
            <a:spLocks/>
          </p:cNvSpPr>
          <p:nvPr/>
        </p:nvSpPr>
        <p:spPr bwMode="auto">
          <a:xfrm>
            <a:off x="3089826" y="3429000"/>
            <a:ext cx="4925966" cy="181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dirty="0">
                <a:latin typeface="Arial Nova" panose="020B0504020202020204" pitchFamily="34" charset="0"/>
              </a:rPr>
              <a:t>Gambling venue staff members in Queensland are </a:t>
            </a:r>
            <a:r>
              <a:rPr lang="en-AU" sz="2400" b="1" dirty="0">
                <a:latin typeface="Arial Nova" panose="020B0504020202020204" pitchFamily="34" charset="0"/>
              </a:rPr>
              <a:t>9.6 times more likely to experience gambling harm </a:t>
            </a:r>
            <a:r>
              <a:rPr lang="en-AU" sz="2400" dirty="0">
                <a:latin typeface="Arial Nova" panose="020B0504020202020204" pitchFamily="34" charset="0"/>
              </a:rPr>
              <a:t>than the general Queensland population. </a:t>
            </a:r>
          </a:p>
        </p:txBody>
      </p:sp>
      <p:sp>
        <p:nvSpPr>
          <p:cNvPr id="75778" name="Title 1">
            <a:extLst>
              <a:ext uri="{FF2B5EF4-FFF2-40B4-BE49-F238E27FC236}">
                <a16:creationId xmlns:a16="http://schemas.microsoft.com/office/drawing/2014/main" id="{15865BA1-C61C-BFA7-597F-902C1088B718}"/>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Increased risk of gambling harm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women sitting on stairs looking at a phone&#10;&#10;Description automatically generated">
            <a:extLst>
              <a:ext uri="{FF2B5EF4-FFF2-40B4-BE49-F238E27FC236}">
                <a16:creationId xmlns:a16="http://schemas.microsoft.com/office/drawing/2014/main" id="{BD0FE546-998E-7BE6-9D11-683732E8176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3792" t="-77"/>
          <a:stretch/>
        </p:blipFill>
        <p:spPr bwMode="auto">
          <a:xfrm>
            <a:off x="3954463" y="0"/>
            <a:ext cx="8237537" cy="617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3D23D52-6AD3-9ED9-6A78-6A4ED4E18EE4}"/>
              </a:ext>
            </a:extLst>
          </p:cNvPr>
          <p:cNvSpPr/>
          <p:nvPr/>
        </p:nvSpPr>
        <p:spPr>
          <a:xfrm rot="5400000">
            <a:off x="1593527" y="-1541959"/>
            <a:ext cx="6176953" cy="92608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CB12893D-1F48-26D7-A859-896F83B4C7E4}"/>
              </a:ext>
            </a:extLst>
          </p:cNvPr>
          <p:cNvSpPr>
            <a:spLocks noGrp="1"/>
          </p:cNvSpPr>
          <p:nvPr>
            <p:ph idx="1"/>
          </p:nvPr>
        </p:nvSpPr>
        <p:spPr>
          <a:xfrm>
            <a:off x="838200" y="1825625"/>
            <a:ext cx="5894070" cy="4351338"/>
          </a:xfrm>
        </p:spPr>
        <p:txBody>
          <a:bodyPr/>
          <a:lstStyle/>
          <a:p>
            <a:r>
              <a:rPr lang="en-AU" dirty="0">
                <a:latin typeface="Arial Nova" panose="020B0504020202020204" pitchFamily="34" charset="0"/>
              </a:rPr>
              <a:t>Increased exposure to gambling while in the workplace</a:t>
            </a:r>
          </a:p>
          <a:p>
            <a:r>
              <a:rPr lang="en-AU" dirty="0">
                <a:latin typeface="Arial Nova" panose="020B0504020202020204" pitchFamily="34" charset="0"/>
              </a:rPr>
              <a:t>Normalisation of gambling</a:t>
            </a:r>
          </a:p>
          <a:p>
            <a:r>
              <a:rPr lang="en-AU" dirty="0">
                <a:latin typeface="Arial Nova" panose="020B0504020202020204" pitchFamily="34" charset="0"/>
              </a:rPr>
              <a:t>Increased familiarity with gambling can change attitudes towards gambling odds of winning</a:t>
            </a:r>
          </a:p>
          <a:p>
            <a:r>
              <a:rPr lang="en-AU" dirty="0">
                <a:latin typeface="Arial Nova" panose="020B0504020202020204" pitchFamily="34" charset="0"/>
              </a:rPr>
              <a:t>Influence of shift work</a:t>
            </a:r>
          </a:p>
        </p:txBody>
      </p:sp>
      <p:sp>
        <p:nvSpPr>
          <p:cNvPr id="6" name="Rectangle: Rounded Corners 5">
            <a:extLst>
              <a:ext uri="{FF2B5EF4-FFF2-40B4-BE49-F238E27FC236}">
                <a16:creationId xmlns:a16="http://schemas.microsoft.com/office/drawing/2014/main" id="{258C2B3A-BAC8-5B76-BE84-3C892310C244}"/>
              </a:ext>
            </a:extLst>
          </p:cNvPr>
          <p:cNvSpPr/>
          <p:nvPr/>
        </p:nvSpPr>
        <p:spPr>
          <a:xfrm>
            <a:off x="2013778" y="546829"/>
            <a:ext cx="5921991"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E198482-48D1-0643-81F3-3A3409643BCF}"/>
              </a:ext>
            </a:extLst>
          </p:cNvPr>
          <p:cNvSpPr>
            <a:spLocks noGrp="1"/>
          </p:cNvSpPr>
          <p:nvPr>
            <p:ph type="title"/>
          </p:nvPr>
        </p:nvSpPr>
        <p:spPr/>
        <p:txBody>
          <a:bodyPr/>
          <a:lstStyle/>
          <a:p>
            <a:r>
              <a:rPr lang="en-AU" dirty="0">
                <a:latin typeface="Arial Rounded MT Bold" panose="020F0704030504030204" pitchFamily="34" charset="0"/>
              </a:rPr>
              <a:t>Causes of increased risk</a:t>
            </a:r>
          </a:p>
        </p:txBody>
      </p:sp>
    </p:spTree>
    <p:extLst>
      <p:ext uri="{BB962C8B-B14F-4D97-AF65-F5344CB8AC3E}">
        <p14:creationId xmlns:p14="http://schemas.microsoft.com/office/powerpoint/2010/main" val="1623328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adult in counseling">
            <a:extLst>
              <a:ext uri="{FF2B5EF4-FFF2-40B4-BE49-F238E27FC236}">
                <a16:creationId xmlns:a16="http://schemas.microsoft.com/office/drawing/2014/main" id="{04C31F4C-560F-8CFF-F8FA-FFD60A64A41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3702"/>
          <a:stretch/>
        </p:blipFill>
        <p:spPr>
          <a:xfrm>
            <a:off x="1905000" y="0"/>
            <a:ext cx="10287000" cy="6176963"/>
          </a:xfrm>
          <a:prstGeom prst="rect">
            <a:avLst/>
          </a:prstGeom>
        </p:spPr>
      </p:pic>
      <p:sp>
        <p:nvSpPr>
          <p:cNvPr id="3" name="Rectangle 2">
            <a:extLst>
              <a:ext uri="{FF2B5EF4-FFF2-40B4-BE49-F238E27FC236}">
                <a16:creationId xmlns:a16="http://schemas.microsoft.com/office/drawing/2014/main" id="{15753734-8AD8-5DBA-F575-BF0182BCD96C}"/>
              </a:ext>
            </a:extLst>
          </p:cNvPr>
          <p:cNvSpPr/>
          <p:nvPr/>
        </p:nvSpPr>
        <p:spPr>
          <a:xfrm rot="5400000">
            <a:off x="1893932" y="-1842365"/>
            <a:ext cx="6176953" cy="9861694"/>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Rectangle: Rounded Corners 3">
            <a:extLst>
              <a:ext uri="{FF2B5EF4-FFF2-40B4-BE49-F238E27FC236}">
                <a16:creationId xmlns:a16="http://schemas.microsoft.com/office/drawing/2014/main" id="{1577E0EE-B4A4-B064-C1EB-C792C7141181}"/>
              </a:ext>
            </a:extLst>
          </p:cNvPr>
          <p:cNvSpPr/>
          <p:nvPr/>
        </p:nvSpPr>
        <p:spPr>
          <a:xfrm>
            <a:off x="2444818" y="1690688"/>
            <a:ext cx="5921991" cy="1738312"/>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851" name="Content Placeholder 2">
            <a:extLst>
              <a:ext uri="{FF2B5EF4-FFF2-40B4-BE49-F238E27FC236}">
                <a16:creationId xmlns:a16="http://schemas.microsoft.com/office/drawing/2014/main" id="{78DA70F1-11A6-D58F-DF7F-B6506D9FA89A}"/>
              </a:ext>
            </a:extLst>
          </p:cNvPr>
          <p:cNvSpPr>
            <a:spLocks noGrp="1" noChangeArrowheads="1"/>
          </p:cNvSpPr>
          <p:nvPr>
            <p:ph idx="1"/>
          </p:nvPr>
        </p:nvSpPr>
        <p:spPr>
          <a:xfrm>
            <a:off x="838200" y="1825625"/>
            <a:ext cx="7402830" cy="4351338"/>
          </a:xfrm>
        </p:spPr>
        <p:txBody>
          <a:bodyPr/>
          <a:lstStyle/>
          <a:p>
            <a:pPr eaLnBrk="1" hangingPunct="1"/>
            <a:r>
              <a:rPr lang="en-AU" altLang="en-US" dirty="0">
                <a:latin typeface="Arial Nova" panose="020B0504020202020204" pitchFamily="34" charset="0"/>
              </a:rPr>
              <a:t>Worried, anxious, or easily irritated</a:t>
            </a:r>
          </a:p>
          <a:p>
            <a:pPr eaLnBrk="1" hangingPunct="1"/>
            <a:r>
              <a:rPr lang="en-AU" altLang="en-US" dirty="0">
                <a:latin typeface="Arial Nova" panose="020B0504020202020204" pitchFamily="34" charset="0"/>
              </a:rPr>
              <a:t>Unhappy, depressed, or unmotivated </a:t>
            </a:r>
          </a:p>
          <a:p>
            <a:pPr eaLnBrk="1" hangingPunct="1"/>
            <a:r>
              <a:rPr lang="en-AU" altLang="en-US" dirty="0">
                <a:latin typeface="Arial Nova" panose="020B0504020202020204" pitchFamily="34" charset="0"/>
              </a:rPr>
              <a:t>Changes to sleep or eating</a:t>
            </a:r>
          </a:p>
          <a:p>
            <a:pPr eaLnBrk="1" hangingPunct="1"/>
            <a:r>
              <a:rPr lang="en-AU" altLang="en-US" dirty="0">
                <a:latin typeface="Arial Nova" panose="020B0504020202020204" pitchFamily="34" charset="0"/>
              </a:rPr>
              <a:t>Quieter or more withdrawn</a:t>
            </a:r>
          </a:p>
          <a:p>
            <a:pPr eaLnBrk="1" hangingPunct="1"/>
            <a:r>
              <a:rPr lang="en-AU" altLang="en-US" dirty="0">
                <a:latin typeface="Arial Nova" panose="020B0504020202020204" pitchFamily="34" charset="0"/>
              </a:rPr>
              <a:t>Disconnected or detached</a:t>
            </a:r>
          </a:p>
          <a:p>
            <a:pPr eaLnBrk="1" hangingPunct="1"/>
            <a:r>
              <a:rPr lang="en-AU" altLang="en-US" dirty="0">
                <a:latin typeface="Arial Nova" panose="020B0504020202020204" pitchFamily="34" charset="0"/>
              </a:rPr>
              <a:t>Guilty, worthless or empty</a:t>
            </a:r>
          </a:p>
        </p:txBody>
      </p:sp>
      <p:sp>
        <p:nvSpPr>
          <p:cNvPr id="5" name="Rectangle: Rounded Corners 4">
            <a:extLst>
              <a:ext uri="{FF2B5EF4-FFF2-40B4-BE49-F238E27FC236}">
                <a16:creationId xmlns:a16="http://schemas.microsoft.com/office/drawing/2014/main" id="{1ED62171-D966-C06D-9FC6-B4A7F561EFEC}"/>
              </a:ext>
            </a:extLst>
          </p:cNvPr>
          <p:cNvSpPr/>
          <p:nvPr/>
        </p:nvSpPr>
        <p:spPr>
          <a:xfrm>
            <a:off x="2773799" y="546829"/>
            <a:ext cx="4944357"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850" name="Title 1">
            <a:extLst>
              <a:ext uri="{FF2B5EF4-FFF2-40B4-BE49-F238E27FC236}">
                <a16:creationId xmlns:a16="http://schemas.microsoft.com/office/drawing/2014/main" id="{997D7F38-1016-DD43-945C-207CD7FAD0E9}"/>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Signs of mental </a:t>
            </a:r>
            <a:br>
              <a:rPr lang="en-AU" altLang="en-US" dirty="0">
                <a:latin typeface="Arial Rounded MT Bold" panose="020F0704030504030204" pitchFamily="34" charset="0"/>
              </a:rPr>
            </a:br>
            <a:r>
              <a:rPr lang="en-AU" altLang="en-US" dirty="0">
                <a:latin typeface="Arial Rounded MT Bold" panose="020F0704030504030204" pitchFamily="34" charset="0"/>
              </a:rPr>
              <a:t>health issues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bow tie&#10;&#10;Description automatically generated">
            <a:extLst>
              <a:ext uri="{FF2B5EF4-FFF2-40B4-BE49-F238E27FC236}">
                <a16:creationId xmlns:a16="http://schemas.microsoft.com/office/drawing/2014/main" id="{B2E65E3A-1112-24EB-6BE5-D6F21D79F58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6425"/>
          <a:stretch/>
        </p:blipFill>
        <p:spPr>
          <a:xfrm>
            <a:off x="2201584" y="0"/>
            <a:ext cx="9990416" cy="6176957"/>
          </a:xfrm>
          <a:prstGeom prst="rect">
            <a:avLst/>
          </a:prstGeom>
        </p:spPr>
      </p:pic>
      <p:sp>
        <p:nvSpPr>
          <p:cNvPr id="5" name="Rectangle 4">
            <a:extLst>
              <a:ext uri="{FF2B5EF4-FFF2-40B4-BE49-F238E27FC236}">
                <a16:creationId xmlns:a16="http://schemas.microsoft.com/office/drawing/2014/main" id="{82F1BEE8-FF40-83CA-7774-C35C86D5AD66}"/>
              </a:ext>
            </a:extLst>
          </p:cNvPr>
          <p:cNvSpPr/>
          <p:nvPr/>
        </p:nvSpPr>
        <p:spPr>
          <a:xfrm rot="5400000">
            <a:off x="2861023" y="-2809460"/>
            <a:ext cx="6176953" cy="11795885"/>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6C0220A1-D30A-7694-2F3E-A69C3BAC7B70}"/>
              </a:ext>
            </a:extLst>
          </p:cNvPr>
          <p:cNvSpPr>
            <a:spLocks noGrp="1"/>
          </p:cNvSpPr>
          <p:nvPr>
            <p:ph idx="1"/>
          </p:nvPr>
        </p:nvSpPr>
        <p:spPr>
          <a:xfrm>
            <a:off x="838200" y="1690688"/>
            <a:ext cx="6454140" cy="4351338"/>
          </a:xfrm>
        </p:spPr>
        <p:txBody>
          <a:bodyPr/>
          <a:lstStyle/>
          <a:p>
            <a:r>
              <a:rPr lang="en-AU" dirty="0">
                <a:latin typeface="Arial Nova" panose="020B0504020202020204" pitchFamily="34" charset="0"/>
              </a:rPr>
              <a:t>Gambling venues have a responsibility to provide safe work environments for their employees</a:t>
            </a:r>
          </a:p>
          <a:p>
            <a:r>
              <a:rPr lang="en-AU" dirty="0">
                <a:latin typeface="Arial Nova" panose="020B0504020202020204" pitchFamily="34" charset="0"/>
              </a:rPr>
              <a:t>Strategies can include</a:t>
            </a:r>
          </a:p>
          <a:p>
            <a:pPr lvl="1"/>
            <a:r>
              <a:rPr lang="en-AU" dirty="0">
                <a:latin typeface="Arial Nova" panose="020B0504020202020204" pitchFamily="34" charset="0"/>
              </a:rPr>
              <a:t>Clear policies and procedures about gambling in the workplace</a:t>
            </a:r>
          </a:p>
          <a:p>
            <a:pPr lvl="1"/>
            <a:r>
              <a:rPr lang="en-AU" dirty="0">
                <a:latin typeface="Arial Nova" panose="020B0504020202020204" pitchFamily="34" charset="0"/>
              </a:rPr>
              <a:t>Provide safer gambling staff training</a:t>
            </a:r>
          </a:p>
          <a:p>
            <a:pPr lvl="1"/>
            <a:r>
              <a:rPr lang="en-AU" dirty="0">
                <a:latin typeface="Arial Nova" panose="020B0504020202020204" pitchFamily="34" charset="0"/>
              </a:rPr>
              <a:t>Assist staff experiencing gambling harm</a:t>
            </a:r>
          </a:p>
          <a:p>
            <a:pPr lvl="1"/>
            <a:r>
              <a:rPr lang="en-AU" dirty="0">
                <a:latin typeface="Arial Nova" panose="020B0504020202020204" pitchFamily="34" charset="0"/>
              </a:rPr>
              <a:t>Promote a strong culture of safer gambling</a:t>
            </a:r>
          </a:p>
        </p:txBody>
      </p:sp>
      <p:sp>
        <p:nvSpPr>
          <p:cNvPr id="7" name="Rectangle: Rounded Corners 6">
            <a:extLst>
              <a:ext uri="{FF2B5EF4-FFF2-40B4-BE49-F238E27FC236}">
                <a16:creationId xmlns:a16="http://schemas.microsoft.com/office/drawing/2014/main" id="{ADA624EB-7313-CAF8-5B03-652AE63B4B63}"/>
              </a:ext>
            </a:extLst>
          </p:cNvPr>
          <p:cNvSpPr/>
          <p:nvPr/>
        </p:nvSpPr>
        <p:spPr>
          <a:xfrm>
            <a:off x="2773799" y="546829"/>
            <a:ext cx="5921991"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642AA29-4383-98AC-8ED1-BE18DD0754A1}"/>
              </a:ext>
            </a:extLst>
          </p:cNvPr>
          <p:cNvSpPr>
            <a:spLocks noGrp="1"/>
          </p:cNvSpPr>
          <p:nvPr>
            <p:ph type="title"/>
          </p:nvPr>
        </p:nvSpPr>
        <p:spPr/>
        <p:txBody>
          <a:bodyPr/>
          <a:lstStyle/>
          <a:p>
            <a:r>
              <a:rPr lang="en-AU" dirty="0">
                <a:latin typeface="Arial Rounded MT Bold" panose="020F0704030504030204" pitchFamily="34" charset="0"/>
              </a:rPr>
              <a:t>The role of gambling venues</a:t>
            </a:r>
          </a:p>
        </p:txBody>
      </p:sp>
    </p:spTree>
    <p:extLst>
      <p:ext uri="{BB962C8B-B14F-4D97-AF65-F5344CB8AC3E}">
        <p14:creationId xmlns:p14="http://schemas.microsoft.com/office/powerpoint/2010/main" val="1442502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B2FC-2D6E-A04D-57C8-F41A337C4423}"/>
              </a:ext>
            </a:extLst>
          </p:cNvPr>
          <p:cNvSpPr>
            <a:spLocks noGrp="1"/>
          </p:cNvSpPr>
          <p:nvPr>
            <p:ph type="title"/>
          </p:nvPr>
        </p:nvSpPr>
        <p:spPr/>
        <p:txBody>
          <a:bodyPr/>
          <a:lstStyle/>
          <a:p>
            <a:endParaRPr lang="en-AU"/>
          </a:p>
        </p:txBody>
      </p:sp>
      <p:pic>
        <p:nvPicPr>
          <p:cNvPr id="4" name="Picture 3" descr="Seated people in rows indoors, with one arm raised, facing standing presenter in formal dress shirt and tie">
            <a:extLst>
              <a:ext uri="{FF2B5EF4-FFF2-40B4-BE49-F238E27FC236}">
                <a16:creationId xmlns:a16="http://schemas.microsoft.com/office/drawing/2014/main" id="{A973A3F6-0A74-E945-ABD7-16114C2BB9A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9664"/>
          <a:stretch/>
        </p:blipFill>
        <p:spPr>
          <a:xfrm>
            <a:off x="1950856" y="-6"/>
            <a:ext cx="10241144" cy="6176953"/>
          </a:xfrm>
          <a:prstGeom prst="rect">
            <a:avLst/>
          </a:prstGeom>
        </p:spPr>
      </p:pic>
      <p:sp>
        <p:nvSpPr>
          <p:cNvPr id="5" name="Rectangle 4">
            <a:extLst>
              <a:ext uri="{FF2B5EF4-FFF2-40B4-BE49-F238E27FC236}">
                <a16:creationId xmlns:a16="http://schemas.microsoft.com/office/drawing/2014/main" id="{870BA2D2-8963-A8F0-94D8-4FA6E3169BAE}"/>
              </a:ext>
            </a:extLst>
          </p:cNvPr>
          <p:cNvSpPr/>
          <p:nvPr/>
        </p:nvSpPr>
        <p:spPr>
          <a:xfrm rot="5400000">
            <a:off x="1593527" y="-1541959"/>
            <a:ext cx="6176953" cy="92608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 name="Title 1">
            <a:extLst>
              <a:ext uri="{FF2B5EF4-FFF2-40B4-BE49-F238E27FC236}">
                <a16:creationId xmlns:a16="http://schemas.microsoft.com/office/drawing/2014/main" id="{B71930D5-0B60-8F19-3A21-1AE976EC4305}"/>
              </a:ext>
            </a:extLst>
          </p:cNvPr>
          <p:cNvSpPr txBox="1">
            <a:spLocks noChangeArrowheads="1"/>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AU" altLang="en-US">
                <a:latin typeface="Arial Rounded MT Bold" panose="020F0704030504030204" pitchFamily="34" charset="0"/>
              </a:rPr>
              <a:t>Group discussion</a:t>
            </a:r>
            <a:endParaRPr lang="en-AU" altLang="en-US" dirty="0">
              <a:latin typeface="Arial Rounded MT Bold" panose="020F0704030504030204" pitchFamily="34" charset="0"/>
            </a:endParaRPr>
          </a:p>
        </p:txBody>
      </p:sp>
      <p:sp>
        <p:nvSpPr>
          <p:cNvPr id="7" name="TextBox 8">
            <a:extLst>
              <a:ext uri="{FF2B5EF4-FFF2-40B4-BE49-F238E27FC236}">
                <a16:creationId xmlns:a16="http://schemas.microsoft.com/office/drawing/2014/main" id="{B61B2EA1-5A21-C1B4-1D3E-70BE0691F2A3}"/>
              </a:ext>
            </a:extLst>
          </p:cNvPr>
          <p:cNvSpPr txBox="1">
            <a:spLocks noChangeArrowheads="1"/>
          </p:cNvSpPr>
          <p:nvPr/>
        </p:nvSpPr>
        <p:spPr bwMode="auto">
          <a:xfrm>
            <a:off x="2646045" y="2424458"/>
            <a:ext cx="6899910" cy="1328023"/>
          </a:xfrm>
          <a:prstGeom prst="round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AU" altLang="en-US" sz="3600" dirty="0">
                <a:solidFill>
                  <a:schemeClr val="bg1"/>
                </a:solidFill>
                <a:latin typeface="Arial Nova" panose="020B0504020202020204" pitchFamily="34" charset="0"/>
              </a:rPr>
              <a:t>How do you look after your mental health?</a:t>
            </a:r>
          </a:p>
        </p:txBody>
      </p:sp>
    </p:spTree>
    <p:extLst>
      <p:ext uri="{BB962C8B-B14F-4D97-AF65-F5344CB8AC3E}">
        <p14:creationId xmlns:p14="http://schemas.microsoft.com/office/powerpoint/2010/main" val="3431160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AA3ECF75-0B00-A35D-FC0E-014CBD158AE0}"/>
              </a:ext>
            </a:extLst>
          </p:cNvPr>
          <p:cNvSpPr>
            <a:spLocks noGrp="1" noChangeArrowheads="1"/>
          </p:cNvSpPr>
          <p:nvPr>
            <p:ph type="title"/>
          </p:nvPr>
        </p:nvSpPr>
        <p:spPr/>
        <p:txBody>
          <a:bodyPr/>
          <a:lstStyle/>
          <a:p>
            <a:pPr eaLnBrk="1" hangingPunct="1"/>
            <a:r>
              <a:rPr lang="en-AU" altLang="en-US" dirty="0">
                <a:solidFill>
                  <a:srgbClr val="5EA443"/>
                </a:solidFill>
                <a:latin typeface="Arial Rounded MT Bold" panose="020F0704030504030204" pitchFamily="34" charset="0"/>
              </a:rPr>
              <a:t>Mental health building blocks</a:t>
            </a:r>
          </a:p>
        </p:txBody>
      </p:sp>
      <p:sp>
        <p:nvSpPr>
          <p:cNvPr id="2" name="TextBox 19">
            <a:extLst>
              <a:ext uri="{FF2B5EF4-FFF2-40B4-BE49-F238E27FC236}">
                <a16:creationId xmlns:a16="http://schemas.microsoft.com/office/drawing/2014/main" id="{0CF959E0-B7FC-BD5D-99D5-D639906BB887}"/>
              </a:ext>
            </a:extLst>
          </p:cNvPr>
          <p:cNvSpPr txBox="1">
            <a:spLocks noChangeArrowheads="1"/>
          </p:cNvSpPr>
          <p:nvPr/>
        </p:nvSpPr>
        <p:spPr bwMode="auto">
          <a:xfrm>
            <a:off x="1388426" y="2778760"/>
            <a:ext cx="2047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Get healthy</a:t>
            </a:r>
          </a:p>
        </p:txBody>
      </p:sp>
      <p:sp>
        <p:nvSpPr>
          <p:cNvPr id="3" name="TextBox 20">
            <a:extLst>
              <a:ext uri="{FF2B5EF4-FFF2-40B4-BE49-F238E27FC236}">
                <a16:creationId xmlns:a16="http://schemas.microsoft.com/office/drawing/2014/main" id="{D5F09065-6963-99E8-431C-EE127DE75C64}"/>
              </a:ext>
            </a:extLst>
          </p:cNvPr>
          <p:cNvSpPr txBox="1">
            <a:spLocks noChangeArrowheads="1"/>
          </p:cNvSpPr>
          <p:nvPr/>
        </p:nvSpPr>
        <p:spPr bwMode="auto">
          <a:xfrm>
            <a:off x="4902993" y="2778760"/>
            <a:ext cx="237077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Keep learning</a:t>
            </a:r>
          </a:p>
        </p:txBody>
      </p:sp>
      <p:sp>
        <p:nvSpPr>
          <p:cNvPr id="4" name="TextBox 21">
            <a:extLst>
              <a:ext uri="{FF2B5EF4-FFF2-40B4-BE49-F238E27FC236}">
                <a16:creationId xmlns:a16="http://schemas.microsoft.com/office/drawing/2014/main" id="{68992BD4-96DC-9478-0BAC-53403D97FA45}"/>
              </a:ext>
            </a:extLst>
          </p:cNvPr>
          <p:cNvSpPr txBox="1">
            <a:spLocks noChangeArrowheads="1"/>
          </p:cNvSpPr>
          <p:nvPr/>
        </p:nvSpPr>
        <p:spPr bwMode="auto">
          <a:xfrm>
            <a:off x="8523285" y="2778760"/>
            <a:ext cx="2601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Show kindness</a:t>
            </a:r>
          </a:p>
        </p:txBody>
      </p:sp>
      <p:sp>
        <p:nvSpPr>
          <p:cNvPr id="5" name="TextBox 22">
            <a:extLst>
              <a:ext uri="{FF2B5EF4-FFF2-40B4-BE49-F238E27FC236}">
                <a16:creationId xmlns:a16="http://schemas.microsoft.com/office/drawing/2014/main" id="{61041FD0-2B06-5297-4D00-5D8BC807875E}"/>
              </a:ext>
            </a:extLst>
          </p:cNvPr>
          <p:cNvSpPr txBox="1">
            <a:spLocks noChangeArrowheads="1"/>
          </p:cNvSpPr>
          <p:nvPr/>
        </p:nvSpPr>
        <p:spPr bwMode="auto">
          <a:xfrm>
            <a:off x="1163319" y="4629151"/>
            <a:ext cx="249745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Connect more</a:t>
            </a:r>
          </a:p>
        </p:txBody>
      </p:sp>
      <p:sp>
        <p:nvSpPr>
          <p:cNvPr id="6" name="TextBox 23">
            <a:extLst>
              <a:ext uri="{FF2B5EF4-FFF2-40B4-BE49-F238E27FC236}">
                <a16:creationId xmlns:a16="http://schemas.microsoft.com/office/drawing/2014/main" id="{6BD494CA-4F3B-AE76-2CD3-68F379D50427}"/>
              </a:ext>
            </a:extLst>
          </p:cNvPr>
          <p:cNvSpPr txBox="1">
            <a:spLocks noChangeArrowheads="1"/>
          </p:cNvSpPr>
          <p:nvPr/>
        </p:nvSpPr>
        <p:spPr bwMode="auto">
          <a:xfrm>
            <a:off x="5109368" y="4655187"/>
            <a:ext cx="195802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Take notice</a:t>
            </a:r>
          </a:p>
        </p:txBody>
      </p:sp>
      <p:sp>
        <p:nvSpPr>
          <p:cNvPr id="7" name="TextBox 24">
            <a:extLst>
              <a:ext uri="{FF2B5EF4-FFF2-40B4-BE49-F238E27FC236}">
                <a16:creationId xmlns:a16="http://schemas.microsoft.com/office/drawing/2014/main" id="{16D83F09-B8AB-E80F-BF3C-CCF214B7D2E0}"/>
              </a:ext>
            </a:extLst>
          </p:cNvPr>
          <p:cNvSpPr txBox="1">
            <a:spLocks noChangeArrowheads="1"/>
          </p:cNvSpPr>
          <p:nvPr/>
        </p:nvSpPr>
        <p:spPr bwMode="auto">
          <a:xfrm>
            <a:off x="8448991" y="4655187"/>
            <a:ext cx="2750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Embrace nature</a:t>
            </a:r>
          </a:p>
        </p:txBody>
      </p:sp>
      <p:pic>
        <p:nvPicPr>
          <p:cNvPr id="8" name="Graphic 4" descr="Apple with solid fill">
            <a:extLst>
              <a:ext uri="{FF2B5EF4-FFF2-40B4-BE49-F238E27FC236}">
                <a16:creationId xmlns:a16="http://schemas.microsoft.com/office/drawing/2014/main" id="{80CF0454-EBF4-5EAB-D006-73C87F3E1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121" y="159924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6" descr="Cheers with solid fill">
            <a:extLst>
              <a:ext uri="{FF2B5EF4-FFF2-40B4-BE49-F238E27FC236}">
                <a16:creationId xmlns:a16="http://schemas.microsoft.com/office/drawing/2014/main" id="{132219C7-F5D9-859C-8A74-25115A2FA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121" y="3467736"/>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14" descr="Mental Health with solid fill">
            <a:extLst>
              <a:ext uri="{FF2B5EF4-FFF2-40B4-BE49-F238E27FC236}">
                <a16:creationId xmlns:a16="http://schemas.microsoft.com/office/drawing/2014/main" id="{49B06E03-1F94-456D-EEED-C4B3D2F289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3074" y="1599248"/>
            <a:ext cx="1085850" cy="1085850"/>
          </a:xfrm>
          <a:prstGeom prst="rect">
            <a:avLst/>
          </a:prstGeom>
        </p:spPr>
      </p:pic>
      <p:pic>
        <p:nvPicPr>
          <p:cNvPr id="19" name="Graphic 18" descr="Care with solid fill">
            <a:extLst>
              <a:ext uri="{FF2B5EF4-FFF2-40B4-BE49-F238E27FC236}">
                <a16:creationId xmlns:a16="http://schemas.microsoft.com/office/drawing/2014/main" id="{EDA87C25-C20F-FB58-478C-5DFA392302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8615" y="1599248"/>
            <a:ext cx="1085850" cy="1085850"/>
          </a:xfrm>
          <a:prstGeom prst="rect">
            <a:avLst/>
          </a:prstGeom>
        </p:spPr>
      </p:pic>
      <p:pic>
        <p:nvPicPr>
          <p:cNvPr id="21" name="Graphic 20" descr="Watering Plant with solid fill">
            <a:extLst>
              <a:ext uri="{FF2B5EF4-FFF2-40B4-BE49-F238E27FC236}">
                <a16:creationId xmlns:a16="http://schemas.microsoft.com/office/drawing/2014/main" id="{8BE9C6E2-DC0B-74C0-A3CF-5B5255DEF0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38615" y="3494725"/>
            <a:ext cx="1085849" cy="1085849"/>
          </a:xfrm>
          <a:prstGeom prst="rect">
            <a:avLst/>
          </a:prstGeom>
        </p:spPr>
      </p:pic>
      <p:pic>
        <p:nvPicPr>
          <p:cNvPr id="25" name="Graphic 24" descr="Earth globe: Asia and Australia with solid fill">
            <a:extLst>
              <a:ext uri="{FF2B5EF4-FFF2-40B4-BE49-F238E27FC236}">
                <a16:creationId xmlns:a16="http://schemas.microsoft.com/office/drawing/2014/main" id="{25D12AEB-89F1-E326-10D2-E7E23EE055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54662" y="3494724"/>
            <a:ext cx="1084262" cy="1084262"/>
          </a:xfrm>
          <a:prstGeom prst="rect">
            <a:avLst/>
          </a:prstGeom>
        </p:spPr>
      </p:pic>
      <p:sp>
        <p:nvSpPr>
          <p:cNvPr id="28" name="TextBox 10">
            <a:extLst>
              <a:ext uri="{FF2B5EF4-FFF2-40B4-BE49-F238E27FC236}">
                <a16:creationId xmlns:a16="http://schemas.microsoft.com/office/drawing/2014/main" id="{5602D554-9DD0-29B7-1570-D2897FC8EC29}"/>
              </a:ext>
            </a:extLst>
          </p:cNvPr>
          <p:cNvSpPr txBox="1">
            <a:spLocks noChangeArrowheads="1"/>
          </p:cNvSpPr>
          <p:nvPr/>
        </p:nvSpPr>
        <p:spPr bwMode="auto">
          <a:xfrm>
            <a:off x="7707787" y="5378235"/>
            <a:ext cx="4232910" cy="646331"/>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dirty="0">
                <a:solidFill>
                  <a:schemeClr val="bg1"/>
                </a:solidFill>
                <a:latin typeface="Arial Nova" panose="020B0504020202020204" pitchFamily="34" charset="0"/>
              </a:rPr>
              <a:t>For more information, visit </a:t>
            </a:r>
            <a:r>
              <a:rPr lang="en-AU" altLang="en-US" sz="1800" b="1" dirty="0">
                <a:solidFill>
                  <a:schemeClr val="bg1"/>
                </a:solidFill>
                <a:latin typeface="Arial Nova" panose="020B0504020202020204" pitchFamily="34" charset="0"/>
              </a:rPr>
              <a:t>mentalwellbeing.initiatives.qld.gov.au</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Person in therapy">
            <a:extLst>
              <a:ext uri="{FF2B5EF4-FFF2-40B4-BE49-F238E27FC236}">
                <a16:creationId xmlns:a16="http://schemas.microsoft.com/office/drawing/2014/main" id="{E6C43D61-9052-CB20-B956-857DB87622A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3338" y="0"/>
            <a:ext cx="83486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DEDABF7-C2C3-F5C2-CD7B-66DF12A27E68}"/>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83974" name="Title 1">
            <a:extLst>
              <a:ext uri="{FF2B5EF4-FFF2-40B4-BE49-F238E27FC236}">
                <a16:creationId xmlns:a16="http://schemas.microsoft.com/office/drawing/2014/main" id="{9F3AE551-2925-F797-738D-F447E94A9BC5}"/>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Support services</a:t>
            </a:r>
          </a:p>
        </p:txBody>
      </p:sp>
      <p:sp>
        <p:nvSpPr>
          <p:cNvPr id="3" name="Content Placeholder 2">
            <a:extLst>
              <a:ext uri="{FF2B5EF4-FFF2-40B4-BE49-F238E27FC236}">
                <a16:creationId xmlns:a16="http://schemas.microsoft.com/office/drawing/2014/main" id="{CF580FCA-F983-7B30-F5F5-3BCA699390E4}"/>
              </a:ext>
            </a:extLst>
          </p:cNvPr>
          <p:cNvSpPr txBox="1">
            <a:spLocks noChangeArrowheads="1"/>
          </p:cNvSpPr>
          <p:nvPr/>
        </p:nvSpPr>
        <p:spPr bwMode="auto">
          <a:xfrm>
            <a:off x="838200" y="1604963"/>
            <a:ext cx="5767388" cy="4351337"/>
          </a:xfrm>
          <a:prstGeom prst="rect">
            <a:avLst/>
          </a:prstGeom>
          <a:noFill/>
          <a:ln>
            <a:noFill/>
          </a:ln>
        </p:spPr>
        <p:txBody>
          <a:bodyPr>
            <a:normAutofit fontScale="92500" lnSpcReduction="10000"/>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AU" altLang="en-US" dirty="0">
                <a:latin typeface="Arial Nova" panose="020B0504020202020204" pitchFamily="34" charset="0"/>
              </a:rPr>
              <a:t>Free and confidential counselling</a:t>
            </a:r>
          </a:p>
          <a:p>
            <a:pPr eaLnBrk="1" hangingPunct="1">
              <a:defRPr/>
            </a:pPr>
            <a:r>
              <a:rPr lang="en-AU" altLang="en-US" dirty="0">
                <a:latin typeface="Arial Nova" panose="020B0504020202020204" pitchFamily="34" charset="0"/>
              </a:rPr>
              <a:t>Support is available either face-to-face, over the phone or online</a:t>
            </a:r>
          </a:p>
          <a:p>
            <a:pPr eaLnBrk="1" hangingPunct="1">
              <a:defRPr/>
            </a:pPr>
            <a:endParaRPr lang="en-AU" altLang="en-US" dirty="0">
              <a:latin typeface="Arial Nova" panose="020B0504020202020204" pitchFamily="34" charset="0"/>
            </a:endParaRPr>
          </a:p>
          <a:p>
            <a:pPr marL="0" indent="0" eaLnBrk="1" hangingPunct="1">
              <a:buFont typeface="Arial" panose="020B0604020202020204" pitchFamily="34" charset="0"/>
              <a:buNone/>
              <a:defRPr/>
            </a:pPr>
            <a:r>
              <a:rPr lang="en-AU" altLang="en-US" b="1" dirty="0">
                <a:latin typeface="Arial Nova" panose="020B0504020202020204" pitchFamily="34" charset="0"/>
              </a:rPr>
              <a:t>Phone us:</a:t>
            </a:r>
          </a:p>
          <a:p>
            <a:pPr marL="0" indent="0" eaLnBrk="1" hangingPunct="1">
              <a:buFont typeface="Arial" panose="020B0604020202020204" pitchFamily="34" charset="0"/>
              <a:buNone/>
              <a:defRPr/>
            </a:pPr>
            <a:r>
              <a:rPr lang="en-AU" altLang="en-US" b="1" dirty="0">
                <a:latin typeface="Arial Nova" panose="020B0504020202020204" pitchFamily="34" charset="0"/>
              </a:rPr>
              <a:t>Visit our website:</a:t>
            </a:r>
          </a:p>
          <a:p>
            <a:pPr marL="0" indent="0" eaLnBrk="1" hangingPunct="1">
              <a:buFont typeface="Arial" panose="020B0604020202020204" pitchFamily="34" charset="0"/>
              <a:buNone/>
              <a:defRPr/>
            </a:pPr>
            <a:endParaRPr lang="en-AU" altLang="en-US" dirty="0"/>
          </a:p>
          <a:p>
            <a:pPr marL="0" indent="0" eaLnBrk="1" hangingPunct="1">
              <a:buFont typeface="Arial" panose="020B0604020202020204" pitchFamily="34" charset="0"/>
              <a:buNone/>
              <a:defRPr/>
            </a:pPr>
            <a:r>
              <a:rPr lang="da-DK" altLang="en-US" b="1" dirty="0">
                <a:solidFill>
                  <a:srgbClr val="5EA443"/>
                </a:solidFill>
                <a:latin typeface="Arial Nova" panose="020B0504020202020204" pitchFamily="34" charset="0"/>
              </a:rPr>
              <a:t>Gambling Helpline, 24/7</a:t>
            </a:r>
          </a:p>
          <a:p>
            <a:pPr marL="0" indent="0" eaLnBrk="1" hangingPunct="1">
              <a:buFont typeface="Arial" panose="020B0604020202020204" pitchFamily="34" charset="0"/>
              <a:buNone/>
              <a:defRPr/>
            </a:pPr>
            <a:r>
              <a:rPr lang="da-DK" altLang="en-US" dirty="0">
                <a:latin typeface="Arial Nova" panose="020B0504020202020204" pitchFamily="34" charset="0"/>
              </a:rPr>
              <a:t>1800 858 858</a:t>
            </a:r>
          </a:p>
          <a:p>
            <a:pPr marL="0" indent="0" eaLnBrk="1" hangingPunct="1">
              <a:buFont typeface="Arial" panose="020B0604020202020204" pitchFamily="34" charset="0"/>
              <a:buNone/>
              <a:defRPr/>
            </a:pPr>
            <a:r>
              <a:rPr lang="en-AU" altLang="en-US" dirty="0">
                <a:latin typeface="Arial Nova" panose="020B0504020202020204" pitchFamily="34" charset="0"/>
              </a:rPr>
              <a:t>www.gamblinghelpqld.org.au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A group of women holding a trophy&#10;&#10;Description automatically generated">
            <a:extLst>
              <a:ext uri="{FF2B5EF4-FFF2-40B4-BE49-F238E27FC236}">
                <a16:creationId xmlns:a16="http://schemas.microsoft.com/office/drawing/2014/main" id="{95B59947-F87A-647E-5AA0-3B18CF891AF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l="-19467"/>
          <a:stretch>
            <a:fillRect/>
          </a:stretch>
        </p:blipFill>
        <p:spPr bwMode="auto">
          <a:xfrm>
            <a:off x="2921000" y="0"/>
            <a:ext cx="9271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007B8CC-509D-0220-53EA-2E0483E2AE61}"/>
              </a:ext>
            </a:extLst>
          </p:cNvPr>
          <p:cNvSpPr/>
          <p:nvPr/>
        </p:nvSpPr>
        <p:spPr>
          <a:xfrm rot="5400000">
            <a:off x="1526375" y="-1471490"/>
            <a:ext cx="6176953" cy="911994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6147" name="Content Placeholder 2">
            <a:extLst>
              <a:ext uri="{FF2B5EF4-FFF2-40B4-BE49-F238E27FC236}">
                <a16:creationId xmlns:a16="http://schemas.microsoft.com/office/drawing/2014/main" id="{2DA42BF5-D274-C0D1-EEAF-7E4C58A74870}"/>
              </a:ext>
            </a:extLst>
          </p:cNvPr>
          <p:cNvSpPr>
            <a:spLocks noGrp="1" noChangeArrowheads="1"/>
          </p:cNvSpPr>
          <p:nvPr>
            <p:ph idx="1"/>
          </p:nvPr>
        </p:nvSpPr>
        <p:spPr>
          <a:xfrm>
            <a:off x="838200" y="1825621"/>
            <a:ext cx="10515600" cy="4351338"/>
          </a:xfrm>
        </p:spPr>
        <p:txBody>
          <a:bodyPr numCol="2"/>
          <a:lstStyle/>
          <a:p>
            <a:pPr eaLnBrk="1" hangingPunct="1">
              <a:defRPr/>
            </a:pPr>
            <a:r>
              <a:rPr lang="en-AU" altLang="en-US" dirty="0">
                <a:latin typeface="Arial Nova" panose="020B0504020202020204" pitchFamily="34" charset="0"/>
              </a:rPr>
              <a:t>Lotteries and scratchies</a:t>
            </a:r>
          </a:p>
          <a:p>
            <a:pPr eaLnBrk="1" hangingPunct="1">
              <a:defRPr/>
            </a:pPr>
            <a:r>
              <a:rPr lang="en-AU" altLang="en-US" dirty="0">
                <a:latin typeface="Arial Nova" panose="020B0504020202020204" pitchFamily="34" charset="0"/>
              </a:rPr>
              <a:t>Race betting</a:t>
            </a:r>
          </a:p>
          <a:p>
            <a:pPr eaLnBrk="1" hangingPunct="1">
              <a:defRPr/>
            </a:pPr>
            <a:r>
              <a:rPr lang="en-AU" altLang="en-US" dirty="0">
                <a:latin typeface="Arial Nova" panose="020B0504020202020204" pitchFamily="34" charset="0"/>
              </a:rPr>
              <a:t>Sports betting</a:t>
            </a:r>
          </a:p>
          <a:p>
            <a:pPr eaLnBrk="1" hangingPunct="1">
              <a:defRPr/>
            </a:pPr>
            <a:r>
              <a:rPr lang="en-AU" altLang="en-US" dirty="0">
                <a:latin typeface="Arial Nova" panose="020B0504020202020204" pitchFamily="34" charset="0"/>
              </a:rPr>
              <a:t>Pokies</a:t>
            </a:r>
          </a:p>
          <a:p>
            <a:pPr eaLnBrk="1" hangingPunct="1">
              <a:defRPr/>
            </a:pPr>
            <a:r>
              <a:rPr lang="en-AU" altLang="en-US" dirty="0">
                <a:latin typeface="Arial Nova" panose="020B0504020202020204" pitchFamily="34" charset="0"/>
              </a:rPr>
              <a:t>Casino games</a:t>
            </a:r>
          </a:p>
          <a:p>
            <a:pPr eaLnBrk="1" hangingPunct="1">
              <a:defRPr/>
            </a:pPr>
            <a:r>
              <a:rPr lang="en-AU" altLang="en-US" dirty="0">
                <a:latin typeface="Arial Nova" panose="020B0504020202020204" pitchFamily="34" charset="0"/>
              </a:rPr>
              <a:t>Keno and bingo</a:t>
            </a:r>
          </a:p>
          <a:p>
            <a:pPr eaLnBrk="1" hangingPunct="1">
              <a:defRPr/>
            </a:pPr>
            <a:r>
              <a:rPr lang="en-AU" altLang="en-US" dirty="0">
                <a:latin typeface="Arial Nova" panose="020B0504020202020204" pitchFamily="34" charset="0"/>
              </a:rPr>
              <a:t>Other novelty events</a:t>
            </a:r>
          </a:p>
        </p:txBody>
      </p:sp>
      <p:sp>
        <p:nvSpPr>
          <p:cNvPr id="10247" name="Title 1">
            <a:extLst>
              <a:ext uri="{FF2B5EF4-FFF2-40B4-BE49-F238E27FC236}">
                <a16:creationId xmlns:a16="http://schemas.microsoft.com/office/drawing/2014/main" id="{E328D53C-AF24-A1FE-1676-05478BF10AEC}"/>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What can people gamble 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C570EE8C-BF4F-07D1-AE4D-5848C9F64CAA}"/>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Support services</a:t>
            </a:r>
            <a:endParaRPr lang="en-AU" altLang="en-US"/>
          </a:p>
        </p:txBody>
      </p:sp>
      <p:sp>
        <p:nvSpPr>
          <p:cNvPr id="86019" name="Content Placeholder 4">
            <a:extLst>
              <a:ext uri="{FF2B5EF4-FFF2-40B4-BE49-F238E27FC236}">
                <a16:creationId xmlns:a16="http://schemas.microsoft.com/office/drawing/2014/main" id="{380CE3F3-ADD6-6103-C1F7-D193F791CB20}"/>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AU" altLang="en-US" b="1" dirty="0">
                <a:solidFill>
                  <a:srgbClr val="5EA443"/>
                </a:solidFill>
                <a:latin typeface="Arial Nova" panose="020B0504020202020204" pitchFamily="34" charset="0"/>
              </a:rPr>
              <a:t>Gambling Help Online</a:t>
            </a:r>
          </a:p>
          <a:p>
            <a:pPr marL="0" indent="0" eaLnBrk="1" hangingPunct="1">
              <a:buFont typeface="Arial" panose="020B0604020202020204" pitchFamily="34" charset="0"/>
              <a:buNone/>
            </a:pPr>
            <a:r>
              <a:rPr lang="en-AU" altLang="en-US" dirty="0">
                <a:latin typeface="Arial Nova" panose="020B0504020202020204" pitchFamily="34" charset="0"/>
              </a:rPr>
              <a:t>1800 858 858</a:t>
            </a:r>
          </a:p>
          <a:p>
            <a:pPr marL="0" indent="0" eaLnBrk="1" hangingPunct="1">
              <a:buFont typeface="Arial" panose="020B0604020202020204" pitchFamily="34" charset="0"/>
              <a:buNone/>
            </a:pPr>
            <a:r>
              <a:rPr lang="en-AU" altLang="en-US" dirty="0">
                <a:latin typeface="Arial Nova" panose="020B0504020202020204" pitchFamily="34" charset="0"/>
              </a:rPr>
              <a:t>www.gamblinghelponline.org.au</a:t>
            </a:r>
          </a:p>
          <a:p>
            <a:pPr marL="0" indent="0" eaLnBrk="1" hangingPunct="1">
              <a:buFont typeface="Arial" panose="020B0604020202020204" pitchFamily="34" charset="0"/>
              <a:buNone/>
            </a:pPr>
            <a:endParaRPr lang="en-AU" altLang="en-US" dirty="0">
              <a:latin typeface="Arial Nova" panose="020B0504020202020204" pitchFamily="34" charset="0"/>
            </a:endParaRPr>
          </a:p>
          <a:p>
            <a:pPr marL="0" indent="0" eaLnBrk="1" hangingPunct="1">
              <a:buFont typeface="Arial" panose="020B0604020202020204" pitchFamily="34" charset="0"/>
              <a:buNone/>
            </a:pPr>
            <a:r>
              <a:rPr lang="en-AU" altLang="en-US" b="1" dirty="0">
                <a:solidFill>
                  <a:srgbClr val="5EA443"/>
                </a:solidFill>
                <a:latin typeface="Arial Nova" panose="020B0504020202020204" pitchFamily="34" charset="0"/>
              </a:rPr>
              <a:t>Gamblers Anonymous Queensland</a:t>
            </a:r>
          </a:p>
          <a:p>
            <a:pPr marL="0" indent="0" eaLnBrk="1" hangingPunct="1">
              <a:buFont typeface="Arial" panose="020B0604020202020204" pitchFamily="34" charset="0"/>
              <a:buNone/>
            </a:pPr>
            <a:r>
              <a:rPr lang="en-AU" altLang="en-US" dirty="0">
                <a:latin typeface="Arial Nova" panose="020B0504020202020204" pitchFamily="34" charset="0"/>
              </a:rPr>
              <a:t>0467 655 799</a:t>
            </a:r>
          </a:p>
          <a:p>
            <a:pPr marL="0" indent="0" eaLnBrk="1" hangingPunct="1">
              <a:buFont typeface="Arial" panose="020B0604020202020204" pitchFamily="34" charset="0"/>
              <a:buNone/>
            </a:pPr>
            <a:r>
              <a:rPr lang="en-AU" altLang="en-US" dirty="0">
                <a:latin typeface="Arial Nova" panose="020B0504020202020204" pitchFamily="34" charset="0"/>
              </a:rPr>
              <a:t>www.gaaustralia.org.au</a:t>
            </a:r>
          </a:p>
          <a:p>
            <a:pPr marL="0" indent="0" eaLnBrk="1" hangingPunct="1">
              <a:buFont typeface="Arial" panose="020B0604020202020204" pitchFamily="34" charset="0"/>
              <a:buNone/>
            </a:pPr>
            <a:endParaRPr lang="en-AU" altLang="en-US" dirty="0"/>
          </a:p>
          <a:p>
            <a:pPr marL="0" indent="0" eaLnBrk="1" hangingPunct="1">
              <a:buFont typeface="Arial" panose="020B0604020202020204" pitchFamily="34" charset="0"/>
              <a:buNone/>
            </a:pPr>
            <a:endParaRPr lang="en-AU" altLang="en-US" dirty="0"/>
          </a:p>
        </p:txBody>
      </p:sp>
      <p:pic>
        <p:nvPicPr>
          <p:cNvPr id="86020" name="Picture 2" descr="No photo description available.">
            <a:extLst>
              <a:ext uri="{FF2B5EF4-FFF2-40B4-BE49-F238E27FC236}">
                <a16:creationId xmlns:a16="http://schemas.microsoft.com/office/drawing/2014/main" id="{814B2D9E-4443-71DE-574E-B384CEBB7AB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815328" y="1654615"/>
            <a:ext cx="5376672" cy="452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579B798-A21C-72FE-0C4F-1538A7AB77D0}"/>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Crisis support</a:t>
            </a:r>
            <a:endParaRPr lang="en-AU" altLang="en-US"/>
          </a:p>
        </p:txBody>
      </p:sp>
      <p:sp>
        <p:nvSpPr>
          <p:cNvPr id="88067" name="Content Placeholder 2">
            <a:extLst>
              <a:ext uri="{FF2B5EF4-FFF2-40B4-BE49-F238E27FC236}">
                <a16:creationId xmlns:a16="http://schemas.microsoft.com/office/drawing/2014/main" id="{D72679DF-C34A-D2FB-8B5D-5A1546319A88}"/>
              </a:ext>
            </a:extLst>
          </p:cNvPr>
          <p:cNvSpPr>
            <a:spLocks noGrp="1" noChangeArrowheads="1"/>
          </p:cNvSpPr>
          <p:nvPr>
            <p:ph idx="1"/>
          </p:nvPr>
        </p:nvSpPr>
        <p:spPr/>
        <p:txBody>
          <a:bodyPr/>
          <a:lstStyle/>
          <a:p>
            <a:pPr marL="0" indent="0" eaLnBrk="1" hangingPunct="1">
              <a:buFont typeface="Arial" panose="020B0604020202020204" pitchFamily="34" charset="0"/>
              <a:buNone/>
            </a:pPr>
            <a:endParaRPr lang="en-AU" altLang="en-US" b="1">
              <a:latin typeface="Arial Nova" panose="020B0504020202020204" pitchFamily="34" charset="0"/>
            </a:endParaRPr>
          </a:p>
          <a:p>
            <a:pPr marL="0" indent="0" eaLnBrk="1" hangingPunct="1">
              <a:buFont typeface="Arial" panose="020B0604020202020204" pitchFamily="34" charset="0"/>
              <a:buNone/>
            </a:pPr>
            <a:endParaRPr lang="en-AU" altLang="en-US" b="1">
              <a:latin typeface="Arial Nova" panose="020B0504020202020204" pitchFamily="34" charset="0"/>
            </a:endParaRPr>
          </a:p>
        </p:txBody>
      </p:sp>
      <p:pic>
        <p:nvPicPr>
          <p:cNvPr id="88068" name="Picture 4" descr="No photo description available.">
            <a:extLst>
              <a:ext uri="{FF2B5EF4-FFF2-40B4-BE49-F238E27FC236}">
                <a16:creationId xmlns:a16="http://schemas.microsoft.com/office/drawing/2014/main" id="{20B735D0-1C33-4294-03AD-8A7B5F7E46E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14600" y="1825625"/>
            <a:ext cx="71628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85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FE76F72-BDD2-A1F3-454B-5353581D8E36}"/>
              </a:ext>
            </a:extLst>
          </p:cNvPr>
          <p:cNvSpPr>
            <a:spLocks noGrp="1" noChangeArrowheads="1"/>
          </p:cNvSpPr>
          <p:nvPr>
            <p:ph type="title"/>
          </p:nvPr>
        </p:nvSpPr>
        <p:spPr/>
        <p:txBody>
          <a:bodyPr/>
          <a:lstStyle/>
          <a:p>
            <a:pPr eaLnBrk="1" hangingPunct="1"/>
            <a:r>
              <a:rPr lang="en-AU" altLang="en-US" dirty="0">
                <a:solidFill>
                  <a:srgbClr val="5EA443"/>
                </a:solidFill>
                <a:latin typeface="Arial Rounded MT Bold" panose="020F0704030504030204" pitchFamily="34" charset="0"/>
              </a:rPr>
              <a:t>Popularity of gambling in Queensland</a:t>
            </a:r>
          </a:p>
        </p:txBody>
      </p:sp>
      <p:sp>
        <p:nvSpPr>
          <p:cNvPr id="12291" name="Content Placeholder 2">
            <a:extLst>
              <a:ext uri="{FF2B5EF4-FFF2-40B4-BE49-F238E27FC236}">
                <a16:creationId xmlns:a16="http://schemas.microsoft.com/office/drawing/2014/main" id="{FF5C1114-0E01-CB53-AA33-EDEDE0672143}"/>
              </a:ext>
            </a:extLst>
          </p:cNvPr>
          <p:cNvSpPr>
            <a:spLocks noGrp="1" noChangeArrowheads="1"/>
          </p:cNvSpPr>
          <p:nvPr>
            <p:ph idx="1"/>
          </p:nvPr>
        </p:nvSpPr>
        <p:spPr>
          <a:xfrm>
            <a:off x="838200" y="3984625"/>
            <a:ext cx="2651125" cy="827088"/>
          </a:xfrm>
        </p:spPr>
        <p:txBody>
          <a:bodyPr/>
          <a:lstStyle/>
          <a:p>
            <a:pPr marL="0" indent="0" algn="ctr" eaLnBrk="1" hangingPunct="1">
              <a:buFont typeface="Arial" panose="020B0604020202020204" pitchFamily="34" charset="0"/>
              <a:buNone/>
            </a:pPr>
            <a:r>
              <a:rPr lang="en-AU" altLang="en-US" dirty="0">
                <a:solidFill>
                  <a:srgbClr val="5EA443"/>
                </a:solidFill>
                <a:latin typeface="Arial Nova" panose="020B0504020202020204" pitchFamily="34" charset="0"/>
              </a:rPr>
              <a:t>70% of Queenslanders gambled in 2023</a:t>
            </a:r>
          </a:p>
          <a:p>
            <a:pPr marL="0" indent="0" eaLnBrk="1" hangingPunct="1">
              <a:buFont typeface="Arial" panose="020B0604020202020204" pitchFamily="34" charset="0"/>
              <a:buNone/>
            </a:pPr>
            <a:endParaRPr lang="en-AU" altLang="en-US" dirty="0"/>
          </a:p>
        </p:txBody>
      </p:sp>
      <p:sp>
        <p:nvSpPr>
          <p:cNvPr id="12292" name="Content Placeholder 2">
            <a:extLst>
              <a:ext uri="{FF2B5EF4-FFF2-40B4-BE49-F238E27FC236}">
                <a16:creationId xmlns:a16="http://schemas.microsoft.com/office/drawing/2014/main" id="{DAC1FC01-8986-2B9B-EA40-D727F7489CA4}"/>
              </a:ext>
            </a:extLst>
          </p:cNvPr>
          <p:cNvSpPr txBox="1">
            <a:spLocks noChangeArrowheads="1"/>
          </p:cNvSpPr>
          <p:nvPr/>
        </p:nvSpPr>
        <p:spPr bwMode="auto">
          <a:xfrm>
            <a:off x="8702675" y="3951288"/>
            <a:ext cx="26511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AU" altLang="en-US">
                <a:solidFill>
                  <a:srgbClr val="5EA443"/>
                </a:solidFill>
                <a:latin typeface="Arial Nova" panose="020B0504020202020204" pitchFamily="34" charset="0"/>
              </a:rPr>
              <a:t>18–34-year-olds gamble more than others</a:t>
            </a:r>
          </a:p>
        </p:txBody>
      </p:sp>
      <p:sp>
        <p:nvSpPr>
          <p:cNvPr id="12293" name="Content Placeholder 2">
            <a:extLst>
              <a:ext uri="{FF2B5EF4-FFF2-40B4-BE49-F238E27FC236}">
                <a16:creationId xmlns:a16="http://schemas.microsoft.com/office/drawing/2014/main" id="{E741724A-2F6D-6C61-0D83-ECDB852833D6}"/>
              </a:ext>
            </a:extLst>
          </p:cNvPr>
          <p:cNvSpPr txBox="1">
            <a:spLocks noChangeArrowheads="1"/>
          </p:cNvSpPr>
          <p:nvPr/>
        </p:nvSpPr>
        <p:spPr bwMode="auto">
          <a:xfrm>
            <a:off x="5095875" y="3986213"/>
            <a:ext cx="2000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AU" altLang="en-US">
                <a:solidFill>
                  <a:srgbClr val="5EA443"/>
                </a:solidFill>
                <a:latin typeface="Arial Nova" panose="020B0504020202020204" pitchFamily="34" charset="0"/>
              </a:rPr>
              <a:t>Men are more likely to gamble</a:t>
            </a:r>
          </a:p>
        </p:txBody>
      </p:sp>
      <p:pic>
        <p:nvPicPr>
          <p:cNvPr id="12294" name="Graphic 1" descr="Australia with solid fill">
            <a:extLst>
              <a:ext uri="{FF2B5EF4-FFF2-40B4-BE49-F238E27FC236}">
                <a16:creationId xmlns:a16="http://schemas.microsoft.com/office/drawing/2014/main" id="{06522E9A-51B7-1922-029C-378419486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2352675"/>
            <a:ext cx="17383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phic 4" descr="Male profile with solid fill">
            <a:extLst>
              <a:ext uri="{FF2B5EF4-FFF2-40B4-BE49-F238E27FC236}">
                <a16:creationId xmlns:a16="http://schemas.microsoft.com/office/drawing/2014/main" id="{3A0E12B7-6CED-CA45-BD5E-009F88CDDF5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302250" y="2252663"/>
            <a:ext cx="15875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Graphic 2" descr="Business Growth with solid fill">
            <a:extLst>
              <a:ext uri="{FF2B5EF4-FFF2-40B4-BE49-F238E27FC236}">
                <a16:creationId xmlns:a16="http://schemas.microsoft.com/office/drawing/2014/main" id="{4B71F077-F14B-8926-CC89-F56B8BAFA275}"/>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234488" y="2252663"/>
            <a:ext cx="158591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A hand holding a phone with a picture of a football field&#10;&#10;Description automatically generated">
            <a:extLst>
              <a:ext uri="{FF2B5EF4-FFF2-40B4-BE49-F238E27FC236}">
                <a16:creationId xmlns:a16="http://schemas.microsoft.com/office/drawing/2014/main" id="{82A5128B-5CA4-8453-5598-FD87DA9CE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0"/>
            <a:ext cx="64055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8C89F6E-210A-77BE-0647-CDBB41CF06D3}"/>
              </a:ext>
            </a:extLst>
          </p:cNvPr>
          <p:cNvSpPr/>
          <p:nvPr/>
        </p:nvSpPr>
        <p:spPr>
          <a:xfrm rot="5400000">
            <a:off x="1901990" y="-1847105"/>
            <a:ext cx="6176953" cy="9871177"/>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6390" name="Title 1">
            <a:extLst>
              <a:ext uri="{FF2B5EF4-FFF2-40B4-BE49-F238E27FC236}">
                <a16:creationId xmlns:a16="http://schemas.microsoft.com/office/drawing/2014/main" id="{EB188CC9-2D86-CD0B-E292-4FC79E609789}"/>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Is it normal to gamble?</a:t>
            </a:r>
          </a:p>
        </p:txBody>
      </p:sp>
      <p:sp>
        <p:nvSpPr>
          <p:cNvPr id="12295" name="Content Placeholder 2">
            <a:extLst>
              <a:ext uri="{FF2B5EF4-FFF2-40B4-BE49-F238E27FC236}">
                <a16:creationId xmlns:a16="http://schemas.microsoft.com/office/drawing/2014/main" id="{6B021A22-FF92-DB32-092E-C6D41E861DA5}"/>
              </a:ext>
            </a:extLst>
          </p:cNvPr>
          <p:cNvSpPr>
            <a:spLocks noGrp="1" noChangeArrowheads="1"/>
          </p:cNvSpPr>
          <p:nvPr>
            <p:ph sz="half" idx="1"/>
          </p:nvPr>
        </p:nvSpPr>
        <p:spPr>
          <a:xfrm>
            <a:off x="838200" y="1825625"/>
            <a:ext cx="5537200" cy="4351338"/>
          </a:xfrm>
        </p:spPr>
        <p:txBody>
          <a:bodyPr rtlCol="0">
            <a:normAutofit/>
          </a:bodyPr>
          <a:lstStyle/>
          <a:p>
            <a:pPr marL="0" indent="0" eaLnBrk="1" fontAlgn="auto" hangingPunct="1">
              <a:spcAft>
                <a:spcPts val="0"/>
              </a:spcAft>
              <a:buFont typeface="Arial" panose="020B0604020202020204" pitchFamily="34" charset="0"/>
              <a:buNone/>
              <a:defRPr/>
            </a:pPr>
            <a:r>
              <a:rPr lang="en-AU" altLang="en-US" dirty="0">
                <a:latin typeface="Arial Nova" panose="020B0504020202020204" pitchFamily="34" charset="0"/>
              </a:rPr>
              <a:t>Gambling seems normal due to…</a:t>
            </a:r>
          </a:p>
          <a:p>
            <a:pPr eaLnBrk="1" fontAlgn="auto" hangingPunct="1">
              <a:spcAft>
                <a:spcPts val="0"/>
              </a:spcAft>
              <a:defRPr/>
            </a:pPr>
            <a:r>
              <a:rPr lang="en-AU" altLang="en-US" dirty="0">
                <a:latin typeface="Arial Nova" panose="020B0504020202020204" pitchFamily="34" charset="0"/>
              </a:rPr>
              <a:t>The promotion and advertising of gambling products</a:t>
            </a:r>
          </a:p>
          <a:p>
            <a:pPr eaLnBrk="1" fontAlgn="auto" hangingPunct="1">
              <a:spcAft>
                <a:spcPts val="0"/>
              </a:spcAft>
              <a:defRPr/>
            </a:pPr>
            <a:r>
              <a:rPr lang="en-AU" altLang="en-US" dirty="0">
                <a:latin typeface="Arial Nova" panose="020B0504020202020204" pitchFamily="34" charset="0"/>
              </a:rPr>
              <a:t>The support of gambling within communities</a:t>
            </a:r>
          </a:p>
          <a:p>
            <a:pPr eaLnBrk="1" fontAlgn="auto" hangingPunct="1">
              <a:spcAft>
                <a:spcPts val="0"/>
              </a:spcAft>
              <a:defRPr/>
            </a:pPr>
            <a:r>
              <a:rPr lang="en-AU" altLang="en-US" dirty="0">
                <a:latin typeface="Arial Nova" panose="020B0504020202020204" pitchFamily="34" charset="0"/>
              </a:rPr>
              <a:t>Online gambling platforms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6017</TotalTime>
  <Words>13223</Words>
  <Application>Microsoft Office PowerPoint</Application>
  <PresentationFormat>Widescreen</PresentationFormat>
  <Paragraphs>846</Paragraphs>
  <Slides>72</Slides>
  <Notes>72</Notes>
  <HiddenSlides>0</HiddenSlides>
  <MMClips>4</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72</vt:i4>
      </vt:variant>
    </vt:vector>
  </HeadingPairs>
  <TitlesOfParts>
    <vt:vector size="90" baseType="lpstr">
      <vt:lpstr>Arial</vt:lpstr>
      <vt:lpstr>Arial Nova</vt:lpstr>
      <vt:lpstr>Arial Rounded MT Bold</vt:lpstr>
      <vt:lpstr>Barlow</vt:lpstr>
      <vt:lpstr>BlinkMacSystemFont</vt:lpstr>
      <vt:lpstr>Calibri</vt:lpstr>
      <vt:lpstr>Calibri Light</vt:lpstr>
      <vt:lpstr>GT America</vt:lpstr>
      <vt:lpstr>Karla</vt:lpstr>
      <vt:lpstr>Lato</vt:lpstr>
      <vt:lpstr>Metropolis-Bold</vt:lpstr>
      <vt:lpstr>Metropolis-Regular</vt:lpstr>
      <vt:lpstr>Noto Sans</vt:lpstr>
      <vt:lpstr>Roboto</vt:lpstr>
      <vt:lpstr>Tiempos Text</vt:lpstr>
      <vt:lpstr>Times New Roman</vt:lpstr>
      <vt:lpstr>Office Theme</vt:lpstr>
      <vt:lpstr>Office Theme</vt:lpstr>
      <vt:lpstr>PowerPoint Presentation</vt:lpstr>
      <vt:lpstr>Acknowledgement of Country</vt:lpstr>
      <vt:lpstr>Overview</vt:lpstr>
      <vt:lpstr>Gambling Help services</vt:lpstr>
      <vt:lpstr>Our services</vt:lpstr>
      <vt:lpstr>What is gambling?</vt:lpstr>
      <vt:lpstr>What can people gamble on?</vt:lpstr>
      <vt:lpstr>Popularity of gambling in Queensland</vt:lpstr>
      <vt:lpstr>Is it normal to gamble?</vt:lpstr>
      <vt:lpstr>Why do people gamble?</vt:lpstr>
      <vt:lpstr>Gambling harm</vt:lpstr>
      <vt:lpstr>Affected others</vt:lpstr>
      <vt:lpstr>Louise’s story</vt:lpstr>
      <vt:lpstr>Gambling and mental health</vt:lpstr>
      <vt:lpstr>Gambling harm risk factors</vt:lpstr>
      <vt:lpstr>Gambling harm risk factors</vt:lpstr>
      <vt:lpstr>Your role</vt:lpstr>
      <vt:lpstr>Signs of gambling harm</vt:lpstr>
      <vt:lpstr>PowerPoint Presentation</vt:lpstr>
      <vt:lpstr>Physical signs of gambling harm</vt:lpstr>
      <vt:lpstr>Time-related signs of gambling harm</vt:lpstr>
      <vt:lpstr>Financial signs of gambling harm</vt:lpstr>
      <vt:lpstr>Emotional signs of gambling harm</vt:lpstr>
      <vt:lpstr>Social/interpersonal signs of gambling harm</vt:lpstr>
      <vt:lpstr>Other considerations</vt:lpstr>
      <vt:lpstr>Support services</vt:lpstr>
      <vt:lpstr>Other local support services</vt:lpstr>
      <vt:lpstr>Support services</vt:lpstr>
      <vt:lpstr>Free resources for your venue</vt:lpstr>
      <vt:lpstr>PowerPoint Presentation</vt:lpstr>
      <vt:lpstr>PowerPoint Presentation</vt:lpstr>
      <vt:lpstr>Overview</vt:lpstr>
      <vt:lpstr>Group discussion</vt:lpstr>
      <vt:lpstr>The signs of gambling harm</vt:lpstr>
      <vt:lpstr>Self-reflection</vt:lpstr>
      <vt:lpstr>Blind spots</vt:lpstr>
      <vt:lpstr>Understanding emotional intelligence</vt:lpstr>
      <vt:lpstr>Emotional intelligence</vt:lpstr>
      <vt:lpstr>Emotional intelligence</vt:lpstr>
      <vt:lpstr>The Feeling Wheel</vt:lpstr>
      <vt:lpstr>What is shame?</vt:lpstr>
      <vt:lpstr>Consequences of shame</vt:lpstr>
      <vt:lpstr>Shame and guilt</vt:lpstr>
      <vt:lpstr>Causes of shame</vt:lpstr>
      <vt:lpstr>Key insights</vt:lpstr>
      <vt:lpstr>The role of team members </vt:lpstr>
      <vt:lpstr>Get to know your patrons</vt:lpstr>
      <vt:lpstr>When to have a conversation</vt:lpstr>
      <vt:lpstr>Starting the conversation</vt:lpstr>
      <vt:lpstr>Key insights</vt:lpstr>
      <vt:lpstr>Starting the conversation</vt:lpstr>
      <vt:lpstr>Starting the conversation</vt:lpstr>
      <vt:lpstr>Language matters</vt:lpstr>
      <vt:lpstr>PowerPoint Presentation</vt:lpstr>
      <vt:lpstr>The role of empathy</vt:lpstr>
      <vt:lpstr>The role of listening</vt:lpstr>
      <vt:lpstr>The role of nonverbal cues</vt:lpstr>
      <vt:lpstr>What happens next?</vt:lpstr>
      <vt:lpstr>Dealing with challenges</vt:lpstr>
      <vt:lpstr>PowerPoint Presentation</vt:lpstr>
      <vt:lpstr>PowerPoint Presentation</vt:lpstr>
      <vt:lpstr>Overview</vt:lpstr>
      <vt:lpstr>Increased risk of gambling harm</vt:lpstr>
      <vt:lpstr>Causes of increased risk</vt:lpstr>
      <vt:lpstr>Signs of mental  health issues</vt:lpstr>
      <vt:lpstr>The role of gambling venues</vt:lpstr>
      <vt:lpstr>PowerPoint Presentation</vt:lpstr>
      <vt:lpstr>Mental health building blocks</vt:lpstr>
      <vt:lpstr>Support services</vt:lpstr>
      <vt:lpstr>Support services</vt:lpstr>
      <vt:lpstr>Crisis support</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Elizabeth Costello</cp:lastModifiedBy>
  <cp:revision>156</cp:revision>
  <dcterms:created xsi:type="dcterms:W3CDTF">2024-05-01T00:54:33Z</dcterms:created>
  <dcterms:modified xsi:type="dcterms:W3CDTF">2024-12-06T04:55:05Z</dcterms:modified>
</cp:coreProperties>
</file>