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2" r:id="rId2"/>
    <p:sldId id="257" r:id="rId3"/>
    <p:sldId id="270" r:id="rId4"/>
    <p:sldId id="263" r:id="rId5"/>
    <p:sldId id="291" r:id="rId6"/>
    <p:sldId id="260" r:id="rId7"/>
    <p:sldId id="261" r:id="rId8"/>
    <p:sldId id="272" r:id="rId9"/>
    <p:sldId id="313"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923" autoAdjust="0"/>
  </p:normalViewPr>
  <p:slideViewPr>
    <p:cSldViewPr snapToGrid="0">
      <p:cViewPr varScale="1">
        <p:scale>
          <a:sx n="84" d="100"/>
          <a:sy n="84" d="100"/>
        </p:scale>
        <p:origin x="10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Bell" userId="bbfa91d3-083a-401c-9249-b220531b19a9" providerId="ADAL" clId="{8DFF22B2-6A8B-4D42-9077-725682637A49}"/>
    <pc:docChg chg="modSld">
      <pc:chgData name="Dominique Bell" userId="bbfa91d3-083a-401c-9249-b220531b19a9" providerId="ADAL" clId="{8DFF22B2-6A8B-4D42-9077-725682637A49}" dt="2024-09-06T01:23:11.701" v="0" actId="1076"/>
      <pc:docMkLst>
        <pc:docMk/>
      </pc:docMkLst>
      <pc:sldChg chg="modSp mod">
        <pc:chgData name="Dominique Bell" userId="bbfa91d3-083a-401c-9249-b220531b19a9" providerId="ADAL" clId="{8DFF22B2-6A8B-4D42-9077-725682637A49}" dt="2024-09-06T01:23:11.701" v="0" actId="1076"/>
        <pc:sldMkLst>
          <pc:docMk/>
          <pc:sldMk cId="0" sldId="292"/>
        </pc:sldMkLst>
        <pc:spChg chg="mod">
          <ac:chgData name="Dominique Bell" userId="bbfa91d3-083a-401c-9249-b220531b19a9" providerId="ADAL" clId="{8DFF22B2-6A8B-4D42-9077-725682637A49}" dt="2024-09-06T01:23:11.701" v="0" actId="1076"/>
          <ac:spMkLst>
            <pc:docMk/>
            <pc:sldMk cId="0" sldId="292"/>
            <ac:spMk id="7" creationId="{1B812384-3746-0256-5DC1-7FC580C240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EAEC04-86D8-A808-69E5-2A65937FD4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180128A1-D520-C66E-86B5-027D03D9EC6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2DB3A1-BDA8-47EF-B8D6-F4329870548E}" type="datetimeFigureOut">
              <a:rPr lang="en-AU"/>
              <a:pPr>
                <a:defRPr/>
              </a:pPr>
              <a:t>6/09/2024</a:t>
            </a:fld>
            <a:endParaRPr lang="en-AU"/>
          </a:p>
        </p:txBody>
      </p:sp>
      <p:sp>
        <p:nvSpPr>
          <p:cNvPr id="4" name="Slide Image Placeholder 3">
            <a:extLst>
              <a:ext uri="{FF2B5EF4-FFF2-40B4-BE49-F238E27FC236}">
                <a16:creationId xmlns:a16="http://schemas.microsoft.com/office/drawing/2014/main" id="{B08E7585-DBC2-F9D7-CDF9-162BA8564DD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102CAB13-BA38-38DD-034B-CC5BB5DF298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FBEC4362-CCBA-E59B-813D-9817C79B4B3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B7E3B81C-3DFD-ECC0-63AB-2DE5121827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FC4A818-6824-4C1C-95FB-9397CA4CF325}"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DEFBE9E-A67B-8EBB-3B47-EABDC23852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C270E26-19FE-32A2-26E6-A07E0084C3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In the next few slides, we’re going to talk about lived experience. We’ll talk about what lived experience is and why it’s important, watch a few videos about people with lived experience of gambling harm, and talk about an opportunity for people with lived experience to provide valuable insight as part of a Queensland Government project.</a:t>
            </a:r>
          </a:p>
        </p:txBody>
      </p:sp>
      <p:sp>
        <p:nvSpPr>
          <p:cNvPr id="5124" name="Slide Number Placeholder 3">
            <a:extLst>
              <a:ext uri="{FF2B5EF4-FFF2-40B4-BE49-F238E27FC236}">
                <a16:creationId xmlns:a16="http://schemas.microsoft.com/office/drawing/2014/main" id="{41E8D4C7-FFDB-4153-093C-F2965C8ED3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0B481D-BA52-4B88-A8AC-E265F7F417FA}" type="slidenum">
              <a:rPr lang="en-AU" altLang="en-US" smtClean="0"/>
              <a:pPr fontAlgn="base">
                <a:spcBef>
                  <a:spcPct val="0"/>
                </a:spcBef>
                <a:spcAft>
                  <a:spcPct val="0"/>
                </a:spcAft>
              </a:pPr>
              <a:t>2</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59FD69A-9E02-4ED7-7D8F-6424F05BF0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4DF48A0F-3264-0237-5C7D-28A3872A68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Lived experience refers to someone’s first-hand personal involvement in something and the knowledge which they gain from it. People can have lived experience of many things, including different genders, sexualities, disabilities and certain health conditions. People who have lived experience of gambling harm </a:t>
            </a:r>
            <a:r>
              <a:rPr lang="en-AU" altLang="en-US" u="none" dirty="0">
                <a:solidFill>
                  <a:schemeClr val="accent5">
                    <a:lumMod val="75000"/>
                  </a:schemeClr>
                </a:solidFill>
                <a:highlight>
                  <a:srgbClr val="FFFF00"/>
                </a:highlight>
              </a:rPr>
              <a:t>have </a:t>
            </a:r>
            <a:r>
              <a:rPr lang="en-AU" altLang="en-US" u="none" dirty="0">
                <a:solidFill>
                  <a:schemeClr val="accent5">
                    <a:lumMod val="75000"/>
                  </a:schemeClr>
                </a:solidFill>
              </a:rPr>
              <a:t>experienced </a:t>
            </a:r>
            <a:r>
              <a:rPr lang="en-AU" altLang="en-US" dirty="0"/>
              <a:t>the harmful impacts of gambling because of either their own gambling or the gambling of somebody close to them, such as a family member or friend. </a:t>
            </a:r>
          </a:p>
          <a:p>
            <a:pPr eaLnBrk="1" hangingPunct="1">
              <a:spcBef>
                <a:spcPct val="0"/>
              </a:spcBef>
            </a:pPr>
            <a:endParaRPr lang="en-AU" altLang="en-US" dirty="0"/>
          </a:p>
          <a:p>
            <a:pPr eaLnBrk="1" hangingPunct="1">
              <a:spcBef>
                <a:spcPct val="0"/>
              </a:spcBef>
            </a:pPr>
            <a:r>
              <a:rPr lang="en-AU" altLang="en-US" b="1" dirty="0"/>
              <a:t>References:</a:t>
            </a:r>
          </a:p>
          <a:p>
            <a:pPr eaLnBrk="1" hangingPunct="1">
              <a:spcBef>
                <a:spcPct val="0"/>
              </a:spcBef>
            </a:pPr>
            <a:r>
              <a:rPr lang="en-AU" altLang="en-US" dirty="0"/>
              <a:t>Victorian Department of Health. (2022). </a:t>
            </a:r>
            <a:r>
              <a:rPr lang="en-AU" altLang="en-US" i="1" dirty="0"/>
              <a:t>Lived experience. </a:t>
            </a:r>
            <a:r>
              <a:rPr lang="en-AU" altLang="en-US" dirty="0"/>
              <a:t>https://www.health.vic.gov.au/mental-health-reform/lived-experience</a:t>
            </a:r>
            <a:endParaRPr lang="en-AU" altLang="en-US" b="1" dirty="0"/>
          </a:p>
          <a:p>
            <a:pPr eaLnBrk="1" hangingPunct="1">
              <a:spcBef>
                <a:spcPct val="0"/>
              </a:spcBef>
            </a:pPr>
            <a:r>
              <a:rPr lang="en-US" altLang="en-US" dirty="0">
                <a:solidFill>
                  <a:srgbClr val="000000"/>
                </a:solidFill>
              </a:rPr>
              <a:t>Suomi, A, P., Dowling, N. (2020). </a:t>
            </a:r>
            <a:r>
              <a:rPr lang="en-US" altLang="en-US" i="1" dirty="0">
                <a:solidFill>
                  <a:srgbClr val="000000"/>
                </a:solidFill>
              </a:rPr>
              <a:t>Lived experience of help-seeking in the presence of gambling related harms and coexisting mental health conditions</a:t>
            </a:r>
            <a:r>
              <a:rPr lang="en-US" altLang="en-US" dirty="0">
                <a:solidFill>
                  <a:srgbClr val="000000"/>
                </a:solidFill>
              </a:rPr>
              <a:t>, Victorian Responsible Gambling Foundation, Melbourne.</a:t>
            </a:r>
            <a:endParaRPr lang="en-AU" altLang="en-US" dirty="0"/>
          </a:p>
        </p:txBody>
      </p:sp>
      <p:sp>
        <p:nvSpPr>
          <p:cNvPr id="7172" name="Slide Number Placeholder 3">
            <a:extLst>
              <a:ext uri="{FF2B5EF4-FFF2-40B4-BE49-F238E27FC236}">
                <a16:creationId xmlns:a16="http://schemas.microsoft.com/office/drawing/2014/main" id="{37D8C5B3-F2D6-5714-0129-0CFCCA88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2680C8-CD4B-4C67-A61F-5D4E35AA1109}" type="slidenum">
              <a:rPr lang="en-AU" altLang="en-US" smtClean="0"/>
              <a:pPr fontAlgn="base">
                <a:spcBef>
                  <a:spcPct val="0"/>
                </a:spcBef>
                <a:spcAft>
                  <a:spcPct val="0"/>
                </a:spcAft>
              </a:pPr>
              <a:t>3</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E0F3893-7731-A88C-CEB9-E5DAD054F6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B47B9D-427B-38A5-4F9D-6862F7AABC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People with lived experience are experts in their own experiences. They </a:t>
            </a:r>
            <a:r>
              <a:rPr lang="en-AU" altLang="en-US" u="none" dirty="0"/>
              <a:t>can</a:t>
            </a:r>
            <a:r>
              <a:rPr lang="en-AU" altLang="en-US" dirty="0"/>
              <a:t> provide meaningful insight into their thoughts and feelings through their own accounts, in their own </a:t>
            </a:r>
            <a:r>
              <a:rPr lang="en-AU" altLang="en-US" strike="noStrike" dirty="0">
                <a:effectLst/>
              </a:rPr>
              <a:t>words. Involving</a:t>
            </a:r>
            <a:r>
              <a:rPr lang="en-AU" altLang="en-US" dirty="0"/>
              <a:t> people with lived experience of gambling harm in policy and research ensures that services meet the needs of the people they are designed to support. This reduces shame and stigma, leads to improved awareness of the harm associated with gambling, and provides greater opportunities for help-seeking and better quality of care.</a:t>
            </a:r>
          </a:p>
          <a:p>
            <a:pPr eaLnBrk="1" hangingPunct="1">
              <a:spcBef>
                <a:spcPct val="0"/>
              </a:spcBef>
            </a:pPr>
            <a:endParaRPr lang="en-AU" altLang="en-US" dirty="0"/>
          </a:p>
          <a:p>
            <a:pPr eaLnBrk="1" hangingPunct="1">
              <a:spcBef>
                <a:spcPct val="0"/>
              </a:spcBef>
            </a:pPr>
            <a:r>
              <a:rPr lang="en-AU" altLang="en-US" b="1" dirty="0"/>
              <a:t>References:</a:t>
            </a:r>
          </a:p>
          <a:p>
            <a:pPr eaLnBrk="1" hangingPunct="1">
              <a:spcBef>
                <a:spcPct val="0"/>
              </a:spcBef>
            </a:pPr>
            <a:r>
              <a:rPr lang="en-US" altLang="en-US" dirty="0">
                <a:solidFill>
                  <a:srgbClr val="000000"/>
                </a:solidFill>
              </a:rPr>
              <a:t>Suomi, A, P., Dowling, N. (2020). </a:t>
            </a:r>
            <a:r>
              <a:rPr lang="en-US" altLang="en-US" i="1" dirty="0">
                <a:solidFill>
                  <a:srgbClr val="000000"/>
                </a:solidFill>
              </a:rPr>
              <a:t>Lived experience of help-seeking in the presence of gambling related harms and coexisting mental health conditions</a:t>
            </a:r>
            <a:r>
              <a:rPr lang="en-US" altLang="en-US" dirty="0">
                <a:solidFill>
                  <a:srgbClr val="000000"/>
                </a:solidFill>
              </a:rPr>
              <a:t>, Victorian Responsible Gambling Foundation, Melbourne.</a:t>
            </a:r>
            <a:endParaRPr lang="en-AU" altLang="en-US" dirty="0"/>
          </a:p>
        </p:txBody>
      </p:sp>
      <p:sp>
        <p:nvSpPr>
          <p:cNvPr id="9220" name="Slide Number Placeholder 3">
            <a:extLst>
              <a:ext uri="{FF2B5EF4-FFF2-40B4-BE49-F238E27FC236}">
                <a16:creationId xmlns:a16="http://schemas.microsoft.com/office/drawing/2014/main" id="{E0E274F7-45AD-0013-F9C9-0D8C3A39F6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49F44C-1072-43D8-81DB-A345F759230E}" type="slidenum">
              <a:rPr lang="en-AU" altLang="en-US" smtClean="0"/>
              <a:pPr fontAlgn="base">
                <a:spcBef>
                  <a:spcPct val="0"/>
                </a:spcBef>
                <a:spcAft>
                  <a:spcPct val="0"/>
                </a:spcAft>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B11BD75-782B-36D3-CB59-792D821252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F970334-1D7A-A3F2-E594-F656385326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Note to presenter: </a:t>
            </a:r>
            <a:r>
              <a:rPr lang="en-AU" altLang="en-US" b="0" u="none" dirty="0"/>
              <a:t>Choose 1 or 2 </a:t>
            </a:r>
            <a:r>
              <a:rPr lang="en-AU" altLang="en-US" b="0" dirty="0"/>
              <a:t>of the lived experience videos to play, based on what you think would work for the audience.</a:t>
            </a:r>
            <a:endParaRPr lang="en-AU" altLang="en-US" b="1" dirty="0"/>
          </a:p>
          <a:p>
            <a:pPr eaLnBrk="1" hangingPunct="1">
              <a:spcBef>
                <a:spcPct val="0"/>
              </a:spcBef>
            </a:pPr>
            <a:endParaRPr lang="en-AU" altLang="en-US" b="1" dirty="0"/>
          </a:p>
          <a:p>
            <a:pPr eaLnBrk="1" hangingPunct="1">
              <a:spcBef>
                <a:spcPct val="0"/>
              </a:spcBef>
            </a:pPr>
            <a:r>
              <a:rPr lang="en-AU" altLang="en-US" b="1" dirty="0"/>
              <a:t>Speaker’s notes:</a:t>
            </a:r>
          </a:p>
          <a:p>
            <a:pPr eaLnBrk="1" hangingPunct="1">
              <a:spcBef>
                <a:spcPct val="0"/>
              </a:spcBef>
            </a:pPr>
            <a:r>
              <a:rPr lang="en-AU" altLang="en-US" dirty="0"/>
              <a:t>It can help to understand what gambling harm looks and feels like by hearing it from someone who has experienced it. Louise is a mother and grandmother who lives in Hervey Bay in Queensland. This is her story.</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[After the video]: What did you learn about gambling harm from listening to someone’s lived experience?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Office of Liquor and Gaming Regulation. (2021). </a:t>
            </a:r>
            <a:r>
              <a:rPr lang="en-AU" altLang="en-US" i="1" dirty="0"/>
              <a:t>'When gambling took over...' Louise. </a:t>
            </a:r>
            <a:r>
              <a:rPr lang="en-AU" altLang="en-US" dirty="0"/>
              <a:t>https://www.youtube.com/watch?v=fQ0GD0_SzCk</a:t>
            </a:r>
          </a:p>
        </p:txBody>
      </p:sp>
      <p:sp>
        <p:nvSpPr>
          <p:cNvPr id="25604" name="Slide Number Placeholder 3">
            <a:extLst>
              <a:ext uri="{FF2B5EF4-FFF2-40B4-BE49-F238E27FC236}">
                <a16:creationId xmlns:a16="http://schemas.microsoft.com/office/drawing/2014/main" id="{CBC69A26-4F87-CCF1-7980-8251DDD14A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B2A683-176D-4C52-891A-564205ADA77F}" type="slidenum">
              <a:rPr lang="en-AU" altLang="en-US" smtClean="0"/>
              <a:pPr fontAlgn="base">
                <a:spcBef>
                  <a:spcPct val="0"/>
                </a:spcBef>
                <a:spcAft>
                  <a:spcPct val="0"/>
                </a:spcAft>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28096D7-9805-0DF1-D5B6-F57416F27D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07203D8-D879-5FC3-F64C-46D5E6612C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b="1" dirty="0"/>
              <a:t>Note to presenter: </a:t>
            </a:r>
            <a:r>
              <a:rPr lang="en-AU" altLang="en-US" b="0" u="none" dirty="0"/>
              <a:t>Choose 1 or 2 </a:t>
            </a:r>
            <a:r>
              <a:rPr lang="en-AU" altLang="en-US" b="0" dirty="0"/>
              <a:t>of the lived experience videos to play, based on what you think would work for the audience.</a:t>
            </a:r>
            <a:endParaRPr lang="en-AU" altLang="en-US" b="1" dirty="0"/>
          </a:p>
          <a:p>
            <a:pPr eaLnBrk="1" hangingPunct="1">
              <a:spcBef>
                <a:spcPct val="0"/>
              </a:spcBef>
            </a:pPr>
            <a:endParaRPr lang="en-AU" altLang="en-US" b="1" dirty="0"/>
          </a:p>
          <a:p>
            <a:pPr eaLnBrk="1" hangingPunct="1">
              <a:spcBef>
                <a:spcPct val="0"/>
              </a:spcBef>
            </a:pPr>
            <a:r>
              <a:rPr lang="en-AU" altLang="en-US" b="1" dirty="0"/>
              <a:t>Speaker’s notes:</a:t>
            </a:r>
          </a:p>
          <a:p>
            <a:pPr eaLnBrk="1" hangingPunct="1">
              <a:spcBef>
                <a:spcPct val="0"/>
              </a:spcBef>
            </a:pPr>
            <a:r>
              <a:rPr lang="en-AU" altLang="en-US" dirty="0"/>
              <a:t>It can help to understand what gambling harm looks and feels like by hearing it from someone who has experienced it. David is a community worker who lives in Brisbane, Queensland. This is his story.</a:t>
            </a:r>
          </a:p>
          <a:p>
            <a:pPr eaLnBrk="1" hangingPunct="1">
              <a:spcBef>
                <a:spcPct val="0"/>
              </a:spcBef>
            </a:pPr>
            <a:endParaRPr lang="en-AU" altLang="en-US" dirty="0"/>
          </a:p>
          <a:p>
            <a:pPr eaLnBrk="1" hangingPunct="1">
              <a:spcBef>
                <a:spcPct val="0"/>
              </a:spcBef>
            </a:pPr>
            <a:r>
              <a:rPr lang="en-AU" altLang="en-US" dirty="0"/>
              <a:t>[After the video]: What did you learn about gambling harm from listening to someone’s lived experience?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Office of Liquor and Gaming Regulation. (2021). </a:t>
            </a:r>
            <a:r>
              <a:rPr lang="en-AU" altLang="en-US" i="1" dirty="0"/>
              <a:t>'When gambling took over...’ David. </a:t>
            </a:r>
            <a:r>
              <a:rPr lang="en-AU" altLang="en-US" dirty="0"/>
              <a:t>https://www.youtube.com/watch?v=51snzhCSDw8</a:t>
            </a:r>
          </a:p>
        </p:txBody>
      </p:sp>
      <p:sp>
        <p:nvSpPr>
          <p:cNvPr id="11268" name="Slide Number Placeholder 3">
            <a:extLst>
              <a:ext uri="{FF2B5EF4-FFF2-40B4-BE49-F238E27FC236}">
                <a16:creationId xmlns:a16="http://schemas.microsoft.com/office/drawing/2014/main" id="{A3F89FAC-1F82-2A05-A477-7B2E8D37E6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CF3FFB-DEB4-4779-9523-3112F1F217EA}" type="slidenum">
              <a:rPr lang="en-AU" altLang="en-US" smtClean="0"/>
              <a:pPr fontAlgn="base">
                <a:spcBef>
                  <a:spcPct val="0"/>
                </a:spcBef>
                <a:spcAft>
                  <a:spcPct val="0"/>
                </a:spcAft>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C9A94D5-BB01-6468-ECD3-80FB1A0F70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DFBCDEB-7A59-BD70-1B66-05FBD89FD5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b="1" dirty="0"/>
              <a:t>Note to presenter: </a:t>
            </a:r>
            <a:r>
              <a:rPr lang="en-AU" altLang="en-US" b="0" dirty="0"/>
              <a:t>Choose </a:t>
            </a:r>
            <a:r>
              <a:rPr lang="en-AU" altLang="en-US" b="0" u="none" dirty="0"/>
              <a:t>1 or 2 </a:t>
            </a:r>
            <a:r>
              <a:rPr lang="en-AU" altLang="en-US" b="0" dirty="0"/>
              <a:t>of the lived experience videos to play, based on what you think would work for the audience.</a:t>
            </a:r>
            <a:endParaRPr lang="en-AU" altLang="en-US" b="1" dirty="0"/>
          </a:p>
          <a:p>
            <a:pPr eaLnBrk="1" hangingPunct="1">
              <a:spcBef>
                <a:spcPct val="0"/>
              </a:spcBef>
            </a:pPr>
            <a:endParaRPr lang="en-AU" altLang="en-US" b="1" dirty="0"/>
          </a:p>
          <a:p>
            <a:pPr eaLnBrk="1" hangingPunct="1">
              <a:spcBef>
                <a:spcPct val="0"/>
              </a:spcBef>
            </a:pPr>
            <a:r>
              <a:rPr lang="en-AU" altLang="en-US" b="1" dirty="0"/>
              <a:t>Speaker’s notes:</a:t>
            </a:r>
          </a:p>
          <a:p>
            <a:pPr eaLnBrk="1" hangingPunct="1">
              <a:spcBef>
                <a:spcPct val="0"/>
              </a:spcBef>
            </a:pPr>
            <a:r>
              <a:rPr lang="en-AU" altLang="en-US" dirty="0"/>
              <a:t>Now, we’re going to hear about Allen’s experience of gambling harm. Allen is a retired AFL player who lives in Brisbane, Queensland. This is his story.</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[After the video]: What did you learn about gambling harm from listening to someone’s lived experience?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Office of Liquor and Gaming Regulation. (2021). </a:t>
            </a:r>
            <a:r>
              <a:rPr lang="en-AU" altLang="en-US" i="1" dirty="0"/>
              <a:t>'When gambling took over...’ Allen. </a:t>
            </a:r>
            <a:r>
              <a:rPr lang="en-AU" altLang="en-US" dirty="0"/>
              <a:t>https://www.youtube.com/watch?v=FkqP1jqjeOU</a:t>
            </a:r>
          </a:p>
        </p:txBody>
      </p:sp>
      <p:sp>
        <p:nvSpPr>
          <p:cNvPr id="13316" name="Slide Number Placeholder 3">
            <a:extLst>
              <a:ext uri="{FF2B5EF4-FFF2-40B4-BE49-F238E27FC236}">
                <a16:creationId xmlns:a16="http://schemas.microsoft.com/office/drawing/2014/main" id="{021CC21F-D89A-4B39-9704-C96BA9E8E1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E00D90-E156-4671-B68D-4E9CD0D4716F}" type="slidenum">
              <a:rPr lang="en-AU" altLang="en-US" smtClean="0"/>
              <a:pPr fontAlgn="base">
                <a:spcBef>
                  <a:spcPct val="0"/>
                </a:spcBef>
                <a:spcAft>
                  <a:spcPct val="0"/>
                </a:spcAft>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665D7E8-5D3D-3CBF-4E0E-1B82D9C92B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67F7C95-0038-3C1F-F3E2-17AAC014F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The Queensland Government is looking for people who have lived experience of gambling harm who would like to share their knowledge and expertise. By registering to share their experiences of gambling harm, Queenslanders can make a meaningful difference to ensure that the policies and programs developed by the Queensland Government better support the needs of people </a:t>
            </a:r>
            <a:r>
              <a:rPr lang="en-AU" altLang="en-US" u="none" strike="noStrike" dirty="0"/>
              <a:t>affected by </a:t>
            </a:r>
            <a:r>
              <a:rPr lang="en-AU" altLang="en-US" dirty="0"/>
              <a:t>gambling harm. If you </a:t>
            </a:r>
            <a:r>
              <a:rPr lang="en-AU" altLang="en-US" u="none" strike="noStrike" dirty="0"/>
              <a:t>have </a:t>
            </a:r>
            <a:r>
              <a:rPr lang="en-AU" altLang="en-US" dirty="0"/>
              <a:t>experienced gambling harm, </a:t>
            </a:r>
            <a:r>
              <a:rPr lang="en-AU" altLang="en-US" u="none" dirty="0"/>
              <a:t>either through your own gambling or someone else’s, </a:t>
            </a:r>
            <a:r>
              <a:rPr lang="en-AU" altLang="en-US" dirty="0"/>
              <a:t>you can share your voice by registering your interest on the Queensland Government website.</a:t>
            </a:r>
          </a:p>
          <a:p>
            <a:endParaRPr lang="en-AU" altLang="en-US" dirty="0"/>
          </a:p>
          <a:p>
            <a:r>
              <a:rPr lang="en-AU" altLang="en-US" b="1" dirty="0"/>
              <a:t>References:</a:t>
            </a:r>
          </a:p>
          <a:p>
            <a:r>
              <a:rPr lang="en-AU" altLang="en-US" dirty="0"/>
              <a:t>Queensland Government. (2024). </a:t>
            </a:r>
            <a:r>
              <a:rPr lang="en-AU" altLang="en-US" i="1" dirty="0"/>
              <a:t>Gambling harm consultations. </a:t>
            </a:r>
            <a:r>
              <a:rPr lang="en-AU" altLang="en-US" dirty="0"/>
              <a:t>www.qld.gov.au/gamblingharmconsultations</a:t>
            </a:r>
          </a:p>
        </p:txBody>
      </p:sp>
      <p:sp>
        <p:nvSpPr>
          <p:cNvPr id="4" name="Slide Number Placeholder 3">
            <a:extLst>
              <a:ext uri="{FF2B5EF4-FFF2-40B4-BE49-F238E27FC236}">
                <a16:creationId xmlns:a16="http://schemas.microsoft.com/office/drawing/2014/main" id="{DCEC699B-A580-7389-8A7A-D2647CB7E84D}"/>
              </a:ext>
            </a:extLst>
          </p:cNvPr>
          <p:cNvSpPr>
            <a:spLocks noGrp="1"/>
          </p:cNvSpPr>
          <p:nvPr>
            <p:ph type="sldNum" sz="quarter" idx="5"/>
          </p:nvPr>
        </p:nvSpPr>
        <p:spPr/>
        <p:txBody>
          <a:bodyPr/>
          <a:lstStyle/>
          <a:p>
            <a:pPr>
              <a:defRPr/>
            </a:pPr>
            <a:fld id="{E19D0BCB-1EEB-46FD-9C64-956301640BD3}" type="slidenum">
              <a:rPr lang="en-AU" smtClean="0"/>
              <a:pPr>
                <a:defRPr/>
              </a:pPr>
              <a:t>8</a:t>
            </a:fld>
            <a:endParaRPr lang="en-AU"/>
          </a:p>
        </p:txBody>
      </p:sp>
    </p:spTree>
    <p:extLst>
      <p:ext uri="{BB962C8B-B14F-4D97-AF65-F5344CB8AC3E}">
        <p14:creationId xmlns:p14="http://schemas.microsoft.com/office/powerpoint/2010/main" val="59996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9</a:t>
            </a:fld>
            <a:endParaRPr lang="en-AU"/>
          </a:p>
        </p:txBody>
      </p:sp>
    </p:spTree>
    <p:extLst>
      <p:ext uri="{BB962C8B-B14F-4D97-AF65-F5344CB8AC3E}">
        <p14:creationId xmlns:p14="http://schemas.microsoft.com/office/powerpoint/2010/main" val="304085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D654E06-A6F7-962C-BA35-35B86805178C}"/>
              </a:ext>
            </a:extLst>
          </p:cNvPr>
          <p:cNvSpPr>
            <a:spLocks noGrp="1"/>
          </p:cNvSpPr>
          <p:nvPr>
            <p:ph type="dt" sz="half" idx="10"/>
          </p:nvPr>
        </p:nvSpPr>
        <p:spPr/>
        <p:txBody>
          <a:bodyPr/>
          <a:lstStyle>
            <a:lvl1pPr>
              <a:defRPr/>
            </a:lvl1pPr>
          </a:lstStyle>
          <a:p>
            <a:pPr>
              <a:defRPr/>
            </a:pPr>
            <a:fld id="{A457CF14-89EF-4624-B664-002CD2AC5941}" type="datetimeFigureOut">
              <a:rPr lang="en-AU"/>
              <a:pPr>
                <a:defRPr/>
              </a:pPr>
              <a:t>6/09/2024</a:t>
            </a:fld>
            <a:endParaRPr lang="en-AU"/>
          </a:p>
        </p:txBody>
      </p:sp>
      <p:sp>
        <p:nvSpPr>
          <p:cNvPr id="5" name="Footer Placeholder 4">
            <a:extLst>
              <a:ext uri="{FF2B5EF4-FFF2-40B4-BE49-F238E27FC236}">
                <a16:creationId xmlns:a16="http://schemas.microsoft.com/office/drawing/2014/main" id="{9AA59CD4-27F0-6091-9D53-01251AFE48B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01637084-1B2B-5FFB-F2A0-B1F2B29F4767}"/>
              </a:ext>
            </a:extLst>
          </p:cNvPr>
          <p:cNvSpPr>
            <a:spLocks noGrp="1"/>
          </p:cNvSpPr>
          <p:nvPr>
            <p:ph type="sldNum" sz="quarter" idx="12"/>
          </p:nvPr>
        </p:nvSpPr>
        <p:spPr/>
        <p:txBody>
          <a:bodyPr/>
          <a:lstStyle>
            <a:lvl1pPr>
              <a:defRPr/>
            </a:lvl1pPr>
          </a:lstStyle>
          <a:p>
            <a:pPr>
              <a:defRPr/>
            </a:pPr>
            <a:fld id="{50DBC1EE-1D7D-4906-90EC-40B8D3CE51EE}" type="slidenum">
              <a:rPr lang="en-AU"/>
              <a:pPr>
                <a:defRPr/>
              </a:pPr>
              <a:t>‹#›</a:t>
            </a:fld>
            <a:endParaRPr lang="en-AU"/>
          </a:p>
        </p:txBody>
      </p:sp>
    </p:spTree>
    <p:extLst>
      <p:ext uri="{BB962C8B-B14F-4D97-AF65-F5344CB8AC3E}">
        <p14:creationId xmlns:p14="http://schemas.microsoft.com/office/powerpoint/2010/main" val="180961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A574C7-04F1-4F25-134F-5E5450477082}"/>
              </a:ext>
            </a:extLst>
          </p:cNvPr>
          <p:cNvSpPr>
            <a:spLocks noGrp="1"/>
          </p:cNvSpPr>
          <p:nvPr>
            <p:ph type="dt" sz="half" idx="10"/>
          </p:nvPr>
        </p:nvSpPr>
        <p:spPr/>
        <p:txBody>
          <a:bodyPr/>
          <a:lstStyle>
            <a:lvl1pPr>
              <a:defRPr/>
            </a:lvl1pPr>
          </a:lstStyle>
          <a:p>
            <a:pPr>
              <a:defRPr/>
            </a:pPr>
            <a:fld id="{EDD71D19-757C-4964-86DF-40C917DD1065}" type="datetimeFigureOut">
              <a:rPr lang="en-AU"/>
              <a:pPr>
                <a:defRPr/>
              </a:pPr>
              <a:t>6/09/2024</a:t>
            </a:fld>
            <a:endParaRPr lang="en-AU"/>
          </a:p>
        </p:txBody>
      </p:sp>
      <p:sp>
        <p:nvSpPr>
          <p:cNvPr id="5" name="Footer Placeholder 4">
            <a:extLst>
              <a:ext uri="{FF2B5EF4-FFF2-40B4-BE49-F238E27FC236}">
                <a16:creationId xmlns:a16="http://schemas.microsoft.com/office/drawing/2014/main" id="{00DDBC91-3DCE-687B-3F93-0B86FCE41CE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90D8CD5-B841-6E43-D3B9-0D8876F3FF32}"/>
              </a:ext>
            </a:extLst>
          </p:cNvPr>
          <p:cNvSpPr>
            <a:spLocks noGrp="1"/>
          </p:cNvSpPr>
          <p:nvPr>
            <p:ph type="sldNum" sz="quarter" idx="12"/>
          </p:nvPr>
        </p:nvSpPr>
        <p:spPr/>
        <p:txBody>
          <a:bodyPr/>
          <a:lstStyle>
            <a:lvl1pPr>
              <a:defRPr/>
            </a:lvl1pPr>
          </a:lstStyle>
          <a:p>
            <a:pPr>
              <a:defRPr/>
            </a:pPr>
            <a:fld id="{0B16D583-D7BF-4AD3-8108-BB212376180F}" type="slidenum">
              <a:rPr lang="en-AU"/>
              <a:pPr>
                <a:defRPr/>
              </a:pPr>
              <a:t>‹#›</a:t>
            </a:fld>
            <a:endParaRPr lang="en-AU"/>
          </a:p>
        </p:txBody>
      </p:sp>
    </p:spTree>
    <p:extLst>
      <p:ext uri="{BB962C8B-B14F-4D97-AF65-F5344CB8AC3E}">
        <p14:creationId xmlns:p14="http://schemas.microsoft.com/office/powerpoint/2010/main" val="331916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038304-8419-9143-1787-98E56E716210}"/>
              </a:ext>
            </a:extLst>
          </p:cNvPr>
          <p:cNvSpPr>
            <a:spLocks noGrp="1"/>
          </p:cNvSpPr>
          <p:nvPr>
            <p:ph type="dt" sz="half" idx="10"/>
          </p:nvPr>
        </p:nvSpPr>
        <p:spPr/>
        <p:txBody>
          <a:bodyPr/>
          <a:lstStyle>
            <a:lvl1pPr>
              <a:defRPr/>
            </a:lvl1pPr>
          </a:lstStyle>
          <a:p>
            <a:pPr>
              <a:defRPr/>
            </a:pPr>
            <a:fld id="{E2651F8A-F3FC-48B4-B5F6-B9769C067E4F}" type="datetimeFigureOut">
              <a:rPr lang="en-AU"/>
              <a:pPr>
                <a:defRPr/>
              </a:pPr>
              <a:t>6/09/2024</a:t>
            </a:fld>
            <a:endParaRPr lang="en-AU"/>
          </a:p>
        </p:txBody>
      </p:sp>
      <p:sp>
        <p:nvSpPr>
          <p:cNvPr id="5" name="Footer Placeholder 4">
            <a:extLst>
              <a:ext uri="{FF2B5EF4-FFF2-40B4-BE49-F238E27FC236}">
                <a16:creationId xmlns:a16="http://schemas.microsoft.com/office/drawing/2014/main" id="{BC445F3E-51FD-5D75-38B4-008BEA14F649}"/>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0513432-F38C-11BD-90E0-A700C787771A}"/>
              </a:ext>
            </a:extLst>
          </p:cNvPr>
          <p:cNvSpPr>
            <a:spLocks noGrp="1"/>
          </p:cNvSpPr>
          <p:nvPr>
            <p:ph type="sldNum" sz="quarter" idx="12"/>
          </p:nvPr>
        </p:nvSpPr>
        <p:spPr/>
        <p:txBody>
          <a:bodyPr/>
          <a:lstStyle>
            <a:lvl1pPr>
              <a:defRPr/>
            </a:lvl1pPr>
          </a:lstStyle>
          <a:p>
            <a:pPr>
              <a:defRPr/>
            </a:pPr>
            <a:fld id="{17978A46-B9B7-42EB-8BF6-AB4E3F842997}" type="slidenum">
              <a:rPr lang="en-AU"/>
              <a:pPr>
                <a:defRPr/>
              </a:pPr>
              <a:t>‹#›</a:t>
            </a:fld>
            <a:endParaRPr lang="en-AU"/>
          </a:p>
        </p:txBody>
      </p:sp>
    </p:spTree>
    <p:extLst>
      <p:ext uri="{BB962C8B-B14F-4D97-AF65-F5344CB8AC3E}">
        <p14:creationId xmlns:p14="http://schemas.microsoft.com/office/powerpoint/2010/main" val="359499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DB9F31-9ED5-9A72-2D36-8EC346DE0566}"/>
              </a:ext>
            </a:extLst>
          </p:cNvPr>
          <p:cNvSpPr>
            <a:spLocks noGrp="1"/>
          </p:cNvSpPr>
          <p:nvPr>
            <p:ph type="dt" sz="half" idx="10"/>
          </p:nvPr>
        </p:nvSpPr>
        <p:spPr/>
        <p:txBody>
          <a:bodyPr/>
          <a:lstStyle>
            <a:lvl1pPr>
              <a:defRPr/>
            </a:lvl1pPr>
          </a:lstStyle>
          <a:p>
            <a:pPr>
              <a:defRPr/>
            </a:pPr>
            <a:fld id="{FB4EE89A-97B1-4802-A8F0-FCD966DEF0E4}" type="datetimeFigureOut">
              <a:rPr lang="en-AU"/>
              <a:pPr>
                <a:defRPr/>
              </a:pPr>
              <a:t>6/09/2024</a:t>
            </a:fld>
            <a:endParaRPr lang="en-AU"/>
          </a:p>
        </p:txBody>
      </p:sp>
      <p:sp>
        <p:nvSpPr>
          <p:cNvPr id="5" name="Footer Placeholder 4">
            <a:extLst>
              <a:ext uri="{FF2B5EF4-FFF2-40B4-BE49-F238E27FC236}">
                <a16:creationId xmlns:a16="http://schemas.microsoft.com/office/drawing/2014/main" id="{025731AD-93F6-7424-AC7E-0126FAA01D48}"/>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79CCDE31-7985-A659-DC92-7EAECF71F007}"/>
              </a:ext>
            </a:extLst>
          </p:cNvPr>
          <p:cNvSpPr>
            <a:spLocks noGrp="1"/>
          </p:cNvSpPr>
          <p:nvPr>
            <p:ph type="sldNum" sz="quarter" idx="12"/>
          </p:nvPr>
        </p:nvSpPr>
        <p:spPr/>
        <p:txBody>
          <a:bodyPr/>
          <a:lstStyle>
            <a:lvl1pPr>
              <a:defRPr/>
            </a:lvl1pPr>
          </a:lstStyle>
          <a:p>
            <a:pPr>
              <a:defRPr/>
            </a:pPr>
            <a:fld id="{05908B8E-0784-49BC-AC8C-AED6AEC7A9D6}" type="slidenum">
              <a:rPr lang="en-AU"/>
              <a:pPr>
                <a:defRPr/>
              </a:pPr>
              <a:t>‹#›</a:t>
            </a:fld>
            <a:endParaRPr lang="en-AU"/>
          </a:p>
        </p:txBody>
      </p:sp>
    </p:spTree>
    <p:extLst>
      <p:ext uri="{BB962C8B-B14F-4D97-AF65-F5344CB8AC3E}">
        <p14:creationId xmlns:p14="http://schemas.microsoft.com/office/powerpoint/2010/main" val="381895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305BB9-B936-C843-95B5-F83BB315CA30}"/>
              </a:ext>
            </a:extLst>
          </p:cNvPr>
          <p:cNvSpPr>
            <a:spLocks noGrp="1"/>
          </p:cNvSpPr>
          <p:nvPr>
            <p:ph type="dt" sz="half" idx="10"/>
          </p:nvPr>
        </p:nvSpPr>
        <p:spPr/>
        <p:txBody>
          <a:bodyPr/>
          <a:lstStyle>
            <a:lvl1pPr>
              <a:defRPr/>
            </a:lvl1pPr>
          </a:lstStyle>
          <a:p>
            <a:pPr>
              <a:defRPr/>
            </a:pPr>
            <a:fld id="{9E5099A0-7DE1-470B-A17A-955F4ABBCC18}" type="datetimeFigureOut">
              <a:rPr lang="en-AU"/>
              <a:pPr>
                <a:defRPr/>
              </a:pPr>
              <a:t>6/09/2024</a:t>
            </a:fld>
            <a:endParaRPr lang="en-AU"/>
          </a:p>
        </p:txBody>
      </p:sp>
      <p:sp>
        <p:nvSpPr>
          <p:cNvPr id="5" name="Footer Placeholder 4">
            <a:extLst>
              <a:ext uri="{FF2B5EF4-FFF2-40B4-BE49-F238E27FC236}">
                <a16:creationId xmlns:a16="http://schemas.microsoft.com/office/drawing/2014/main" id="{819ADB00-F620-55C6-03E5-9C6AC1B24BB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2D38310A-C65D-2D79-7F05-97D576322E4D}"/>
              </a:ext>
            </a:extLst>
          </p:cNvPr>
          <p:cNvSpPr>
            <a:spLocks noGrp="1"/>
          </p:cNvSpPr>
          <p:nvPr>
            <p:ph type="sldNum" sz="quarter" idx="12"/>
          </p:nvPr>
        </p:nvSpPr>
        <p:spPr/>
        <p:txBody>
          <a:bodyPr/>
          <a:lstStyle>
            <a:lvl1pPr>
              <a:defRPr/>
            </a:lvl1pPr>
          </a:lstStyle>
          <a:p>
            <a:pPr>
              <a:defRPr/>
            </a:pPr>
            <a:fld id="{5B1E6A41-5C8C-46E1-B5BD-15E00640B045}" type="slidenum">
              <a:rPr lang="en-AU"/>
              <a:pPr>
                <a:defRPr/>
              </a:pPr>
              <a:t>‹#›</a:t>
            </a:fld>
            <a:endParaRPr lang="en-AU"/>
          </a:p>
        </p:txBody>
      </p:sp>
    </p:spTree>
    <p:extLst>
      <p:ext uri="{BB962C8B-B14F-4D97-AF65-F5344CB8AC3E}">
        <p14:creationId xmlns:p14="http://schemas.microsoft.com/office/powerpoint/2010/main" val="155107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FA6C46AB-4007-A9A1-9986-66374F4AFB12}"/>
              </a:ext>
            </a:extLst>
          </p:cNvPr>
          <p:cNvSpPr>
            <a:spLocks noGrp="1"/>
          </p:cNvSpPr>
          <p:nvPr>
            <p:ph type="dt" sz="half" idx="10"/>
          </p:nvPr>
        </p:nvSpPr>
        <p:spPr/>
        <p:txBody>
          <a:bodyPr/>
          <a:lstStyle>
            <a:lvl1pPr>
              <a:defRPr/>
            </a:lvl1pPr>
          </a:lstStyle>
          <a:p>
            <a:pPr>
              <a:defRPr/>
            </a:pPr>
            <a:fld id="{F121BF56-79F6-40F1-B8C6-D068BA49BD6D}" type="datetimeFigureOut">
              <a:rPr lang="en-AU"/>
              <a:pPr>
                <a:defRPr/>
              </a:pPr>
              <a:t>6/09/2024</a:t>
            </a:fld>
            <a:endParaRPr lang="en-AU"/>
          </a:p>
        </p:txBody>
      </p:sp>
      <p:sp>
        <p:nvSpPr>
          <p:cNvPr id="6" name="Footer Placeholder 4">
            <a:extLst>
              <a:ext uri="{FF2B5EF4-FFF2-40B4-BE49-F238E27FC236}">
                <a16:creationId xmlns:a16="http://schemas.microsoft.com/office/drawing/2014/main" id="{B3C21950-4C7C-24C6-20E8-3FDE80345FD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C385EADA-F1AD-A5EC-99C4-03C1E8C3B669}"/>
              </a:ext>
            </a:extLst>
          </p:cNvPr>
          <p:cNvSpPr>
            <a:spLocks noGrp="1"/>
          </p:cNvSpPr>
          <p:nvPr>
            <p:ph type="sldNum" sz="quarter" idx="12"/>
          </p:nvPr>
        </p:nvSpPr>
        <p:spPr/>
        <p:txBody>
          <a:bodyPr/>
          <a:lstStyle>
            <a:lvl1pPr>
              <a:defRPr/>
            </a:lvl1pPr>
          </a:lstStyle>
          <a:p>
            <a:pPr>
              <a:defRPr/>
            </a:pPr>
            <a:fld id="{BB984A42-BFC0-49FB-BBB2-B7B3CC793A89}" type="slidenum">
              <a:rPr lang="en-AU"/>
              <a:pPr>
                <a:defRPr/>
              </a:pPr>
              <a:t>‹#›</a:t>
            </a:fld>
            <a:endParaRPr lang="en-AU"/>
          </a:p>
        </p:txBody>
      </p:sp>
    </p:spTree>
    <p:extLst>
      <p:ext uri="{BB962C8B-B14F-4D97-AF65-F5344CB8AC3E}">
        <p14:creationId xmlns:p14="http://schemas.microsoft.com/office/powerpoint/2010/main" val="14563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FF070AAA-FD3F-EFC7-3D68-5E2F82D951E2}"/>
              </a:ext>
            </a:extLst>
          </p:cNvPr>
          <p:cNvSpPr>
            <a:spLocks noGrp="1"/>
          </p:cNvSpPr>
          <p:nvPr>
            <p:ph type="dt" sz="half" idx="10"/>
          </p:nvPr>
        </p:nvSpPr>
        <p:spPr/>
        <p:txBody>
          <a:bodyPr/>
          <a:lstStyle>
            <a:lvl1pPr>
              <a:defRPr/>
            </a:lvl1pPr>
          </a:lstStyle>
          <a:p>
            <a:pPr>
              <a:defRPr/>
            </a:pPr>
            <a:fld id="{2B42C6EB-6BAA-4BA1-A53E-168D7DC8B844}" type="datetimeFigureOut">
              <a:rPr lang="en-AU"/>
              <a:pPr>
                <a:defRPr/>
              </a:pPr>
              <a:t>6/09/2024</a:t>
            </a:fld>
            <a:endParaRPr lang="en-AU"/>
          </a:p>
        </p:txBody>
      </p:sp>
      <p:sp>
        <p:nvSpPr>
          <p:cNvPr id="8" name="Footer Placeholder 4">
            <a:extLst>
              <a:ext uri="{FF2B5EF4-FFF2-40B4-BE49-F238E27FC236}">
                <a16:creationId xmlns:a16="http://schemas.microsoft.com/office/drawing/2014/main" id="{0858355C-EFFF-C034-90B2-C81C09BED575}"/>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5426CA4F-2452-730E-8A9E-F9B813476103}"/>
              </a:ext>
            </a:extLst>
          </p:cNvPr>
          <p:cNvSpPr>
            <a:spLocks noGrp="1"/>
          </p:cNvSpPr>
          <p:nvPr>
            <p:ph type="sldNum" sz="quarter" idx="12"/>
          </p:nvPr>
        </p:nvSpPr>
        <p:spPr/>
        <p:txBody>
          <a:bodyPr/>
          <a:lstStyle>
            <a:lvl1pPr>
              <a:defRPr/>
            </a:lvl1pPr>
          </a:lstStyle>
          <a:p>
            <a:pPr>
              <a:defRPr/>
            </a:pPr>
            <a:fld id="{EE6BB3C5-2707-4953-A136-928BA6F1152F}" type="slidenum">
              <a:rPr lang="en-AU"/>
              <a:pPr>
                <a:defRPr/>
              </a:pPr>
              <a:t>‹#›</a:t>
            </a:fld>
            <a:endParaRPr lang="en-AU"/>
          </a:p>
        </p:txBody>
      </p:sp>
    </p:spTree>
    <p:extLst>
      <p:ext uri="{BB962C8B-B14F-4D97-AF65-F5344CB8AC3E}">
        <p14:creationId xmlns:p14="http://schemas.microsoft.com/office/powerpoint/2010/main" val="31542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61CCB7FA-95FF-2D86-1394-B77C2BEC44E8}"/>
              </a:ext>
            </a:extLst>
          </p:cNvPr>
          <p:cNvSpPr>
            <a:spLocks noGrp="1"/>
          </p:cNvSpPr>
          <p:nvPr>
            <p:ph type="dt" sz="half" idx="10"/>
          </p:nvPr>
        </p:nvSpPr>
        <p:spPr/>
        <p:txBody>
          <a:bodyPr/>
          <a:lstStyle>
            <a:lvl1pPr>
              <a:defRPr/>
            </a:lvl1pPr>
          </a:lstStyle>
          <a:p>
            <a:pPr>
              <a:defRPr/>
            </a:pPr>
            <a:fld id="{17E5E2AB-DA25-4492-954E-F06B69DEDA3D}" type="datetimeFigureOut">
              <a:rPr lang="en-AU"/>
              <a:pPr>
                <a:defRPr/>
              </a:pPr>
              <a:t>6/09/2024</a:t>
            </a:fld>
            <a:endParaRPr lang="en-AU"/>
          </a:p>
        </p:txBody>
      </p:sp>
      <p:sp>
        <p:nvSpPr>
          <p:cNvPr id="4" name="Footer Placeholder 4">
            <a:extLst>
              <a:ext uri="{FF2B5EF4-FFF2-40B4-BE49-F238E27FC236}">
                <a16:creationId xmlns:a16="http://schemas.microsoft.com/office/drawing/2014/main" id="{36B273DD-383D-12B9-69CC-6962FFFE4006}"/>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A8605AFC-8006-B9D4-DD45-9EA7200CACE7}"/>
              </a:ext>
            </a:extLst>
          </p:cNvPr>
          <p:cNvSpPr>
            <a:spLocks noGrp="1"/>
          </p:cNvSpPr>
          <p:nvPr>
            <p:ph type="sldNum" sz="quarter" idx="12"/>
          </p:nvPr>
        </p:nvSpPr>
        <p:spPr/>
        <p:txBody>
          <a:bodyPr/>
          <a:lstStyle>
            <a:lvl1pPr>
              <a:defRPr/>
            </a:lvl1pPr>
          </a:lstStyle>
          <a:p>
            <a:pPr>
              <a:defRPr/>
            </a:pPr>
            <a:fld id="{22810CAB-75CE-4D55-B9E4-F54EC8705073}" type="slidenum">
              <a:rPr lang="en-AU"/>
              <a:pPr>
                <a:defRPr/>
              </a:pPr>
              <a:t>‹#›</a:t>
            </a:fld>
            <a:endParaRPr lang="en-AU"/>
          </a:p>
        </p:txBody>
      </p:sp>
    </p:spTree>
    <p:extLst>
      <p:ext uri="{BB962C8B-B14F-4D97-AF65-F5344CB8AC3E}">
        <p14:creationId xmlns:p14="http://schemas.microsoft.com/office/powerpoint/2010/main" val="343011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C8BA44-07D1-1ADE-6BFC-EC3D07BB7FAF}"/>
              </a:ext>
            </a:extLst>
          </p:cNvPr>
          <p:cNvSpPr>
            <a:spLocks noGrp="1"/>
          </p:cNvSpPr>
          <p:nvPr>
            <p:ph type="dt" sz="half" idx="10"/>
          </p:nvPr>
        </p:nvSpPr>
        <p:spPr/>
        <p:txBody>
          <a:bodyPr/>
          <a:lstStyle>
            <a:lvl1pPr>
              <a:defRPr/>
            </a:lvl1pPr>
          </a:lstStyle>
          <a:p>
            <a:pPr>
              <a:defRPr/>
            </a:pPr>
            <a:fld id="{27FDE8C1-073D-4BB9-AA2B-7C3DF56F79B3}" type="datetimeFigureOut">
              <a:rPr lang="en-AU"/>
              <a:pPr>
                <a:defRPr/>
              </a:pPr>
              <a:t>6/09/2024</a:t>
            </a:fld>
            <a:endParaRPr lang="en-AU"/>
          </a:p>
        </p:txBody>
      </p:sp>
      <p:sp>
        <p:nvSpPr>
          <p:cNvPr id="3" name="Footer Placeholder 4">
            <a:extLst>
              <a:ext uri="{FF2B5EF4-FFF2-40B4-BE49-F238E27FC236}">
                <a16:creationId xmlns:a16="http://schemas.microsoft.com/office/drawing/2014/main" id="{A87FEBD2-924A-5423-5AF8-9E1883720771}"/>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F7E1F5A0-B636-E8BB-93CF-E6E90BA79FD5}"/>
              </a:ext>
            </a:extLst>
          </p:cNvPr>
          <p:cNvSpPr>
            <a:spLocks noGrp="1"/>
          </p:cNvSpPr>
          <p:nvPr>
            <p:ph type="sldNum" sz="quarter" idx="12"/>
          </p:nvPr>
        </p:nvSpPr>
        <p:spPr/>
        <p:txBody>
          <a:bodyPr/>
          <a:lstStyle>
            <a:lvl1pPr>
              <a:defRPr/>
            </a:lvl1pPr>
          </a:lstStyle>
          <a:p>
            <a:pPr>
              <a:defRPr/>
            </a:pPr>
            <a:fld id="{E035392A-8210-4EC4-9813-B73069BC10D2}" type="slidenum">
              <a:rPr lang="en-AU"/>
              <a:pPr>
                <a:defRPr/>
              </a:pPr>
              <a:t>‹#›</a:t>
            </a:fld>
            <a:endParaRPr lang="en-AU"/>
          </a:p>
        </p:txBody>
      </p:sp>
    </p:spTree>
    <p:extLst>
      <p:ext uri="{BB962C8B-B14F-4D97-AF65-F5344CB8AC3E}">
        <p14:creationId xmlns:p14="http://schemas.microsoft.com/office/powerpoint/2010/main" val="294105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442A341-442F-09B4-4A63-E5F35BC70279}"/>
              </a:ext>
            </a:extLst>
          </p:cNvPr>
          <p:cNvSpPr>
            <a:spLocks noGrp="1"/>
          </p:cNvSpPr>
          <p:nvPr>
            <p:ph type="dt" sz="half" idx="10"/>
          </p:nvPr>
        </p:nvSpPr>
        <p:spPr/>
        <p:txBody>
          <a:bodyPr/>
          <a:lstStyle>
            <a:lvl1pPr>
              <a:defRPr/>
            </a:lvl1pPr>
          </a:lstStyle>
          <a:p>
            <a:pPr>
              <a:defRPr/>
            </a:pPr>
            <a:fld id="{CA1F8CA4-717B-43D9-91FB-836D52334DD4}" type="datetimeFigureOut">
              <a:rPr lang="en-AU"/>
              <a:pPr>
                <a:defRPr/>
              </a:pPr>
              <a:t>6/09/2024</a:t>
            </a:fld>
            <a:endParaRPr lang="en-AU"/>
          </a:p>
        </p:txBody>
      </p:sp>
      <p:sp>
        <p:nvSpPr>
          <p:cNvPr id="6" name="Footer Placeholder 4">
            <a:extLst>
              <a:ext uri="{FF2B5EF4-FFF2-40B4-BE49-F238E27FC236}">
                <a16:creationId xmlns:a16="http://schemas.microsoft.com/office/drawing/2014/main" id="{03F2F6DA-2ECE-65B6-8654-FD94430A3ABA}"/>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01F50BED-2B0A-44C6-FFF0-7F3AE27720C7}"/>
              </a:ext>
            </a:extLst>
          </p:cNvPr>
          <p:cNvSpPr>
            <a:spLocks noGrp="1"/>
          </p:cNvSpPr>
          <p:nvPr>
            <p:ph type="sldNum" sz="quarter" idx="12"/>
          </p:nvPr>
        </p:nvSpPr>
        <p:spPr/>
        <p:txBody>
          <a:bodyPr/>
          <a:lstStyle>
            <a:lvl1pPr>
              <a:defRPr/>
            </a:lvl1pPr>
          </a:lstStyle>
          <a:p>
            <a:pPr>
              <a:defRPr/>
            </a:pPr>
            <a:fld id="{1125ED5A-130A-4E56-80CC-3D64D577B005}" type="slidenum">
              <a:rPr lang="en-AU"/>
              <a:pPr>
                <a:defRPr/>
              </a:pPr>
              <a:t>‹#›</a:t>
            </a:fld>
            <a:endParaRPr lang="en-AU"/>
          </a:p>
        </p:txBody>
      </p:sp>
    </p:spTree>
    <p:extLst>
      <p:ext uri="{BB962C8B-B14F-4D97-AF65-F5344CB8AC3E}">
        <p14:creationId xmlns:p14="http://schemas.microsoft.com/office/powerpoint/2010/main" val="304115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A818CC3-2130-4A00-D0D3-133D1128EA4A}"/>
              </a:ext>
            </a:extLst>
          </p:cNvPr>
          <p:cNvSpPr>
            <a:spLocks noGrp="1"/>
          </p:cNvSpPr>
          <p:nvPr>
            <p:ph type="dt" sz="half" idx="10"/>
          </p:nvPr>
        </p:nvSpPr>
        <p:spPr/>
        <p:txBody>
          <a:bodyPr/>
          <a:lstStyle>
            <a:lvl1pPr>
              <a:defRPr/>
            </a:lvl1pPr>
          </a:lstStyle>
          <a:p>
            <a:pPr>
              <a:defRPr/>
            </a:pPr>
            <a:fld id="{71D8C264-2504-46B0-A84A-E89E12979C9A}" type="datetimeFigureOut">
              <a:rPr lang="en-AU"/>
              <a:pPr>
                <a:defRPr/>
              </a:pPr>
              <a:t>6/09/2024</a:t>
            </a:fld>
            <a:endParaRPr lang="en-AU"/>
          </a:p>
        </p:txBody>
      </p:sp>
      <p:sp>
        <p:nvSpPr>
          <p:cNvPr id="6" name="Footer Placeholder 4">
            <a:extLst>
              <a:ext uri="{FF2B5EF4-FFF2-40B4-BE49-F238E27FC236}">
                <a16:creationId xmlns:a16="http://schemas.microsoft.com/office/drawing/2014/main" id="{1CF15224-460D-9878-ACCA-F9DDC272ADD3}"/>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218BEA2D-7E65-F33C-FCD0-8D73EDADE0D3}"/>
              </a:ext>
            </a:extLst>
          </p:cNvPr>
          <p:cNvSpPr>
            <a:spLocks noGrp="1"/>
          </p:cNvSpPr>
          <p:nvPr>
            <p:ph type="sldNum" sz="quarter" idx="12"/>
          </p:nvPr>
        </p:nvSpPr>
        <p:spPr/>
        <p:txBody>
          <a:bodyPr/>
          <a:lstStyle>
            <a:lvl1pPr>
              <a:defRPr/>
            </a:lvl1pPr>
          </a:lstStyle>
          <a:p>
            <a:pPr>
              <a:defRPr/>
            </a:pPr>
            <a:fld id="{A4BB6076-92CC-4DF6-BF6A-F5E8DA6A3E07}" type="slidenum">
              <a:rPr lang="en-AU"/>
              <a:pPr>
                <a:defRPr/>
              </a:pPr>
              <a:t>‹#›</a:t>
            </a:fld>
            <a:endParaRPr lang="en-AU"/>
          </a:p>
        </p:txBody>
      </p:sp>
    </p:spTree>
    <p:extLst>
      <p:ext uri="{BB962C8B-B14F-4D97-AF65-F5344CB8AC3E}">
        <p14:creationId xmlns:p14="http://schemas.microsoft.com/office/powerpoint/2010/main" val="241136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6D1E240-10D1-1B7A-2A3A-A28C7B2ACB5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A290D46F-88CA-4E79-AA35-8A924FCDCE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D3F89DB2-23B7-A9A4-2D1C-759E23430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CD5BF73-07A5-4946-B01E-0778E2508504}" type="datetimeFigureOut">
              <a:rPr lang="en-AU"/>
              <a:pPr>
                <a:defRPr/>
              </a:pPr>
              <a:t>6/09/2024</a:t>
            </a:fld>
            <a:endParaRPr lang="en-AU"/>
          </a:p>
        </p:txBody>
      </p:sp>
      <p:sp>
        <p:nvSpPr>
          <p:cNvPr id="5" name="Footer Placeholder 4">
            <a:extLst>
              <a:ext uri="{FF2B5EF4-FFF2-40B4-BE49-F238E27FC236}">
                <a16:creationId xmlns:a16="http://schemas.microsoft.com/office/drawing/2014/main" id="{9ECB65A6-EBA1-1788-1050-7BB800A4B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0E7E409B-FC8A-3546-98FC-0B563E573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464FB4D-34DA-4E5E-AC14-D98891D56D47}"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fQ0GD0_SzCk?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51snzhCSDw8?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FkqP1jqjeOU?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a:extLst>
              <a:ext uri="{28A0092B-C50C-407E-A947-70E740481C1C}">
                <a14:useLocalDpi xmlns:a14="http://schemas.microsoft.com/office/drawing/2010/main" val="0"/>
              </a:ext>
            </a:extLst>
          </a:blip>
          <a:srcRect l="17811" t="25890" b="4632"/>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365764" y="2406362"/>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Lived experience</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oup of people talking">
            <a:extLst>
              <a:ext uri="{FF2B5EF4-FFF2-40B4-BE49-F238E27FC236}">
                <a16:creationId xmlns:a16="http://schemas.microsoft.com/office/drawing/2014/main" id="{E4B00E08-601C-8072-52DA-9E52F4E21DC8}"/>
              </a:ext>
            </a:extLst>
          </p:cNvPr>
          <p:cNvPicPr>
            <a:picLocks noChangeAspect="1"/>
          </p:cNvPicPr>
          <p:nvPr/>
        </p:nvPicPr>
        <p:blipFill rotWithShape="1">
          <a:blip r:embed="rId3">
            <a:extLst>
              <a:ext uri="{28A0092B-C50C-407E-A947-70E740481C1C}">
                <a14:useLocalDpi xmlns:a14="http://schemas.microsoft.com/office/drawing/2010/main" val="0"/>
              </a:ext>
            </a:extLst>
          </a:blip>
          <a:srcRect l="-19353" r="22257" b="9931"/>
          <a:stretch/>
        </p:blipFill>
        <p:spPr>
          <a:xfrm>
            <a:off x="2213610" y="-6"/>
            <a:ext cx="9978390" cy="6176954"/>
          </a:xfrm>
          <a:prstGeom prst="rect">
            <a:avLst/>
          </a:prstGeom>
        </p:spPr>
      </p:pic>
      <p:sp>
        <p:nvSpPr>
          <p:cNvPr id="4" name="Rectangle 3">
            <a:extLst>
              <a:ext uri="{FF2B5EF4-FFF2-40B4-BE49-F238E27FC236}">
                <a16:creationId xmlns:a16="http://schemas.microsoft.com/office/drawing/2014/main" id="{F2932F95-9375-F945-A8CE-CB87DD5B1438}"/>
              </a:ext>
            </a:extLst>
          </p:cNvPr>
          <p:cNvSpPr/>
          <p:nvPr/>
        </p:nvSpPr>
        <p:spPr>
          <a:xfrm rot="5400000">
            <a:off x="1874940" y="-1874938"/>
            <a:ext cx="6176953" cy="992683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102" name="Title 1">
            <a:extLst>
              <a:ext uri="{FF2B5EF4-FFF2-40B4-BE49-F238E27FC236}">
                <a16:creationId xmlns:a16="http://schemas.microsoft.com/office/drawing/2014/main" id="{10700585-6F5A-C4D3-A7B1-1CA6E2B5A2D7}"/>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Overview</a:t>
            </a:r>
          </a:p>
        </p:txBody>
      </p:sp>
      <p:sp>
        <p:nvSpPr>
          <p:cNvPr id="4103" name="Content Placeholder 2">
            <a:extLst>
              <a:ext uri="{FF2B5EF4-FFF2-40B4-BE49-F238E27FC236}">
                <a16:creationId xmlns:a16="http://schemas.microsoft.com/office/drawing/2014/main" id="{CA09AEF9-372E-52D7-B65C-9119A2C0EB3B}"/>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What is lived experience?</a:t>
            </a:r>
          </a:p>
          <a:p>
            <a:pPr eaLnBrk="1" hangingPunct="1"/>
            <a:r>
              <a:rPr lang="en-AU" altLang="en-US" dirty="0">
                <a:latin typeface="Arial Nova" panose="020B0504020202020204" pitchFamily="34" charset="0"/>
              </a:rPr>
              <a:t>Significance of lived experience</a:t>
            </a:r>
          </a:p>
          <a:p>
            <a:pPr eaLnBrk="1" hangingPunct="1"/>
            <a:r>
              <a:rPr lang="en-AU" altLang="en-US" dirty="0">
                <a:latin typeface="Arial Nova" panose="020B0504020202020204" pitchFamily="34" charset="0"/>
              </a:rPr>
              <a:t>David’s story</a:t>
            </a:r>
          </a:p>
          <a:p>
            <a:pPr eaLnBrk="1" hangingPunct="1"/>
            <a:r>
              <a:rPr lang="en-AU" altLang="en-US" dirty="0">
                <a:latin typeface="Arial Nova" panose="020B0504020202020204" pitchFamily="34" charset="0"/>
              </a:rPr>
              <a:t>Allen’s story</a:t>
            </a:r>
          </a:p>
          <a:p>
            <a:pPr eaLnBrk="1" hangingPunct="1"/>
            <a:r>
              <a:rPr lang="en-AU" altLang="en-US" dirty="0">
                <a:latin typeface="Arial Nova" panose="020B0504020202020204" pitchFamily="34" charset="0"/>
              </a:rPr>
              <a:t>Gambling harm consultations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enior woman at home">
            <a:extLst>
              <a:ext uri="{FF2B5EF4-FFF2-40B4-BE49-F238E27FC236}">
                <a16:creationId xmlns:a16="http://schemas.microsoft.com/office/drawing/2014/main" id="{6E98CB18-AA87-A4A9-03CF-464D6AC39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9" r="18356" b="9930"/>
          <a:stretch>
            <a:fillRect/>
          </a:stretch>
        </p:blipFill>
        <p:spPr bwMode="auto">
          <a:xfrm>
            <a:off x="3538538" y="0"/>
            <a:ext cx="86534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E82C6EE-94E1-2852-FA4F-783FC6C08B50}"/>
              </a:ext>
            </a:extLst>
          </p:cNvPr>
          <p:cNvSpPr/>
          <p:nvPr/>
        </p:nvSpPr>
        <p:spPr>
          <a:xfrm rot="5400000">
            <a:off x="1593527" y="-1541959"/>
            <a:ext cx="6176953" cy="92608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151" name="Content Placeholder 2">
            <a:extLst>
              <a:ext uri="{FF2B5EF4-FFF2-40B4-BE49-F238E27FC236}">
                <a16:creationId xmlns:a16="http://schemas.microsoft.com/office/drawing/2014/main" id="{75B51995-2975-1550-CBE7-5AC76DEA7852}"/>
              </a:ext>
            </a:extLst>
          </p:cNvPr>
          <p:cNvSpPr>
            <a:spLocks noGrp="1" noChangeArrowheads="1"/>
          </p:cNvSpPr>
          <p:nvPr>
            <p:ph idx="1"/>
          </p:nvPr>
        </p:nvSpPr>
        <p:spPr>
          <a:xfrm>
            <a:off x="838200" y="1825625"/>
            <a:ext cx="6151323" cy="4351338"/>
          </a:xfrm>
        </p:spPr>
        <p:txBody>
          <a:bodyPr/>
          <a:lstStyle/>
          <a:p>
            <a:pPr eaLnBrk="1" hangingPunct="1"/>
            <a:r>
              <a:rPr lang="en-AU" altLang="en-US" dirty="0">
                <a:latin typeface="Arial Nova" panose="020B0504020202020204" pitchFamily="34" charset="0"/>
              </a:rPr>
              <a:t>First-hand personal involvement in something and the knowledge somebody gains from it</a:t>
            </a:r>
          </a:p>
          <a:p>
            <a:pPr eaLnBrk="1" hangingPunct="1"/>
            <a:r>
              <a:rPr lang="en-AU" altLang="en-US" dirty="0">
                <a:latin typeface="Arial Nova" panose="020B0504020202020204" pitchFamily="34" charset="0"/>
              </a:rPr>
              <a:t>People who have lived experience of gambling harm can be:</a:t>
            </a:r>
          </a:p>
          <a:p>
            <a:pPr lvl="1" eaLnBrk="1" hangingPunct="1"/>
            <a:r>
              <a:rPr lang="en-AU" altLang="en-US" sz="2800" dirty="0">
                <a:latin typeface="Arial Nova" panose="020B0504020202020204" pitchFamily="34" charset="0"/>
              </a:rPr>
              <a:t>The person who gambles</a:t>
            </a:r>
          </a:p>
          <a:p>
            <a:pPr lvl="1" eaLnBrk="1" hangingPunct="1"/>
            <a:r>
              <a:rPr lang="en-AU" altLang="en-US" sz="2800" dirty="0">
                <a:latin typeface="Arial Nova" panose="020B0504020202020204" pitchFamily="34" charset="0"/>
              </a:rPr>
              <a:t>Affected others</a:t>
            </a:r>
          </a:p>
          <a:p>
            <a:pPr lvl="1" eaLnBrk="1" hangingPunct="1"/>
            <a:endParaRPr lang="en-AU" altLang="en-US" dirty="0"/>
          </a:p>
        </p:txBody>
      </p:sp>
      <p:sp>
        <p:nvSpPr>
          <p:cNvPr id="2" name="Rectangle: Rounded Corners 1">
            <a:extLst>
              <a:ext uri="{FF2B5EF4-FFF2-40B4-BE49-F238E27FC236}">
                <a16:creationId xmlns:a16="http://schemas.microsoft.com/office/drawing/2014/main" id="{7E9F23E0-C08D-4C5A-E00E-6046B6BEC452}"/>
              </a:ext>
            </a:extLst>
          </p:cNvPr>
          <p:cNvSpPr/>
          <p:nvPr/>
        </p:nvSpPr>
        <p:spPr>
          <a:xfrm>
            <a:off x="3403522" y="529762"/>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50" name="Title 1">
            <a:extLst>
              <a:ext uri="{FF2B5EF4-FFF2-40B4-BE49-F238E27FC236}">
                <a16:creationId xmlns:a16="http://schemas.microsoft.com/office/drawing/2014/main" id="{6A438B96-0F78-CC66-75FD-F4D77337A29A}"/>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What is lived experience?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A person sitting on a couch with a person in the background&#10;&#10;Description automatically generated">
            <a:extLst>
              <a:ext uri="{FF2B5EF4-FFF2-40B4-BE49-F238E27FC236}">
                <a16:creationId xmlns:a16="http://schemas.microsoft.com/office/drawing/2014/main" id="{35BF267A-2B36-2D37-4484-0C6225B94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03"/>
          <a:stretch>
            <a:fillRect/>
          </a:stretch>
        </p:blipFill>
        <p:spPr bwMode="auto">
          <a:xfrm>
            <a:off x="5969000" y="0"/>
            <a:ext cx="6223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07760DF5-1976-694F-6C76-57D18DBDB0E3}"/>
              </a:ext>
            </a:extLst>
          </p:cNvPr>
          <p:cNvSpPr/>
          <p:nvPr/>
        </p:nvSpPr>
        <p:spPr>
          <a:xfrm rot="5400000">
            <a:off x="2049051" y="-1997487"/>
            <a:ext cx="6176953" cy="101719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8199" name="Content Placeholder 2">
            <a:extLst>
              <a:ext uri="{FF2B5EF4-FFF2-40B4-BE49-F238E27FC236}">
                <a16:creationId xmlns:a16="http://schemas.microsoft.com/office/drawing/2014/main" id="{A3FBF70C-7AD4-8DAB-4681-A0AFEE78D10A}"/>
              </a:ext>
            </a:extLst>
          </p:cNvPr>
          <p:cNvSpPr>
            <a:spLocks noGrp="1" noChangeArrowheads="1"/>
          </p:cNvSpPr>
          <p:nvPr>
            <p:ph idx="1"/>
          </p:nvPr>
        </p:nvSpPr>
        <p:spPr>
          <a:xfrm>
            <a:off x="838200" y="1825625"/>
            <a:ext cx="5448300" cy="4351338"/>
          </a:xfrm>
        </p:spPr>
        <p:txBody>
          <a:bodyPr/>
          <a:lstStyle/>
          <a:p>
            <a:pPr eaLnBrk="1" hangingPunct="1"/>
            <a:r>
              <a:rPr lang="en-AU" altLang="en-US">
                <a:latin typeface="Arial Nova" panose="020B0504020202020204" pitchFamily="34" charset="0"/>
              </a:rPr>
              <a:t>Ensures services are designed to meet people’s needs</a:t>
            </a:r>
          </a:p>
          <a:p>
            <a:pPr eaLnBrk="1" hangingPunct="1"/>
            <a:r>
              <a:rPr lang="en-AU" altLang="en-US">
                <a:latin typeface="Arial Nova" panose="020B0504020202020204" pitchFamily="34" charset="0"/>
              </a:rPr>
              <a:t>Reduces shame and stigma</a:t>
            </a:r>
          </a:p>
          <a:p>
            <a:pPr eaLnBrk="1" hangingPunct="1"/>
            <a:r>
              <a:rPr lang="en-AU" altLang="en-US">
                <a:latin typeface="Arial Nova" panose="020B0504020202020204" pitchFamily="34" charset="0"/>
              </a:rPr>
              <a:t>Leads to improved awareness of gambling harm</a:t>
            </a:r>
          </a:p>
          <a:p>
            <a:pPr eaLnBrk="1" hangingPunct="1"/>
            <a:r>
              <a:rPr lang="en-AU" altLang="en-US">
                <a:latin typeface="Arial Nova" panose="020B0504020202020204" pitchFamily="34" charset="0"/>
              </a:rPr>
              <a:t>Improves quality of care</a:t>
            </a:r>
          </a:p>
        </p:txBody>
      </p:sp>
      <p:sp>
        <p:nvSpPr>
          <p:cNvPr id="2" name="Rectangle: Rounded Corners 1">
            <a:extLst>
              <a:ext uri="{FF2B5EF4-FFF2-40B4-BE49-F238E27FC236}">
                <a16:creationId xmlns:a16="http://schemas.microsoft.com/office/drawing/2014/main" id="{531A4404-EC3C-E344-6875-CD544561AF87}"/>
              </a:ext>
            </a:extLst>
          </p:cNvPr>
          <p:cNvSpPr/>
          <p:nvPr/>
        </p:nvSpPr>
        <p:spPr>
          <a:xfrm>
            <a:off x="5533901" y="529762"/>
            <a:ext cx="5108698"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98" name="Title 1">
            <a:extLst>
              <a:ext uri="{FF2B5EF4-FFF2-40B4-BE49-F238E27FC236}">
                <a16:creationId xmlns:a16="http://schemas.microsoft.com/office/drawing/2014/main" id="{CAE759A7-EEFA-547F-9465-BED4827044FE}"/>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Why is lived experience important?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6E05599-63CB-627C-BBAD-F7B1699966F2}"/>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Louise’s story</a:t>
            </a:r>
          </a:p>
        </p:txBody>
      </p:sp>
      <p:pic>
        <p:nvPicPr>
          <p:cNvPr id="2" name="Online Media 1" title="'When gambling took over...' Louise">
            <a:hlinkClick r:id="" action="ppaction://media"/>
            <a:extLst>
              <a:ext uri="{FF2B5EF4-FFF2-40B4-BE49-F238E27FC236}">
                <a16:creationId xmlns:a16="http://schemas.microsoft.com/office/drawing/2014/main" id="{7D765332-70B7-AD18-3060-9952DF476F45}"/>
              </a:ext>
            </a:extLst>
          </p:cNvPr>
          <p:cNvPicPr>
            <a:picLocks noRot="1" noChangeAspect="1"/>
          </p:cNvPicPr>
          <p:nvPr>
            <a:videoFile r:link="rId1"/>
          </p:nvPr>
        </p:nvPicPr>
        <p:blipFill>
          <a:blip r:embed="rId4"/>
          <a:stretch>
            <a:fillRect/>
          </a:stretch>
        </p:blipFill>
        <p:spPr>
          <a:xfrm>
            <a:off x="2182813" y="1574800"/>
            <a:ext cx="7369175" cy="4164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1E7B696-ED46-973E-CA67-02DBCDB49222}"/>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David’s story</a:t>
            </a:r>
          </a:p>
        </p:txBody>
      </p:sp>
      <p:pic>
        <p:nvPicPr>
          <p:cNvPr id="4" name="Online Media 3" title="'When gambling took over...' David">
            <a:hlinkClick r:id="" action="ppaction://media"/>
            <a:extLst>
              <a:ext uri="{FF2B5EF4-FFF2-40B4-BE49-F238E27FC236}">
                <a16:creationId xmlns:a16="http://schemas.microsoft.com/office/drawing/2014/main" id="{768C1BDB-50CD-9DC9-B22B-3553BECF8C5C}"/>
              </a:ext>
            </a:extLst>
          </p:cNvPr>
          <p:cNvPicPr>
            <a:picLocks noGrp="1" noRot="1" noChangeAspect="1"/>
          </p:cNvPicPr>
          <p:nvPr>
            <p:ph idx="1"/>
            <a:videoFile r:link="rId1"/>
          </p:nvPr>
        </p:nvPicPr>
        <p:blipFill>
          <a:blip r:embed="rId4"/>
          <a:stretch>
            <a:fillRect/>
          </a:stretch>
        </p:blipFill>
        <p:spPr>
          <a:xfrm>
            <a:off x="2446338" y="1690688"/>
            <a:ext cx="7299325" cy="41243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2169936-CB5B-D7E0-CF5B-3051F6BF36E8}"/>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Allen’s story</a:t>
            </a:r>
          </a:p>
        </p:txBody>
      </p:sp>
      <p:pic>
        <p:nvPicPr>
          <p:cNvPr id="4" name="Online Media 3" title="'When gambling took over...' Allen">
            <a:hlinkClick r:id="" action="ppaction://media"/>
            <a:extLst>
              <a:ext uri="{FF2B5EF4-FFF2-40B4-BE49-F238E27FC236}">
                <a16:creationId xmlns:a16="http://schemas.microsoft.com/office/drawing/2014/main" id="{8722379A-4675-8F95-2A37-3D7386377E69}"/>
              </a:ext>
            </a:extLst>
          </p:cNvPr>
          <p:cNvPicPr>
            <a:picLocks noGrp="1" noRot="1" noChangeAspect="1"/>
          </p:cNvPicPr>
          <p:nvPr>
            <p:ph idx="1"/>
            <a:videoFile r:link="rId1"/>
          </p:nvPr>
        </p:nvPicPr>
        <p:blipFill>
          <a:blip r:embed="rId4"/>
          <a:stretch>
            <a:fillRect/>
          </a:stretch>
        </p:blipFill>
        <p:spPr>
          <a:xfrm>
            <a:off x="2233613" y="1527175"/>
            <a:ext cx="7724775" cy="43656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ted people in rows indoors, with one arm raised, facing standing presenter in formal dress shirt and tie">
            <a:extLst>
              <a:ext uri="{FF2B5EF4-FFF2-40B4-BE49-F238E27FC236}">
                <a16:creationId xmlns:a16="http://schemas.microsoft.com/office/drawing/2014/main" id="{BF5E28BA-6ACA-12FC-24BD-7B7DCC173B73}"/>
              </a:ext>
            </a:extLst>
          </p:cNvPr>
          <p:cNvPicPr>
            <a:picLocks noChangeAspect="1"/>
          </p:cNvPicPr>
          <p:nvPr/>
        </p:nvPicPr>
        <p:blipFill rotWithShape="1">
          <a:blip r:embed="rId3">
            <a:extLst>
              <a:ext uri="{28A0092B-C50C-407E-A947-70E740481C1C}">
                <a14:useLocalDpi xmlns:a14="http://schemas.microsoft.com/office/drawing/2010/main" val="0"/>
              </a:ext>
            </a:extLst>
          </a:blip>
          <a:srcRect l="-25885" r="15086" b="206"/>
          <a:stretch/>
        </p:blipFill>
        <p:spPr>
          <a:xfrm>
            <a:off x="1950856" y="-6"/>
            <a:ext cx="10241144" cy="6176953"/>
          </a:xfrm>
          <a:prstGeom prst="rect">
            <a:avLst/>
          </a:prstGeom>
        </p:spPr>
      </p:pic>
      <p:sp>
        <p:nvSpPr>
          <p:cNvPr id="4" name="Rectangle 3">
            <a:extLst>
              <a:ext uri="{FF2B5EF4-FFF2-40B4-BE49-F238E27FC236}">
                <a16:creationId xmlns:a16="http://schemas.microsoft.com/office/drawing/2014/main" id="{80BF19C8-E43B-3F25-DF9B-19AE8A6D2895}"/>
              </a:ext>
            </a:extLst>
          </p:cNvPr>
          <p:cNvSpPr/>
          <p:nvPr/>
        </p:nvSpPr>
        <p:spPr>
          <a:xfrm rot="5400000">
            <a:off x="2467543" y="-2415978"/>
            <a:ext cx="6176953" cy="1100892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4343" name="Content Placeholder 2">
            <a:extLst>
              <a:ext uri="{FF2B5EF4-FFF2-40B4-BE49-F238E27FC236}">
                <a16:creationId xmlns:a16="http://schemas.microsoft.com/office/drawing/2014/main" id="{1A74F82A-3530-D19E-6BE3-29CF4E3D31D4}"/>
              </a:ext>
            </a:extLst>
          </p:cNvPr>
          <p:cNvSpPr>
            <a:spLocks noGrp="1" noChangeArrowheads="1"/>
          </p:cNvSpPr>
          <p:nvPr>
            <p:ph idx="1"/>
          </p:nvPr>
        </p:nvSpPr>
        <p:spPr>
          <a:xfrm>
            <a:off x="838200" y="1825625"/>
            <a:ext cx="6915411" cy="4351338"/>
          </a:xfrm>
        </p:spPr>
        <p:txBody>
          <a:bodyPr/>
          <a:lstStyle/>
          <a:p>
            <a:pPr eaLnBrk="1" hangingPunct="1"/>
            <a:r>
              <a:rPr lang="en-AU" altLang="en-US" dirty="0">
                <a:latin typeface="Arial Nova" panose="020B0504020202020204" pitchFamily="34" charset="0"/>
              </a:rPr>
              <a:t>Do you have lived experience of gambling harm?</a:t>
            </a:r>
          </a:p>
          <a:p>
            <a:pPr eaLnBrk="1" hangingPunct="1"/>
            <a:r>
              <a:rPr lang="en-AU" altLang="en-US" dirty="0">
                <a:latin typeface="Arial Nova" panose="020B0504020202020204" pitchFamily="34" charset="0"/>
              </a:rPr>
              <a:t>You can make a difference to the policies and programs that support people with lived experience of gambling harm in Queensland.</a:t>
            </a:r>
          </a:p>
          <a:p>
            <a:pPr marL="0" indent="0" eaLnBrk="1" hangingPunct="1">
              <a:buNone/>
            </a:pPr>
            <a:endParaRPr lang="en-AU" altLang="en-US" dirty="0">
              <a:latin typeface="Arial Nova" panose="020B0504020202020204" pitchFamily="34" charset="0"/>
            </a:endParaRPr>
          </a:p>
        </p:txBody>
      </p:sp>
      <p:sp>
        <p:nvSpPr>
          <p:cNvPr id="3" name="TextBox 10">
            <a:extLst>
              <a:ext uri="{FF2B5EF4-FFF2-40B4-BE49-F238E27FC236}">
                <a16:creationId xmlns:a16="http://schemas.microsoft.com/office/drawing/2014/main" id="{E319D561-348D-04F2-C9D5-7BE4B7F25FE8}"/>
              </a:ext>
            </a:extLst>
          </p:cNvPr>
          <p:cNvSpPr txBox="1">
            <a:spLocks noChangeArrowheads="1"/>
          </p:cNvSpPr>
          <p:nvPr/>
        </p:nvSpPr>
        <p:spPr bwMode="auto">
          <a:xfrm>
            <a:off x="838200" y="4587786"/>
            <a:ext cx="6765099" cy="954107"/>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chemeClr val="bg1"/>
                </a:solidFill>
                <a:latin typeface="Arial Nova" panose="020B0504020202020204" pitchFamily="34" charset="0"/>
              </a:rPr>
              <a:t>Register your interest at </a:t>
            </a:r>
            <a:r>
              <a:rPr lang="en-AU" altLang="en-US" b="1" dirty="0">
                <a:solidFill>
                  <a:schemeClr val="bg1"/>
                </a:solidFill>
                <a:latin typeface="Arial Nova" panose="020B0504020202020204" pitchFamily="34" charset="0"/>
              </a:rPr>
              <a:t>qld.gov.au/gamblingharmconsultations </a:t>
            </a:r>
          </a:p>
        </p:txBody>
      </p:sp>
      <p:sp>
        <p:nvSpPr>
          <p:cNvPr id="5" name="Rectangle: Rounded Corners 4">
            <a:extLst>
              <a:ext uri="{FF2B5EF4-FFF2-40B4-BE49-F238E27FC236}">
                <a16:creationId xmlns:a16="http://schemas.microsoft.com/office/drawing/2014/main" id="{7AB0AEA3-E3E4-D1FD-7D44-0E0FBF2353A6}"/>
              </a:ext>
            </a:extLst>
          </p:cNvPr>
          <p:cNvSpPr/>
          <p:nvPr/>
        </p:nvSpPr>
        <p:spPr>
          <a:xfrm>
            <a:off x="4396802" y="513785"/>
            <a:ext cx="4735772"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42" name="Title 1">
            <a:extLst>
              <a:ext uri="{FF2B5EF4-FFF2-40B4-BE49-F238E27FC236}">
                <a16:creationId xmlns:a16="http://schemas.microsoft.com/office/drawing/2014/main" id="{37DFE248-1E15-BD76-546A-D4F8EB2A1D38}"/>
              </a:ext>
            </a:extLst>
          </p:cNvPr>
          <p:cNvSpPr>
            <a:spLocks noGrp="1" noChangeArrowheads="1"/>
          </p:cNvSpPr>
          <p:nvPr>
            <p:ph type="title"/>
          </p:nvPr>
        </p:nvSpPr>
        <p:spPr/>
        <p:txBody>
          <a:bodyPr/>
          <a:lstStyle/>
          <a:p>
            <a:pPr eaLnBrk="1" hangingPunct="1"/>
            <a:r>
              <a:rPr lang="en-AU" altLang="en-US" dirty="0">
                <a:latin typeface="Arial Rounded MT Bold" panose="020F0704030504030204" pitchFamily="34" charset="0"/>
              </a:rPr>
              <a:t>Gambling harm consultations</a:t>
            </a:r>
          </a:p>
        </p:txBody>
      </p:sp>
    </p:spTree>
    <p:extLst>
      <p:ext uri="{BB962C8B-B14F-4D97-AF65-F5344CB8AC3E}">
        <p14:creationId xmlns:p14="http://schemas.microsoft.com/office/powerpoint/2010/main" val="49281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a:extLst>
              <a:ext uri="{28A0092B-C50C-407E-A947-70E740481C1C}">
                <a14:useLocalDpi xmlns:a14="http://schemas.microsoft.com/office/drawing/2010/main" val="0"/>
              </a:ext>
            </a:extLst>
          </a:blip>
          <a:srcRect l="17811" t="25890" b="4632"/>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962</Words>
  <Application>Microsoft Office PowerPoint</Application>
  <PresentationFormat>Widescreen</PresentationFormat>
  <Paragraphs>80</Paragraphs>
  <Slides>9</Slides>
  <Notes>9</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Nova</vt:lpstr>
      <vt:lpstr>Arial Rounded MT Bold</vt:lpstr>
      <vt:lpstr>Calibri</vt:lpstr>
      <vt:lpstr>Calibri Light</vt:lpstr>
      <vt:lpstr>Office Theme</vt:lpstr>
      <vt:lpstr>PowerPoint Presentation</vt:lpstr>
      <vt:lpstr>Overview</vt:lpstr>
      <vt:lpstr>What is lived experience?</vt:lpstr>
      <vt:lpstr>Why is lived experience important?</vt:lpstr>
      <vt:lpstr>Louise’s story</vt:lpstr>
      <vt:lpstr>David’s story</vt:lpstr>
      <vt:lpstr>Allen’s story</vt:lpstr>
      <vt:lpstr>Gambling harm consultations</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Dominique Bell</cp:lastModifiedBy>
  <cp:revision>42</cp:revision>
  <dcterms:created xsi:type="dcterms:W3CDTF">2024-03-19T04:54:48Z</dcterms:created>
  <dcterms:modified xsi:type="dcterms:W3CDTF">2024-09-06T01:23:16Z</dcterms:modified>
</cp:coreProperties>
</file>