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1"/>
  </p:notesMasterIdLst>
  <p:sldIdLst>
    <p:sldId id="292" r:id="rId2"/>
    <p:sldId id="287" r:id="rId3"/>
    <p:sldId id="267" r:id="rId4"/>
    <p:sldId id="279" r:id="rId5"/>
    <p:sldId id="273" r:id="rId6"/>
    <p:sldId id="280" r:id="rId7"/>
    <p:sldId id="317" r:id="rId8"/>
    <p:sldId id="265" r:id="rId9"/>
    <p:sldId id="318" r:id="rId10"/>
    <p:sldId id="281" r:id="rId11"/>
    <p:sldId id="268" r:id="rId12"/>
    <p:sldId id="282" r:id="rId13"/>
    <p:sldId id="326" r:id="rId14"/>
    <p:sldId id="303" r:id="rId15"/>
    <p:sldId id="304" r:id="rId16"/>
    <p:sldId id="309" r:id="rId17"/>
    <p:sldId id="308" r:id="rId18"/>
    <p:sldId id="321" r:id="rId19"/>
    <p:sldId id="313" r:id="rId2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5EA443"/>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71930" autoAdjust="0"/>
  </p:normalViewPr>
  <p:slideViewPr>
    <p:cSldViewPr snapToGrid="0">
      <p:cViewPr varScale="1">
        <p:scale>
          <a:sx n="79" d="100"/>
          <a:sy n="79" d="100"/>
        </p:scale>
        <p:origin x="1218" y="84"/>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notesMaster" Target="notesMasters/notes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presProps" Target="presProps.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8"/>
    </mc:Choice>
    <mc:Fallback>
      <c:style val="8"/>
    </mc:Fallback>
  </mc:AlternateContent>
  <c:chart>
    <c:autoTitleDeleted val="1"/>
    <c:plotArea>
      <c:layout/>
      <c:pieChart>
        <c:varyColors val="1"/>
        <c:ser>
          <c:idx val="0"/>
          <c:order val="0"/>
          <c:tx>
            <c:strRef>
              <c:f>Sheet1!$B$1</c:f>
              <c:strCache>
                <c:ptCount val="1"/>
                <c:pt idx="0">
                  <c:v>Sales</c:v>
                </c:pt>
              </c:strCache>
            </c:strRef>
          </c:tx>
          <c:explosion val="2"/>
          <c:dPt>
            <c:idx val="0"/>
            <c:bubble3D val="0"/>
            <c:spPr>
              <a:solidFill>
                <a:srgbClr val="5EA443"/>
              </a:solidFill>
              <a:ln w="19050">
                <a:solidFill>
                  <a:srgbClr val="5EA443"/>
                </a:solidFill>
              </a:ln>
              <a:effectLst/>
            </c:spPr>
            <c:extLst>
              <c:ext xmlns:c16="http://schemas.microsoft.com/office/drawing/2014/chart" uri="{C3380CC4-5D6E-409C-BE32-E72D297353CC}">
                <c16:uniqueId val="{00000002-0295-4312-AADD-94D65FB2D0BC}"/>
              </c:ext>
            </c:extLst>
          </c:dPt>
          <c:dPt>
            <c:idx val="1"/>
            <c:bubble3D val="0"/>
            <c:spPr>
              <a:solidFill>
                <a:schemeClr val="bg1"/>
              </a:solidFill>
              <a:ln w="19050">
                <a:solidFill>
                  <a:schemeClr val="lt1"/>
                </a:solidFill>
              </a:ln>
              <a:effectLst/>
            </c:spPr>
            <c:extLst>
              <c:ext xmlns:c16="http://schemas.microsoft.com/office/drawing/2014/chart" uri="{C3380CC4-5D6E-409C-BE32-E72D297353CC}">
                <c16:uniqueId val="{00000001-0295-4312-AADD-94D65FB2D0BC}"/>
              </c:ext>
            </c:extLst>
          </c:dPt>
          <c:dPt>
            <c:idx val="2"/>
            <c:bubble3D val="0"/>
            <c:spPr>
              <a:solidFill>
                <a:schemeClr val="accent6">
                  <a:tint val="86000"/>
                </a:schemeClr>
              </a:solidFill>
              <a:ln w="19050">
                <a:solidFill>
                  <a:schemeClr val="lt1"/>
                </a:solidFill>
              </a:ln>
              <a:effectLst/>
            </c:spPr>
            <c:extLst>
              <c:ext xmlns:c16="http://schemas.microsoft.com/office/drawing/2014/chart" uri="{C3380CC4-5D6E-409C-BE32-E72D297353CC}">
                <c16:uniqueId val="{00000005-0301-45EB-9AB8-F2A95927617F}"/>
              </c:ext>
            </c:extLst>
          </c:dPt>
          <c:dPt>
            <c:idx val="3"/>
            <c:bubble3D val="0"/>
            <c:spPr>
              <a:solidFill>
                <a:schemeClr val="accent6">
                  <a:tint val="58000"/>
                </a:schemeClr>
              </a:solidFill>
              <a:ln w="19050">
                <a:solidFill>
                  <a:schemeClr val="lt1"/>
                </a:solidFill>
              </a:ln>
              <a:effectLst/>
            </c:spPr>
            <c:extLst>
              <c:ext xmlns:c16="http://schemas.microsoft.com/office/drawing/2014/chart" uri="{C3380CC4-5D6E-409C-BE32-E72D297353CC}">
                <c16:uniqueId val="{00000007-0301-45EB-9AB8-F2A95927617F}"/>
              </c:ext>
            </c:extLst>
          </c:dPt>
          <c:cat>
            <c:strRef>
              <c:f>Sheet1!$A$2:$A$5</c:f>
              <c:strCache>
                <c:ptCount val="2"/>
                <c:pt idx="0">
                  <c:v>1st Qtr</c:v>
                </c:pt>
                <c:pt idx="1">
                  <c:v>2nd Qtr</c:v>
                </c:pt>
              </c:strCache>
            </c:strRef>
          </c:cat>
          <c:val>
            <c:numRef>
              <c:f>Sheet1!$B$2:$B$5</c:f>
              <c:numCache>
                <c:formatCode>General</c:formatCode>
                <c:ptCount val="4"/>
                <c:pt idx="0">
                  <c:v>92</c:v>
                </c:pt>
                <c:pt idx="1">
                  <c:v>8</c:v>
                </c:pt>
              </c:numCache>
            </c:numRef>
          </c:val>
          <c:extLst>
            <c:ext xmlns:c16="http://schemas.microsoft.com/office/drawing/2014/chart" uri="{C3380CC4-5D6E-409C-BE32-E72D297353CC}">
              <c16:uniqueId val="{00000000-0295-4312-AADD-94D65FB2D0BC}"/>
            </c:ext>
          </c:extLst>
        </c:ser>
        <c:dLbls>
          <c:showLegendKey val="0"/>
          <c:showVal val="0"/>
          <c:showCatName val="0"/>
          <c:showSerName val="0"/>
          <c:showPercent val="0"/>
          <c:showBubbleSize val="0"/>
          <c:showLeaderLines val="1"/>
        </c:dLbls>
        <c:firstSliceAng val="0"/>
      </c:pie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withinLinear" id="19">
  <a:schemeClr val="accent6"/>
</cs:colorStyle>
</file>

<file path=ppt/charts/style1.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AU"/>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71D8CAF-42E2-4458-8B5C-5CA060F88404}" type="datetimeFigureOut">
              <a:rPr lang="en-AU" smtClean="0"/>
              <a:t>6/09/2024</a:t>
            </a:fld>
            <a:endParaRPr lang="en-AU"/>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AU"/>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AU"/>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9D407B2-674D-470B-AD5F-E35CA6C0E036}" type="slidenum">
              <a:rPr lang="en-AU" smtClean="0"/>
              <a:t>‹#›</a:t>
            </a:fld>
            <a:endParaRPr lang="en-AU"/>
          </a:p>
        </p:txBody>
      </p:sp>
    </p:spTree>
    <p:extLst>
      <p:ext uri="{BB962C8B-B14F-4D97-AF65-F5344CB8AC3E}">
        <p14:creationId xmlns:p14="http://schemas.microsoft.com/office/powerpoint/2010/main" val="280294614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AU" b="1" dirty="0"/>
              <a:t>Version: </a:t>
            </a:r>
            <a:r>
              <a:rPr lang="en-AU" dirty="0"/>
              <a:t>September 2024.</a:t>
            </a:r>
          </a:p>
          <a:p>
            <a:endParaRPr lang="en-AU" dirty="0"/>
          </a:p>
        </p:txBody>
      </p:sp>
      <p:sp>
        <p:nvSpPr>
          <p:cNvPr id="4" name="Slide Number Placeholder 3"/>
          <p:cNvSpPr>
            <a:spLocks noGrp="1"/>
          </p:cNvSpPr>
          <p:nvPr>
            <p:ph type="sldNum" sz="quarter" idx="5"/>
          </p:nvPr>
        </p:nvSpPr>
        <p:spPr/>
        <p:txBody>
          <a:bodyPr/>
          <a:lstStyle/>
          <a:p>
            <a:pPr>
              <a:defRPr/>
            </a:pPr>
            <a:fld id="{50AD6519-EC1D-450C-ABA3-0910BB67F9AF}" type="slidenum">
              <a:rPr lang="en-AU" smtClean="0"/>
              <a:pPr>
                <a:defRPr/>
              </a:pPr>
              <a:t>1</a:t>
            </a:fld>
            <a:endParaRPr lang="en-AU"/>
          </a:p>
        </p:txBody>
      </p:sp>
    </p:spTree>
    <p:extLst>
      <p:ext uri="{BB962C8B-B14F-4D97-AF65-F5344CB8AC3E}">
        <p14:creationId xmlns:p14="http://schemas.microsoft.com/office/powerpoint/2010/main" val="389984861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b="1" dirty="0"/>
              <a:t>Speaker’s notes:</a:t>
            </a:r>
          </a:p>
          <a:p>
            <a:r>
              <a:rPr lang="en-AU" dirty="0"/>
              <a:t>The easiest way to start a conversation with someone you think is experiencing gambling harm is by asking ‘In the past 12 months, have you had an issue with gambling?’ This screening question is validated as having a 92% detection rate for identifying gambling harm in patients in a primary and allied health care setting. Initiating the conversation with this screening question gives the patient permission to talk about gambling in a non-judgmental way and gives health professionals the opportunity to recommend a range of free, confidential and tailored support options.</a:t>
            </a:r>
          </a:p>
          <a:p>
            <a:endParaRPr lang="en-AU" dirty="0"/>
          </a:p>
          <a:p>
            <a:r>
              <a:rPr lang="en-AU" b="1" dirty="0"/>
              <a:t>References:</a:t>
            </a:r>
          </a:p>
          <a:p>
            <a:pPr marL="0" marR="0" lvl="0" indent="0" algn="l" defTabSz="914400" rtl="0" eaLnBrk="1" fontAlgn="auto" latinLnBrk="0" hangingPunct="1">
              <a:lnSpc>
                <a:spcPct val="100000"/>
              </a:lnSpc>
              <a:spcBef>
                <a:spcPts val="0"/>
              </a:spcBef>
              <a:spcAft>
                <a:spcPts val="0"/>
              </a:spcAft>
              <a:buClrTx/>
              <a:buSzTx/>
              <a:buFontTx/>
              <a:buNone/>
              <a:tabLst/>
              <a:defRPr/>
            </a:pPr>
            <a:r>
              <a:rPr lang="en-AU" dirty="0">
                <a:solidFill>
                  <a:srgbClr val="4A4A4A"/>
                </a:solidFill>
                <a:latin typeface="Karla" pitchFamily="2" charset="0"/>
              </a:rPr>
              <a:t>Victorian Responsible Gambling Foundation. (2024). </a:t>
            </a:r>
            <a:r>
              <a:rPr lang="en-AU" b="0" i="1" dirty="0">
                <a:solidFill>
                  <a:srgbClr val="4A4A4A"/>
                </a:solidFill>
                <a:effectLst/>
                <a:latin typeface="Linotte"/>
              </a:rPr>
              <a:t>Screening and supporting patients for gambling harm</a:t>
            </a:r>
            <a:r>
              <a:rPr lang="en-AU" b="0" i="0" dirty="0">
                <a:solidFill>
                  <a:srgbClr val="4A4A4A"/>
                </a:solidFill>
                <a:effectLst/>
                <a:latin typeface="Linotte"/>
              </a:rPr>
              <a:t>. https://responsiblegambling.vic.gov.au/for-professionals/health-and-community-professionals/screening-and-supporting-patients</a:t>
            </a:r>
            <a:endParaRPr lang="en-AU" dirty="0"/>
          </a:p>
          <a:p>
            <a:pPr marL="0" marR="0" lvl="0" indent="0" algn="l" defTabSz="914400" rtl="0" eaLnBrk="1" fontAlgn="auto" latinLnBrk="0" hangingPunct="1">
              <a:lnSpc>
                <a:spcPct val="100000"/>
              </a:lnSpc>
              <a:spcBef>
                <a:spcPts val="0"/>
              </a:spcBef>
              <a:spcAft>
                <a:spcPts val="0"/>
              </a:spcAft>
              <a:buClrTx/>
              <a:buSzTx/>
              <a:buFontTx/>
              <a:buNone/>
              <a:tabLst/>
              <a:defRPr/>
            </a:pPr>
            <a:r>
              <a:rPr lang="en-AU" b="0" i="0" dirty="0">
                <a:solidFill>
                  <a:srgbClr val="212121"/>
                </a:solidFill>
                <a:effectLst/>
                <a:latin typeface="BlinkMacSystemFont"/>
              </a:rPr>
              <a:t>Dowling, N. A., </a:t>
            </a:r>
            <a:r>
              <a:rPr lang="en-AU" b="0" i="0" dirty="0" err="1">
                <a:solidFill>
                  <a:srgbClr val="212121"/>
                </a:solidFill>
                <a:effectLst/>
                <a:latin typeface="BlinkMacSystemFont"/>
              </a:rPr>
              <a:t>Merkouris</a:t>
            </a:r>
            <a:r>
              <a:rPr lang="en-AU" b="0" i="0" dirty="0">
                <a:solidFill>
                  <a:srgbClr val="212121"/>
                </a:solidFill>
                <a:effectLst/>
                <a:latin typeface="BlinkMacSystemFont"/>
              </a:rPr>
              <a:t>, S. S., Dias, S., et al. (2019). The diagnostic accuracy of brief screening instruments for problem gambling: A systematic review and meta-analysis. </a:t>
            </a:r>
            <a:r>
              <a:rPr lang="en-AU" b="0" i="1" dirty="0">
                <a:solidFill>
                  <a:srgbClr val="212121"/>
                </a:solidFill>
                <a:effectLst/>
                <a:latin typeface="BlinkMacSystemFont"/>
              </a:rPr>
              <a:t>Clinical psychology review</a:t>
            </a:r>
            <a:r>
              <a:rPr lang="en-AU" b="0" i="0" dirty="0">
                <a:solidFill>
                  <a:srgbClr val="212121"/>
                </a:solidFill>
                <a:effectLst/>
                <a:latin typeface="BlinkMacSystemFont"/>
              </a:rPr>
              <a:t>, </a:t>
            </a:r>
            <a:r>
              <a:rPr lang="en-AU" b="0" i="1" dirty="0">
                <a:solidFill>
                  <a:srgbClr val="212121"/>
                </a:solidFill>
                <a:effectLst/>
                <a:latin typeface="BlinkMacSystemFont"/>
              </a:rPr>
              <a:t>74</a:t>
            </a:r>
            <a:r>
              <a:rPr lang="en-AU" b="0" i="0" dirty="0">
                <a:solidFill>
                  <a:srgbClr val="212121"/>
                </a:solidFill>
                <a:effectLst/>
                <a:latin typeface="BlinkMacSystemFont"/>
              </a:rPr>
              <a:t>, 101784. https://doi.org/10.1016/j.cpr.2019.101784</a:t>
            </a:r>
            <a:endParaRPr lang="en-AU" dirty="0"/>
          </a:p>
          <a:p>
            <a:endParaRPr lang="en-AU" dirty="0"/>
          </a:p>
        </p:txBody>
      </p:sp>
      <p:sp>
        <p:nvSpPr>
          <p:cNvPr id="4" name="Slide Number Placeholder 3"/>
          <p:cNvSpPr>
            <a:spLocks noGrp="1"/>
          </p:cNvSpPr>
          <p:nvPr>
            <p:ph type="sldNum" sz="quarter" idx="5"/>
          </p:nvPr>
        </p:nvSpPr>
        <p:spPr/>
        <p:txBody>
          <a:bodyPr/>
          <a:lstStyle/>
          <a:p>
            <a:fld id="{99D407B2-674D-470B-AD5F-E35CA6C0E036}" type="slidenum">
              <a:rPr lang="en-AU" smtClean="0"/>
              <a:t>10</a:t>
            </a:fld>
            <a:endParaRPr lang="en-AU"/>
          </a:p>
        </p:txBody>
      </p:sp>
    </p:spTree>
    <p:extLst>
      <p:ext uri="{BB962C8B-B14F-4D97-AF65-F5344CB8AC3E}">
        <p14:creationId xmlns:p14="http://schemas.microsoft.com/office/powerpoint/2010/main" val="306547074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Slide Image Placeholder 1">
            <a:extLst>
              <a:ext uri="{FF2B5EF4-FFF2-40B4-BE49-F238E27FC236}">
                <a16:creationId xmlns:a16="http://schemas.microsoft.com/office/drawing/2014/main" id="{C1542348-2818-442F-22D1-D2F4ED2C0BCD}"/>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3315" name="Notes Placeholder 2">
            <a:extLst>
              <a:ext uri="{FF2B5EF4-FFF2-40B4-BE49-F238E27FC236}">
                <a16:creationId xmlns:a16="http://schemas.microsoft.com/office/drawing/2014/main" id="{C9B5D280-96BA-6C14-654E-9DF2EA6D85EE}"/>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AU" altLang="en-US" b="1" dirty="0"/>
              <a:t>Speaker’s 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AU" altLang="en-US" dirty="0"/>
              <a:t>It’s important to be mindful of the words you use when you speak to your patients about gambling. The words we use to talk about gambling can have big impacts, because how </a:t>
            </a:r>
            <a:r>
              <a:rPr lang="en-AU" dirty="0"/>
              <a:t>we speak about gambling influences what people think about </a:t>
            </a:r>
            <a:r>
              <a:rPr lang="en-AU" u="none" strike="noStrike" dirty="0"/>
              <a:t>those</a:t>
            </a:r>
            <a:r>
              <a:rPr lang="en-AU" dirty="0"/>
              <a:t> who are harmed by gambling. Words like “gambling problem”, “problem gambler” or “gambling addict” are common phrases used to describe someone who gambles, or their behaviour. But these kinds of words put blame and shame on the individual and aren’t helpful to the conversation. This can stop people getting the help they need. Instead, try using words like “gambling harm” to describe the ways gambling might be impacting someone’s life.</a:t>
            </a:r>
          </a:p>
          <a:p>
            <a:endParaRPr lang="en-AU" altLang="en-US" dirty="0"/>
          </a:p>
          <a:p>
            <a:r>
              <a:rPr lang="en-AU" altLang="en-US" b="1" dirty="0"/>
              <a:t>References:</a:t>
            </a:r>
          </a:p>
          <a:p>
            <a:r>
              <a:rPr lang="en-AU" altLang="en-US" dirty="0"/>
              <a:t>Gambling Help Queensland. (2024). </a:t>
            </a:r>
            <a:r>
              <a:rPr lang="en-AU" altLang="en-US" i="1" dirty="0"/>
              <a:t>Talking to someone about their gambling. </a:t>
            </a:r>
            <a:r>
              <a:rPr lang="en-AU" altLang="en-US" dirty="0"/>
              <a:t>https://www.gamblinghelpqld.org.au/talking-to-someone-about-their-gambling</a:t>
            </a:r>
          </a:p>
          <a:p>
            <a:r>
              <a:rPr lang="en-AU" altLang="en-US" dirty="0" err="1"/>
              <a:t>GambleAware</a:t>
            </a:r>
            <a:r>
              <a:rPr lang="en-AU" altLang="en-US" dirty="0"/>
              <a:t>. (2024). </a:t>
            </a:r>
            <a:r>
              <a:rPr lang="en-AU" altLang="en-US" i="1" dirty="0"/>
              <a:t>Start the conversation. </a:t>
            </a:r>
            <a:r>
              <a:rPr lang="en-AU" altLang="en-US" dirty="0"/>
              <a:t>https://www.gambleaware.nsw.gov.au/supporting-someone/supporting-family-and-friends/starting-the-conversation</a:t>
            </a:r>
          </a:p>
        </p:txBody>
      </p:sp>
      <p:sp>
        <p:nvSpPr>
          <p:cNvPr id="4" name="Slide Number Placeholder 3">
            <a:extLst>
              <a:ext uri="{FF2B5EF4-FFF2-40B4-BE49-F238E27FC236}">
                <a16:creationId xmlns:a16="http://schemas.microsoft.com/office/drawing/2014/main" id="{3CFD542E-A047-0CCB-1912-B38B0AE8DA5D}"/>
              </a:ext>
            </a:extLst>
          </p:cNvPr>
          <p:cNvSpPr>
            <a:spLocks noGrp="1"/>
          </p:cNvSpPr>
          <p:nvPr>
            <p:ph type="sldNum" sz="quarter" idx="5"/>
          </p:nvPr>
        </p:nvSpPr>
        <p:spPr/>
        <p:txBody>
          <a:bodyPr/>
          <a:lstStyle/>
          <a:p>
            <a:pPr>
              <a:defRPr/>
            </a:pPr>
            <a:fld id="{11ADE80D-7941-444F-9632-789806B02060}" type="slidenum">
              <a:rPr lang="en-AU" smtClean="0"/>
              <a:pPr>
                <a:defRPr/>
              </a:pPr>
              <a:t>11</a:t>
            </a:fld>
            <a:endParaRPr lang="en-AU"/>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b="1" dirty="0"/>
              <a:t>Speaker’s notes:</a:t>
            </a:r>
          </a:p>
          <a:p>
            <a:r>
              <a:rPr lang="en-AU" dirty="0"/>
              <a:t>There are several tools available to screen for gambling harm. We recommend regularly screening patients who you think are at-risk of experiencing gambling harm, regardless of the reason they are seeking your professional help. This can help you identify gambling harm early and provide timely support and assistance to the people you’re working with.</a:t>
            </a:r>
          </a:p>
          <a:p>
            <a:endParaRPr lang="en-AU" dirty="0"/>
          </a:p>
          <a:p>
            <a:r>
              <a:rPr lang="en-AU" dirty="0"/>
              <a:t>The most popular gambling harm screening tool is the Problem Gambling Severity Index (PGSI). The PGSI is the standardised measure of at-risk behaviour for gambling harm, based on research on the common signs and consequences of harmful gambling. The PGSI quiz asks participants to self-assess their gambling behaviour over the past 12 months by scoring themselves against nine items. The higher their score, the more severe the impact that gambling is having on the patient’s life. </a:t>
            </a:r>
          </a:p>
          <a:p>
            <a:endParaRPr lang="en-AU" dirty="0"/>
          </a:p>
          <a:p>
            <a:r>
              <a:rPr lang="en-AU" b="1" dirty="0"/>
              <a:t>References:</a:t>
            </a:r>
          </a:p>
          <a:p>
            <a:pPr marL="0" marR="0" lvl="0" indent="0" algn="l" defTabSz="914400" rtl="0" eaLnBrk="1" fontAlgn="auto" latinLnBrk="0" hangingPunct="1">
              <a:lnSpc>
                <a:spcPct val="100000"/>
              </a:lnSpc>
              <a:spcBef>
                <a:spcPts val="0"/>
              </a:spcBef>
              <a:spcAft>
                <a:spcPts val="0"/>
              </a:spcAft>
              <a:buClrTx/>
              <a:buSzTx/>
              <a:buFontTx/>
              <a:buNone/>
              <a:tabLst/>
              <a:defRPr/>
            </a:pPr>
            <a:r>
              <a:rPr lang="en-AU" dirty="0" err="1"/>
              <a:t>GambleAware</a:t>
            </a:r>
            <a:r>
              <a:rPr lang="en-AU" dirty="0"/>
              <a:t>. (2024). </a:t>
            </a:r>
            <a:r>
              <a:rPr lang="en-AU" i="1" dirty="0"/>
              <a:t>How to identify a patient’s gambling issues. </a:t>
            </a:r>
            <a:r>
              <a:rPr lang="en-AU" dirty="0"/>
              <a:t>https://www.gambleaware.nsw.gov.au/for-professionals/for-general-practitioners/how-to-identify-a-patients-gambling-issues</a:t>
            </a:r>
          </a:p>
          <a:p>
            <a:pPr marL="0" marR="0" lvl="0" indent="0" algn="l" defTabSz="914400" rtl="0" eaLnBrk="1" fontAlgn="auto" latinLnBrk="0" hangingPunct="1">
              <a:lnSpc>
                <a:spcPct val="100000"/>
              </a:lnSpc>
              <a:spcBef>
                <a:spcPts val="0"/>
              </a:spcBef>
              <a:spcAft>
                <a:spcPts val="0"/>
              </a:spcAft>
              <a:buClrTx/>
              <a:buSzTx/>
              <a:buFontTx/>
              <a:buNone/>
              <a:tabLst/>
              <a:defRPr/>
            </a:pPr>
            <a:r>
              <a:rPr lang="en-AU" dirty="0">
                <a:solidFill>
                  <a:srgbClr val="4A4A4A"/>
                </a:solidFill>
                <a:latin typeface="Karla" pitchFamily="2" charset="0"/>
              </a:rPr>
              <a:t>Victorian Responsible Gambling Foundation. (2024). </a:t>
            </a:r>
            <a:r>
              <a:rPr lang="en-AU" b="0" i="1" dirty="0">
                <a:solidFill>
                  <a:srgbClr val="4A4A4A"/>
                </a:solidFill>
                <a:effectLst/>
                <a:latin typeface="Linotte"/>
              </a:rPr>
              <a:t>Screening and supporting patients for gambling harm</a:t>
            </a:r>
            <a:r>
              <a:rPr lang="en-AU" b="0" i="0" dirty="0">
                <a:solidFill>
                  <a:srgbClr val="4A4A4A"/>
                </a:solidFill>
                <a:effectLst/>
                <a:latin typeface="Linotte"/>
              </a:rPr>
              <a:t>. https://responsiblegambling.vic.gov.au/for-professionals/health-and-community-professionals/screening-and-supporting-patients</a:t>
            </a:r>
          </a:p>
          <a:p>
            <a:pPr marL="0" marR="0" lvl="0" indent="0" algn="l" defTabSz="914400" rtl="0" eaLnBrk="1" fontAlgn="auto" latinLnBrk="0" hangingPunct="1">
              <a:lnSpc>
                <a:spcPct val="100000"/>
              </a:lnSpc>
              <a:spcBef>
                <a:spcPts val="0"/>
              </a:spcBef>
              <a:spcAft>
                <a:spcPts val="0"/>
              </a:spcAft>
              <a:buClrTx/>
              <a:buSzTx/>
              <a:buFontTx/>
              <a:buNone/>
              <a:tabLst/>
              <a:defRPr/>
            </a:pPr>
            <a:r>
              <a:rPr lang="en-AU" dirty="0"/>
              <a:t>Gambling Help Online. (2024). </a:t>
            </a:r>
            <a:r>
              <a:rPr lang="en-AU" i="1" dirty="0"/>
              <a:t>Identifying gambling harm. </a:t>
            </a:r>
            <a:r>
              <a:rPr lang="en-AU" dirty="0"/>
              <a:t>https://www.gamblinghelponline.org.au/support-yourself-or-others/taking-action/identifying-gambling-harm?language_content_entity=en</a:t>
            </a:r>
          </a:p>
          <a:p>
            <a:pPr marL="0" marR="0" lvl="0" indent="0" algn="l" defTabSz="914400" rtl="0" eaLnBrk="1" fontAlgn="auto" latinLnBrk="0" hangingPunct="1">
              <a:lnSpc>
                <a:spcPct val="100000"/>
              </a:lnSpc>
              <a:spcBef>
                <a:spcPts val="0"/>
              </a:spcBef>
              <a:spcAft>
                <a:spcPts val="0"/>
              </a:spcAft>
              <a:buClrTx/>
              <a:buSzTx/>
              <a:buFontTx/>
              <a:buNone/>
              <a:tabLst/>
              <a:defRPr/>
            </a:pPr>
            <a:r>
              <a:rPr lang="en-AU" b="0" i="0" dirty="0">
                <a:solidFill>
                  <a:srgbClr val="212121"/>
                </a:solidFill>
                <a:effectLst/>
                <a:latin typeface="BlinkMacSystemFont"/>
              </a:rPr>
              <a:t>Dowling, N. A., </a:t>
            </a:r>
            <a:r>
              <a:rPr lang="en-AU" b="0" i="0" dirty="0" err="1">
                <a:solidFill>
                  <a:srgbClr val="212121"/>
                </a:solidFill>
                <a:effectLst/>
                <a:latin typeface="BlinkMacSystemFont"/>
              </a:rPr>
              <a:t>Merkouris</a:t>
            </a:r>
            <a:r>
              <a:rPr lang="en-AU" b="0" i="0" dirty="0">
                <a:solidFill>
                  <a:srgbClr val="212121"/>
                </a:solidFill>
                <a:effectLst/>
                <a:latin typeface="BlinkMacSystemFont"/>
              </a:rPr>
              <a:t>, S. S., Dias, S., et al. (2019). The diagnostic accuracy of brief screening instruments for problem gambling: A systematic review and meta-analysis. </a:t>
            </a:r>
            <a:r>
              <a:rPr lang="en-AU" b="0" i="1" dirty="0">
                <a:solidFill>
                  <a:srgbClr val="212121"/>
                </a:solidFill>
                <a:effectLst/>
                <a:latin typeface="BlinkMacSystemFont"/>
              </a:rPr>
              <a:t>Clinical psychology review</a:t>
            </a:r>
            <a:r>
              <a:rPr lang="en-AU" b="0" i="0" dirty="0">
                <a:solidFill>
                  <a:srgbClr val="212121"/>
                </a:solidFill>
                <a:effectLst/>
                <a:latin typeface="BlinkMacSystemFont"/>
              </a:rPr>
              <a:t>, </a:t>
            </a:r>
            <a:r>
              <a:rPr lang="en-AU" b="0" i="1" dirty="0">
                <a:solidFill>
                  <a:srgbClr val="212121"/>
                </a:solidFill>
                <a:effectLst/>
                <a:latin typeface="BlinkMacSystemFont"/>
              </a:rPr>
              <a:t>74</a:t>
            </a:r>
            <a:r>
              <a:rPr lang="en-AU" b="0" i="0" dirty="0">
                <a:solidFill>
                  <a:srgbClr val="212121"/>
                </a:solidFill>
                <a:effectLst/>
                <a:latin typeface="BlinkMacSystemFont"/>
              </a:rPr>
              <a:t>, 101784. https://doi.org/10.1016/j.cpr.2019.101784</a:t>
            </a:r>
            <a:endParaRPr lang="en-AU" dirty="0"/>
          </a:p>
        </p:txBody>
      </p:sp>
      <p:sp>
        <p:nvSpPr>
          <p:cNvPr id="4" name="Slide Number Placeholder 3"/>
          <p:cNvSpPr>
            <a:spLocks noGrp="1"/>
          </p:cNvSpPr>
          <p:nvPr>
            <p:ph type="sldNum" sz="quarter" idx="5"/>
          </p:nvPr>
        </p:nvSpPr>
        <p:spPr/>
        <p:txBody>
          <a:bodyPr/>
          <a:lstStyle/>
          <a:p>
            <a:fld id="{99D407B2-674D-470B-AD5F-E35CA6C0E036}" type="slidenum">
              <a:rPr lang="en-AU" smtClean="0"/>
              <a:t>12</a:t>
            </a:fld>
            <a:endParaRPr lang="en-AU"/>
          </a:p>
        </p:txBody>
      </p:sp>
    </p:spTree>
    <p:extLst>
      <p:ext uri="{BB962C8B-B14F-4D97-AF65-F5344CB8AC3E}">
        <p14:creationId xmlns:p14="http://schemas.microsoft.com/office/powerpoint/2010/main" val="89093060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b="1" dirty="0"/>
              <a:t>Speaker’s 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AU" dirty="0"/>
              <a:t>Some workplaces might have limited time and resources available to administer a screening tool to identify gambling-related harm. These two gambling harm screening tools are much shorter questionnaires than the PGSI, and it can be indicative of gambling harm if a patient answers </a:t>
            </a:r>
            <a:r>
              <a:rPr lang="en-AU" dirty="0">
                <a:latin typeface="Arial Nova" panose="020B0504020202020204" pitchFamily="34" charset="0"/>
              </a:rPr>
              <a:t>‘yes’ to one or more items. This can support you to identify gambling harm,</a:t>
            </a:r>
            <a:r>
              <a:rPr lang="en-AU" dirty="0"/>
              <a:t> before starting longer conversations with your patients</a:t>
            </a:r>
            <a:r>
              <a:rPr lang="en-AU" dirty="0">
                <a:latin typeface="Arial Nova" panose="020B0504020202020204" pitchFamily="34" charset="0"/>
              </a:rPr>
              <a: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AU" dirty="0"/>
          </a:p>
          <a:p>
            <a:r>
              <a:rPr lang="en-AU" b="1" dirty="0"/>
              <a:t>References:</a:t>
            </a:r>
          </a:p>
          <a:p>
            <a:pPr marL="0" marR="0" lvl="0" indent="0" algn="l" defTabSz="914400" rtl="0" eaLnBrk="1" fontAlgn="auto" latinLnBrk="0" hangingPunct="1">
              <a:lnSpc>
                <a:spcPct val="100000"/>
              </a:lnSpc>
              <a:spcBef>
                <a:spcPts val="0"/>
              </a:spcBef>
              <a:spcAft>
                <a:spcPts val="0"/>
              </a:spcAft>
              <a:buClrTx/>
              <a:buSzTx/>
              <a:buFontTx/>
              <a:buNone/>
              <a:tabLst/>
              <a:defRPr/>
            </a:pPr>
            <a:r>
              <a:rPr lang="en-AU" dirty="0"/>
              <a:t>Gambling Help Online. (2024). </a:t>
            </a:r>
            <a:r>
              <a:rPr lang="en-AU" i="1" dirty="0"/>
              <a:t>Identifying gambling harm. </a:t>
            </a:r>
            <a:r>
              <a:rPr lang="en-AU" dirty="0"/>
              <a:t>https://www.gamblinghelponline.org.au/support-yourself-or-others/taking-action/identifying-gambling-harm?language_content_entity=en</a:t>
            </a:r>
          </a:p>
          <a:p>
            <a:pPr marL="0" marR="0" lvl="0" indent="0" algn="l" defTabSz="914400" rtl="0" eaLnBrk="1" fontAlgn="auto" latinLnBrk="0" hangingPunct="1">
              <a:lnSpc>
                <a:spcPct val="100000"/>
              </a:lnSpc>
              <a:spcBef>
                <a:spcPts val="0"/>
              </a:spcBef>
              <a:spcAft>
                <a:spcPts val="0"/>
              </a:spcAft>
              <a:buClrTx/>
              <a:buSzTx/>
              <a:buFontTx/>
              <a:buNone/>
              <a:tabLst/>
              <a:defRPr/>
            </a:pPr>
            <a:r>
              <a:rPr lang="en-AU" b="0" i="0" dirty="0">
                <a:solidFill>
                  <a:srgbClr val="212121"/>
                </a:solidFill>
                <a:effectLst/>
                <a:latin typeface="BlinkMacSystemFont"/>
              </a:rPr>
              <a:t>Dowling, N. A., </a:t>
            </a:r>
            <a:r>
              <a:rPr lang="en-AU" b="0" i="0" dirty="0" err="1">
                <a:solidFill>
                  <a:srgbClr val="212121"/>
                </a:solidFill>
                <a:effectLst/>
                <a:latin typeface="BlinkMacSystemFont"/>
              </a:rPr>
              <a:t>Merkouris</a:t>
            </a:r>
            <a:r>
              <a:rPr lang="en-AU" b="0" i="0" dirty="0">
                <a:solidFill>
                  <a:srgbClr val="212121"/>
                </a:solidFill>
                <a:effectLst/>
                <a:latin typeface="BlinkMacSystemFont"/>
              </a:rPr>
              <a:t>, S. S., Dias, S., et al. (2019). The diagnostic accuracy of brief screening instruments for problem gambling: A systematic review and meta-analysis. </a:t>
            </a:r>
            <a:r>
              <a:rPr lang="en-AU" b="0" i="1" dirty="0">
                <a:solidFill>
                  <a:srgbClr val="212121"/>
                </a:solidFill>
                <a:effectLst/>
                <a:latin typeface="BlinkMacSystemFont"/>
              </a:rPr>
              <a:t>Clinical psychology review</a:t>
            </a:r>
            <a:r>
              <a:rPr lang="en-AU" b="0" i="0" dirty="0">
                <a:solidFill>
                  <a:srgbClr val="212121"/>
                </a:solidFill>
                <a:effectLst/>
                <a:latin typeface="BlinkMacSystemFont"/>
              </a:rPr>
              <a:t>, </a:t>
            </a:r>
            <a:r>
              <a:rPr lang="en-AU" b="0" i="1" dirty="0">
                <a:solidFill>
                  <a:srgbClr val="212121"/>
                </a:solidFill>
                <a:effectLst/>
                <a:latin typeface="BlinkMacSystemFont"/>
              </a:rPr>
              <a:t>74</a:t>
            </a:r>
            <a:r>
              <a:rPr lang="en-AU" b="0" i="0" dirty="0">
                <a:solidFill>
                  <a:srgbClr val="212121"/>
                </a:solidFill>
                <a:effectLst/>
                <a:latin typeface="BlinkMacSystemFont"/>
              </a:rPr>
              <a:t>, 101784. https://doi.org/10.1016/j.cpr.2019.101784</a:t>
            </a:r>
            <a:endParaRPr lang="en-AU" dirty="0"/>
          </a:p>
          <a:p>
            <a:endParaRPr lang="en-AU" dirty="0"/>
          </a:p>
        </p:txBody>
      </p:sp>
      <p:sp>
        <p:nvSpPr>
          <p:cNvPr id="4" name="Slide Number Placeholder 3"/>
          <p:cNvSpPr>
            <a:spLocks noGrp="1"/>
          </p:cNvSpPr>
          <p:nvPr>
            <p:ph type="sldNum" sz="quarter" idx="5"/>
          </p:nvPr>
        </p:nvSpPr>
        <p:spPr/>
        <p:txBody>
          <a:bodyPr/>
          <a:lstStyle/>
          <a:p>
            <a:fld id="{99D407B2-674D-470B-AD5F-E35CA6C0E036}" type="slidenum">
              <a:rPr lang="en-AU" smtClean="0"/>
              <a:t>13</a:t>
            </a:fld>
            <a:endParaRPr lang="en-AU"/>
          </a:p>
        </p:txBody>
      </p:sp>
    </p:spTree>
    <p:extLst>
      <p:ext uri="{BB962C8B-B14F-4D97-AF65-F5344CB8AC3E}">
        <p14:creationId xmlns:p14="http://schemas.microsoft.com/office/powerpoint/2010/main" val="116278280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Slide Image Placeholder 1">
            <a:extLst>
              <a:ext uri="{FF2B5EF4-FFF2-40B4-BE49-F238E27FC236}">
                <a16:creationId xmlns:a16="http://schemas.microsoft.com/office/drawing/2014/main" id="{06E67988-2E05-32B2-6102-F8891470CC0A}"/>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1987" name="Notes Placeholder 2">
            <a:extLst>
              <a:ext uri="{FF2B5EF4-FFF2-40B4-BE49-F238E27FC236}">
                <a16:creationId xmlns:a16="http://schemas.microsoft.com/office/drawing/2014/main" id="{85E05632-3D57-879A-E425-C6B2DC176F94}"/>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AU" altLang="en-US" b="1" dirty="0"/>
              <a:t>Note for presenter:</a:t>
            </a:r>
          </a:p>
          <a:p>
            <a:r>
              <a:rPr lang="en-AU" altLang="en-US" dirty="0"/>
              <a:t>Please include the relevant GHS phone number and hours.</a:t>
            </a:r>
          </a:p>
          <a:p>
            <a:endParaRPr lang="en-AU" altLang="en-US" b="1" dirty="0"/>
          </a:p>
          <a:p>
            <a:r>
              <a:rPr lang="en-AU" altLang="en-US" b="1" dirty="0"/>
              <a:t>Speaker’s 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AU" dirty="0"/>
              <a:t>If you think a patient might need more support with their gambling, it’s a good idea to refer them to a gambling support service. You can do this either with a formal written referral, or simply by giving them more information about the services we provide. </a:t>
            </a:r>
            <a:r>
              <a:rPr lang="en-AU" altLang="en-US" dirty="0"/>
              <a:t>By reaching out to the specialist gambling services in your community, understanding the services they offer, and discussing ways to strengthen the relationship between services, you can help ensure the best outcomes for your clients. </a:t>
            </a:r>
            <a:endParaRPr lang="en-AU"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AU" alt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AU" altLang="en-US" dirty="0"/>
              <a:t>We offer free and confidential counselling services. Your patient can seek this support either face-to-face, over the phone or online. Our counsellors will always provide non-judgmental support. We’ll talk about the reasons your patient has decided to seek help and make plans together for the changes we can make to their relationships and their life. You can find our phone number and website on the screen.</a:t>
            </a:r>
          </a:p>
          <a:p>
            <a:endParaRPr lang="en-AU" altLang="en-US" dirty="0"/>
          </a:p>
        </p:txBody>
      </p:sp>
      <p:sp>
        <p:nvSpPr>
          <p:cNvPr id="41988" name="Slide Number Placeholder 3">
            <a:extLst>
              <a:ext uri="{FF2B5EF4-FFF2-40B4-BE49-F238E27FC236}">
                <a16:creationId xmlns:a16="http://schemas.microsoft.com/office/drawing/2014/main" id="{39806B6F-185D-615B-2710-2453611E63E0}"/>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fld id="{B8FE53AF-E417-4FCB-8C73-CFE9F52F02D3}" type="slidenum">
              <a:rPr lang="en-AU" altLang="en-US" smtClean="0"/>
              <a:pPr/>
              <a:t>14</a:t>
            </a:fld>
            <a:endParaRPr lang="en-AU" altLang="en-US"/>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Slide Image Placeholder 1">
            <a:extLst>
              <a:ext uri="{FF2B5EF4-FFF2-40B4-BE49-F238E27FC236}">
                <a16:creationId xmlns:a16="http://schemas.microsoft.com/office/drawing/2014/main" id="{8CA3CCA0-9B7C-7FF2-4631-262A769B0CC2}"/>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4035" name="Notes Placeholder 2">
            <a:extLst>
              <a:ext uri="{FF2B5EF4-FFF2-40B4-BE49-F238E27FC236}">
                <a16:creationId xmlns:a16="http://schemas.microsoft.com/office/drawing/2014/main" id="{2B773E46-5F79-F7DF-357F-439FE4DFEBC9}"/>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AU" altLang="en-US" b="1" dirty="0"/>
              <a:t>Note for presenter:</a:t>
            </a:r>
          </a:p>
          <a:p>
            <a:r>
              <a:rPr lang="en-AU" altLang="en-US" dirty="0"/>
              <a:t>Please include a list of some other local support services. </a:t>
            </a:r>
          </a:p>
          <a:p>
            <a:endParaRPr lang="en-AU" altLang="en-US" b="1" dirty="0"/>
          </a:p>
          <a:p>
            <a:r>
              <a:rPr lang="en-AU" altLang="en-US" b="1" dirty="0"/>
              <a:t>Speaker’s notes:</a:t>
            </a:r>
          </a:p>
          <a:p>
            <a:pPr eaLnBrk="1" hangingPunct="1">
              <a:spcBef>
                <a:spcPct val="0"/>
              </a:spcBef>
            </a:pPr>
            <a:r>
              <a:rPr lang="en-AU" altLang="en-US" dirty="0"/>
              <a:t>Sometimes, people gamble because there are other factors in their life that are causing them stress or difficulty. We’ve compiled a list of some of the other support services in our area, including services to help people experiencing mental health concerns, domestic and family violence, alcohol and other drug use, or financial difficulty. You can use these services to get your patient in touch with the other support they need. </a:t>
            </a:r>
          </a:p>
        </p:txBody>
      </p:sp>
      <p:sp>
        <p:nvSpPr>
          <p:cNvPr id="44036" name="Slide Number Placeholder 3">
            <a:extLst>
              <a:ext uri="{FF2B5EF4-FFF2-40B4-BE49-F238E27FC236}">
                <a16:creationId xmlns:a16="http://schemas.microsoft.com/office/drawing/2014/main" id="{356CDF86-F88E-578A-1A51-6C630C0BA5E6}"/>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fld id="{383F7ED7-6B82-4C1B-845D-17F7BCA13936}" type="slidenum">
              <a:rPr lang="en-AU" altLang="en-US" smtClean="0"/>
              <a:pPr/>
              <a:t>15</a:t>
            </a:fld>
            <a:endParaRPr lang="en-AU" altLang="en-US"/>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Slide Image Placeholder 1">
            <a:extLst>
              <a:ext uri="{FF2B5EF4-FFF2-40B4-BE49-F238E27FC236}">
                <a16:creationId xmlns:a16="http://schemas.microsoft.com/office/drawing/2014/main" id="{D196DDE6-65C0-5AEE-367C-D18F15924D44}"/>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6083" name="Notes Placeholder 2">
            <a:extLst>
              <a:ext uri="{FF2B5EF4-FFF2-40B4-BE49-F238E27FC236}">
                <a16:creationId xmlns:a16="http://schemas.microsoft.com/office/drawing/2014/main" id="{EE60396E-7D0D-E8BF-7990-946F43D3B5F4}"/>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AU" altLang="en-US" b="1" dirty="0"/>
              <a:t>Speaker’s notes:</a:t>
            </a:r>
          </a:p>
          <a:p>
            <a:pPr eaLnBrk="1" hangingPunct="1">
              <a:spcBef>
                <a:spcPct val="0"/>
              </a:spcBef>
            </a:pPr>
            <a:r>
              <a:rPr lang="en-AU" altLang="en-US" dirty="0"/>
              <a:t>There are also other services available, outside of our local area. Gambling Help Queensland provide 24/7 support for anyone affected by gambling across Queensland, through their free hotline displayed on screen. Your patient can more information at the Gambling Help Queensland website.</a:t>
            </a:r>
          </a:p>
          <a:p>
            <a:pPr eaLnBrk="1" hangingPunct="1">
              <a:spcBef>
                <a:spcPct val="0"/>
              </a:spcBef>
            </a:pPr>
            <a:endParaRPr lang="en-AU" altLang="en-US" dirty="0"/>
          </a:p>
          <a:p>
            <a:pPr eaLnBrk="1" hangingPunct="1">
              <a:spcBef>
                <a:spcPct val="0"/>
              </a:spcBef>
            </a:pPr>
            <a:r>
              <a:rPr lang="en-AU" altLang="en-US" dirty="0"/>
              <a:t>The Gambling Help Online website provides 24/7 free online support for people across Australia. Your patient can speak to a counsellor either on an online chat, email or over the phone at any time of the day. Your patient can find more information at the Gambling Help Online website.</a:t>
            </a:r>
          </a:p>
          <a:p>
            <a:pPr eaLnBrk="1" hangingPunct="1">
              <a:spcBef>
                <a:spcPct val="0"/>
              </a:spcBef>
            </a:pPr>
            <a:endParaRPr lang="en-AU" altLang="en-US" dirty="0"/>
          </a:p>
          <a:p>
            <a:pPr eaLnBrk="1" hangingPunct="1">
              <a:spcBef>
                <a:spcPct val="0"/>
              </a:spcBef>
            </a:pPr>
            <a:r>
              <a:rPr lang="en-AU" altLang="en-US" b="1" dirty="0"/>
              <a:t>References:</a:t>
            </a:r>
            <a:endParaRPr lang="en-AU" altLang="en-US" dirty="0"/>
          </a:p>
          <a:p>
            <a:pPr marL="0" indent="0">
              <a:buFont typeface="Arial" panose="020B0604020202020204" pitchFamily="34" charset="0"/>
              <a:buNone/>
            </a:pPr>
            <a:r>
              <a:rPr lang="en-AU" altLang="en-US" dirty="0"/>
              <a:t>Gambling Help Queensland. (2024). </a:t>
            </a:r>
            <a:r>
              <a:rPr lang="en-AU" altLang="en-US" i="1" dirty="0"/>
              <a:t>Home. </a:t>
            </a:r>
            <a:r>
              <a:rPr lang="en-AU" altLang="en-US" dirty="0">
                <a:latin typeface="Arial Nova" panose="020B0504020202020204" pitchFamily="34" charset="0"/>
              </a:rPr>
              <a:t>www.gamblinghelpqld.org.au</a:t>
            </a:r>
          </a:p>
          <a:p>
            <a:pPr marL="0" marR="0" lvl="0" indent="0" algn="l" defTabSz="914400" rtl="0" eaLnBrk="0" fontAlgn="base" latinLnBrk="0" hangingPunct="0">
              <a:lnSpc>
                <a:spcPct val="100000"/>
              </a:lnSpc>
              <a:spcBef>
                <a:spcPct val="30000"/>
              </a:spcBef>
              <a:spcAft>
                <a:spcPct val="0"/>
              </a:spcAft>
              <a:buClrTx/>
              <a:buSzTx/>
              <a:buFont typeface="Arial" panose="020B0604020202020204" pitchFamily="34" charset="0"/>
              <a:buNone/>
              <a:tabLst/>
              <a:defRPr/>
            </a:pPr>
            <a:r>
              <a:rPr lang="en-AU" altLang="en-US" dirty="0"/>
              <a:t>Gambling Help Online. (2024). </a:t>
            </a:r>
            <a:r>
              <a:rPr lang="en-AU" altLang="en-US" i="1" dirty="0"/>
              <a:t>Home. </a:t>
            </a:r>
            <a:r>
              <a:rPr lang="en-AU" altLang="en-US" dirty="0">
                <a:latin typeface="Arial Nova" panose="020B0504020202020204" pitchFamily="34" charset="0"/>
              </a:rPr>
              <a:t>www.gamblinghelponline.org.au</a:t>
            </a:r>
          </a:p>
          <a:p>
            <a:pPr marL="0" indent="0">
              <a:buFont typeface="Arial" panose="020B0604020202020204" pitchFamily="34" charset="0"/>
              <a:buNone/>
            </a:pPr>
            <a:endParaRPr lang="en-AU" altLang="en-US" dirty="0">
              <a:latin typeface="Arial Nova" panose="020B0504020202020204" pitchFamily="34" charset="0"/>
            </a:endParaRPr>
          </a:p>
          <a:p>
            <a:pPr eaLnBrk="1" hangingPunct="1">
              <a:spcBef>
                <a:spcPct val="0"/>
              </a:spcBef>
            </a:pPr>
            <a:endParaRPr lang="en-AU" altLang="en-US" dirty="0">
              <a:latin typeface="Arial Nova" panose="020B0504020202020204" pitchFamily="34" charset="0"/>
            </a:endParaRPr>
          </a:p>
          <a:p>
            <a:pPr eaLnBrk="1" hangingPunct="1">
              <a:spcBef>
                <a:spcPct val="0"/>
              </a:spcBef>
            </a:pPr>
            <a:endParaRPr lang="en-AU" altLang="en-US" dirty="0"/>
          </a:p>
          <a:p>
            <a:endParaRPr lang="en-AU" altLang="en-US" dirty="0"/>
          </a:p>
        </p:txBody>
      </p:sp>
      <p:sp>
        <p:nvSpPr>
          <p:cNvPr id="46084" name="Slide Number Placeholder 3">
            <a:extLst>
              <a:ext uri="{FF2B5EF4-FFF2-40B4-BE49-F238E27FC236}">
                <a16:creationId xmlns:a16="http://schemas.microsoft.com/office/drawing/2014/main" id="{568B5F49-F46A-7677-747D-9B49A7BE4826}"/>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fld id="{892C811C-5803-44B3-B5C0-00EE6C5C20F4}" type="slidenum">
              <a:rPr lang="en-AU" altLang="en-US" smtClean="0"/>
              <a:pPr/>
              <a:t>16</a:t>
            </a:fld>
            <a:endParaRPr lang="en-AU" altLang="en-US"/>
          </a:p>
        </p:txBody>
      </p:sp>
    </p:spTree>
    <p:extLst>
      <p:ext uri="{BB962C8B-B14F-4D97-AF65-F5344CB8AC3E}">
        <p14:creationId xmlns:p14="http://schemas.microsoft.com/office/powerpoint/2010/main" val="194438540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Slide Image Placeholder 1">
            <a:extLst>
              <a:ext uri="{FF2B5EF4-FFF2-40B4-BE49-F238E27FC236}">
                <a16:creationId xmlns:a16="http://schemas.microsoft.com/office/drawing/2014/main" id="{D196DDE6-65C0-5AEE-367C-D18F15924D44}"/>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6083" name="Notes Placeholder 2">
            <a:extLst>
              <a:ext uri="{FF2B5EF4-FFF2-40B4-BE49-F238E27FC236}">
                <a16:creationId xmlns:a16="http://schemas.microsoft.com/office/drawing/2014/main" id="{EE60396E-7D0D-E8BF-7990-946F43D3B5F4}"/>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AU" altLang="en-US" b="1" dirty="0"/>
              <a:t>Speaker’s notes:</a:t>
            </a:r>
          </a:p>
          <a:p>
            <a:pPr marL="0" marR="0" lvl="0" indent="0" algn="l" defTabSz="914400" rtl="0" eaLnBrk="1" fontAlgn="base" latinLnBrk="0" hangingPunct="1">
              <a:lnSpc>
                <a:spcPct val="100000"/>
              </a:lnSpc>
              <a:spcBef>
                <a:spcPct val="0"/>
              </a:spcBef>
              <a:spcAft>
                <a:spcPct val="0"/>
              </a:spcAft>
              <a:buClrTx/>
              <a:buSzTx/>
              <a:buFontTx/>
              <a:buNone/>
              <a:tabLst/>
              <a:defRPr/>
            </a:pPr>
            <a:r>
              <a:rPr lang="en-AU" altLang="en-US" dirty="0"/>
              <a:t>There are also various support groups available. Gamblers Anonymous Australia provides group therapy and support across Australia. Members can meet either face-to-face or online, either weekly or whenever suits them, to listen and speak with other people who are experiencing similar gambling-related challenges. Your patient can find more information about session times and locations at the Gamblers Anonymous Australia website, by clicking the ‘Queensland meetings’ tab.</a:t>
            </a:r>
          </a:p>
          <a:p>
            <a:pPr eaLnBrk="1" hangingPunct="1">
              <a:spcBef>
                <a:spcPct val="0"/>
              </a:spcBef>
            </a:pPr>
            <a:endParaRPr lang="en-AU" altLang="en-US" dirty="0"/>
          </a:p>
          <a:p>
            <a:pPr eaLnBrk="1" hangingPunct="1">
              <a:spcBef>
                <a:spcPct val="0"/>
              </a:spcBef>
            </a:pPr>
            <a:r>
              <a:rPr lang="en-AU" altLang="en-US" dirty="0"/>
              <a:t>Similarly, Gam-Anon Queensland provides group therapy for people impacted by someone else’s gambling, including partners, family, friends and colleagues. Members can also meet either face-to-face or online. Your patient can find more information at the website on screen.</a:t>
            </a:r>
          </a:p>
          <a:p>
            <a:pPr eaLnBrk="1" hangingPunct="1">
              <a:spcBef>
                <a:spcPct val="0"/>
              </a:spcBef>
            </a:pPr>
            <a:endParaRPr lang="en-AU" altLang="en-US" dirty="0"/>
          </a:p>
          <a:p>
            <a:pPr eaLnBrk="1" hangingPunct="1">
              <a:spcBef>
                <a:spcPct val="0"/>
              </a:spcBef>
            </a:pPr>
            <a:r>
              <a:rPr lang="en-AU" altLang="en-US" b="1" dirty="0"/>
              <a:t>References:</a:t>
            </a:r>
            <a:endParaRPr lang="en-AU" altLang="en-US" dirty="0"/>
          </a:p>
          <a:p>
            <a:pPr eaLnBrk="1" hangingPunct="1">
              <a:spcBef>
                <a:spcPct val="0"/>
              </a:spcBef>
            </a:pPr>
            <a:r>
              <a:rPr lang="en-AU" altLang="en-US" dirty="0">
                <a:latin typeface="Arial Nova" panose="020B0504020202020204" pitchFamily="34" charset="0"/>
              </a:rPr>
              <a:t>Gamblers Anonymous. (2024). </a:t>
            </a:r>
            <a:r>
              <a:rPr lang="en-AU" altLang="en-US" i="1" dirty="0">
                <a:latin typeface="Arial Nova" panose="020B0504020202020204" pitchFamily="34" charset="0"/>
              </a:rPr>
              <a:t>Home. </a:t>
            </a:r>
            <a:r>
              <a:rPr lang="en-AU" altLang="en-US" dirty="0">
                <a:latin typeface="Arial Nova" panose="020B0504020202020204" pitchFamily="34" charset="0"/>
              </a:rPr>
              <a:t>www.gaaustralia.org.au</a:t>
            </a:r>
          </a:p>
          <a:p>
            <a:pPr eaLnBrk="1" hangingPunct="1">
              <a:spcBef>
                <a:spcPct val="0"/>
              </a:spcBef>
            </a:pPr>
            <a:endParaRPr lang="en-AU" altLang="en-US" dirty="0">
              <a:latin typeface="Arial Nova" panose="020B0504020202020204" pitchFamily="34" charset="0"/>
            </a:endParaRPr>
          </a:p>
          <a:p>
            <a:pPr eaLnBrk="1" hangingPunct="1">
              <a:spcBef>
                <a:spcPct val="0"/>
              </a:spcBef>
            </a:pPr>
            <a:endParaRPr lang="en-AU" altLang="en-US" dirty="0"/>
          </a:p>
          <a:p>
            <a:endParaRPr lang="en-AU" altLang="en-US" dirty="0"/>
          </a:p>
        </p:txBody>
      </p:sp>
      <p:sp>
        <p:nvSpPr>
          <p:cNvPr id="46084" name="Slide Number Placeholder 3">
            <a:extLst>
              <a:ext uri="{FF2B5EF4-FFF2-40B4-BE49-F238E27FC236}">
                <a16:creationId xmlns:a16="http://schemas.microsoft.com/office/drawing/2014/main" id="{568B5F49-F46A-7677-747D-9B49A7BE4826}"/>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fld id="{892C811C-5803-44B3-B5C0-00EE6C5C20F4}" type="slidenum">
              <a:rPr lang="en-AU" altLang="en-US" smtClean="0"/>
              <a:pPr/>
              <a:t>17</a:t>
            </a:fld>
            <a:endParaRPr lang="en-AU" altLang="en-US"/>
          </a:p>
        </p:txBody>
      </p:sp>
    </p:spTree>
    <p:extLst>
      <p:ext uri="{BB962C8B-B14F-4D97-AF65-F5344CB8AC3E}">
        <p14:creationId xmlns:p14="http://schemas.microsoft.com/office/powerpoint/2010/main" val="264905963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b="1" dirty="0"/>
              <a:t>Speaker’s notes:</a:t>
            </a:r>
          </a:p>
          <a:p>
            <a:r>
              <a:rPr lang="en-AU" dirty="0"/>
              <a:t>As a professional working with someone who may be experiencing gambling harm, it’s important to understand the potential risks and impacts of gambling, as well as the services that are available to support them. If you’d like to learn more, Gambling Help Online offers free education for professionals to further educate themselves about gambling. This includes: further learning on gambling and online gambling; how gaming works; gambling in specific populations, such as young people, Aboriginal and Torres Strait Islander communities and multicultural populations; gambling harm; and links to other issues, including mental health issues, substance use and family violence, etc. These resources can help you feel more confident and prepared for conversations with your patients and make it easier for them to open up about their experiences with gambling. You can find more information at the Gambling Help Online website.</a:t>
            </a:r>
          </a:p>
          <a:p>
            <a:endParaRPr lang="en-AU" dirty="0"/>
          </a:p>
          <a:p>
            <a:r>
              <a:rPr lang="en-AU" b="1" dirty="0"/>
              <a:t>References:</a:t>
            </a:r>
          </a:p>
          <a:p>
            <a:r>
              <a:rPr lang="en-AU" dirty="0"/>
              <a:t>Gambling Help Online. (2024). </a:t>
            </a:r>
            <a:r>
              <a:rPr lang="en-AU" i="1" dirty="0"/>
              <a:t>Identifying gambling harm. </a:t>
            </a:r>
            <a:r>
              <a:rPr lang="en-AU" dirty="0"/>
              <a:t>https://www.gamblinghelponline.org.au/support-yourself-or-others/taking-action/identifying-gambling-harm?language_content_entity=en</a:t>
            </a:r>
          </a:p>
        </p:txBody>
      </p:sp>
      <p:sp>
        <p:nvSpPr>
          <p:cNvPr id="4" name="Slide Number Placeholder 3"/>
          <p:cNvSpPr>
            <a:spLocks noGrp="1"/>
          </p:cNvSpPr>
          <p:nvPr>
            <p:ph type="sldNum" sz="quarter" idx="5"/>
          </p:nvPr>
        </p:nvSpPr>
        <p:spPr/>
        <p:txBody>
          <a:bodyPr/>
          <a:lstStyle/>
          <a:p>
            <a:fld id="{99D407B2-674D-470B-AD5F-E35CA6C0E036}" type="slidenum">
              <a:rPr lang="en-AU" smtClean="0"/>
              <a:t>18</a:t>
            </a:fld>
            <a:endParaRPr lang="en-AU"/>
          </a:p>
        </p:txBody>
      </p:sp>
    </p:spTree>
    <p:extLst>
      <p:ext uri="{BB962C8B-B14F-4D97-AF65-F5344CB8AC3E}">
        <p14:creationId xmlns:p14="http://schemas.microsoft.com/office/powerpoint/2010/main" val="411610795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5"/>
          </p:nvPr>
        </p:nvSpPr>
        <p:spPr/>
        <p:txBody>
          <a:bodyPr/>
          <a:lstStyle/>
          <a:p>
            <a:pPr>
              <a:defRPr/>
            </a:pPr>
            <a:fld id="{50AD6519-EC1D-450C-ABA3-0910BB67F9AF}" type="slidenum">
              <a:rPr lang="en-AU" smtClean="0"/>
              <a:pPr>
                <a:defRPr/>
              </a:pPr>
              <a:t>19</a:t>
            </a:fld>
            <a:endParaRPr lang="en-AU"/>
          </a:p>
        </p:txBody>
      </p:sp>
    </p:spTree>
    <p:extLst>
      <p:ext uri="{BB962C8B-B14F-4D97-AF65-F5344CB8AC3E}">
        <p14:creationId xmlns:p14="http://schemas.microsoft.com/office/powerpoint/2010/main" val="304085138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Slide Image Placeholder 1">
            <a:extLst>
              <a:ext uri="{FF2B5EF4-FFF2-40B4-BE49-F238E27FC236}">
                <a16:creationId xmlns:a16="http://schemas.microsoft.com/office/drawing/2014/main" id="{75580F73-B647-A113-16A1-C83C6996D802}"/>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147" name="Notes Placeholder 2">
            <a:extLst>
              <a:ext uri="{FF2B5EF4-FFF2-40B4-BE49-F238E27FC236}">
                <a16:creationId xmlns:a16="http://schemas.microsoft.com/office/drawing/2014/main" id="{C6388E0E-1F56-E4E8-5FC6-B96E5B234F0C}"/>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AU" altLang="en-US" b="1" dirty="0"/>
              <a:t>Note for presenter:</a:t>
            </a:r>
          </a:p>
          <a:p>
            <a:r>
              <a:rPr lang="en-AU" altLang="en-US" dirty="0"/>
              <a:t>Please include the name of the First Nations group(s) who are the Traditional Custodians of the land where the presentation is being conducted.</a:t>
            </a:r>
          </a:p>
          <a:p>
            <a:endParaRPr lang="en-AU" altLang="en-US" dirty="0"/>
          </a:p>
          <a:p>
            <a:r>
              <a:rPr lang="en-AU" altLang="en-US" b="1" dirty="0"/>
              <a:t>Speaker’s notes:</a:t>
            </a:r>
          </a:p>
          <a:p>
            <a:r>
              <a:rPr lang="en-AU" altLang="en-US" dirty="0"/>
              <a:t>We’d like to start by acknowledging the Traditional Custodians of the land on which we meet today, the (people) of the (nation), and pay our respects to Elders past, present and emerging, and extend that respect to Aboriginal and Torres Strait Islander peoples here today. We recognise their continuing connection to lands, waters and communities as the original storytellers and sharers of knowledge in Australia and understand the important role that Aboriginal and Torres Strait Islander peoples contribute to conversations about gambling and gambling harm minimisation.</a:t>
            </a:r>
          </a:p>
        </p:txBody>
      </p:sp>
      <p:sp>
        <p:nvSpPr>
          <p:cNvPr id="6148" name="Slide Number Placeholder 3">
            <a:extLst>
              <a:ext uri="{FF2B5EF4-FFF2-40B4-BE49-F238E27FC236}">
                <a16:creationId xmlns:a16="http://schemas.microsoft.com/office/drawing/2014/main" id="{2612C16A-642C-82EF-F15C-BBE219F6C55B}"/>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pPr>
            <a:fld id="{BF7A5F13-C108-4F37-9BD6-61FA58F0E29D}" type="slidenum">
              <a:rPr lang="en-AU" altLang="en-US" smtClean="0"/>
              <a:pPr fontAlgn="base">
                <a:spcBef>
                  <a:spcPct val="0"/>
                </a:spcBef>
                <a:spcAft>
                  <a:spcPct val="0"/>
                </a:spcAft>
              </a:pPr>
              <a:t>2</a:t>
            </a:fld>
            <a:endParaRPr lang="en-AU" alt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spcBef>
                <a:spcPct val="0"/>
              </a:spcBef>
              <a:defRPr/>
            </a:pPr>
            <a:r>
              <a:rPr lang="en-AU" altLang="en-US" b="1" dirty="0"/>
              <a:t>Speaker’s notes:</a:t>
            </a:r>
          </a:p>
          <a:p>
            <a:pPr eaLnBrk="1" hangingPunct="1">
              <a:spcBef>
                <a:spcPct val="0"/>
              </a:spcBef>
              <a:defRPr/>
            </a:pPr>
            <a:r>
              <a:rPr lang="en-AU" altLang="en-US" dirty="0"/>
              <a:t>This module is designed to support health professionals – such as GPs, psychologists and allied health practitioners – understand gambling harm and the important role they can play in supporting their patients through gambling. In this module, we’ll discuss the signs of gambling harm and common comorbidities, when and how to have a conversation about gambling harm, gambling harm screening tools and referral pathways.  </a:t>
            </a:r>
          </a:p>
        </p:txBody>
      </p:sp>
      <p:sp>
        <p:nvSpPr>
          <p:cNvPr id="4" name="Slide Number Placeholder 3"/>
          <p:cNvSpPr>
            <a:spLocks noGrp="1"/>
          </p:cNvSpPr>
          <p:nvPr>
            <p:ph type="sldNum" sz="quarter" idx="5"/>
          </p:nvPr>
        </p:nvSpPr>
        <p:spPr/>
        <p:txBody>
          <a:bodyPr/>
          <a:lstStyle/>
          <a:p>
            <a:fld id="{99D407B2-674D-470B-AD5F-E35CA6C0E036}" type="slidenum">
              <a:rPr lang="en-AU" smtClean="0"/>
              <a:t>3</a:t>
            </a:fld>
            <a:endParaRPr lang="en-AU"/>
          </a:p>
        </p:txBody>
      </p:sp>
    </p:spTree>
    <p:extLst>
      <p:ext uri="{BB962C8B-B14F-4D97-AF65-F5344CB8AC3E}">
        <p14:creationId xmlns:p14="http://schemas.microsoft.com/office/powerpoint/2010/main" val="42244757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Slide Image Placeholder 1">
            <a:extLst>
              <a:ext uri="{FF2B5EF4-FFF2-40B4-BE49-F238E27FC236}">
                <a16:creationId xmlns:a16="http://schemas.microsoft.com/office/drawing/2014/main" id="{F745B22C-DD4F-E7FC-7A83-278A080CD6A4}"/>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3555" name="Notes Placeholder 2">
            <a:extLst>
              <a:ext uri="{FF2B5EF4-FFF2-40B4-BE49-F238E27FC236}">
                <a16:creationId xmlns:a16="http://schemas.microsoft.com/office/drawing/2014/main" id="{8DB042D2-E673-6CD0-CE09-8230C91F9674}"/>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AU" altLang="en-US" b="1" dirty="0"/>
              <a:t>Speaker’s notes:</a:t>
            </a:r>
          </a:p>
          <a:p>
            <a:pPr eaLnBrk="1" hangingPunct="1">
              <a:spcBef>
                <a:spcPct val="0"/>
              </a:spcBef>
            </a:pPr>
            <a:r>
              <a:rPr lang="en-AU" altLang="en-US" dirty="0"/>
              <a:t>Gambling harm is a term used to describe the many ways that gambling can impact a person’s life. It refers to any negative impact that gambling can have on a person and the people close to them. It can include harm to a person’s health and wellbeing, their finances, their relationships, their culture, and their work or study. Gambling harm can be experienced on a spectrum, ranging from minor or less frequent negative experiences to severe or ongoing impacts. It can be experienced by anybody, no matter how long a person has been gambling or how frequently. Gambling harm can even occur many years after a person’s actual gambling has stopped.</a:t>
            </a:r>
          </a:p>
          <a:p>
            <a:pPr eaLnBrk="1" hangingPunct="1">
              <a:spcBef>
                <a:spcPct val="0"/>
              </a:spcBef>
            </a:pPr>
            <a:endParaRPr lang="en-AU" altLang="en-US" dirty="0"/>
          </a:p>
          <a:p>
            <a:r>
              <a:rPr lang="en-AU" altLang="en-US" b="1" dirty="0"/>
              <a:t>References:</a:t>
            </a:r>
          </a:p>
          <a:p>
            <a:r>
              <a:rPr lang="en-AU" altLang="en-US" dirty="0">
                <a:latin typeface="Times New Roman" panose="02020603050405020304" pitchFamily="18" charset="0"/>
              </a:rPr>
              <a:t>Langham, E., Thorne, H., Browne, M., et al. (2015). Understanding gambling related harm: a proposed definition, conceptual framework, and taxonomy of harms. </a:t>
            </a:r>
            <a:r>
              <a:rPr lang="en-AU" altLang="en-US" i="1" dirty="0">
                <a:latin typeface="Times New Roman" panose="02020603050405020304" pitchFamily="18" charset="0"/>
              </a:rPr>
              <a:t>BMC Public Health</a:t>
            </a:r>
            <a:r>
              <a:rPr lang="en-AU" altLang="en-US" dirty="0">
                <a:latin typeface="Times New Roman" panose="02020603050405020304" pitchFamily="18" charset="0"/>
              </a:rPr>
              <a:t>, </a:t>
            </a:r>
            <a:r>
              <a:rPr lang="en-AU" altLang="en-US" i="1" dirty="0">
                <a:latin typeface="Times New Roman" panose="02020603050405020304" pitchFamily="18" charset="0"/>
              </a:rPr>
              <a:t>16</a:t>
            </a:r>
            <a:r>
              <a:rPr lang="en-AU" altLang="en-US" dirty="0">
                <a:latin typeface="Times New Roman" panose="02020603050405020304" pitchFamily="18" charset="0"/>
              </a:rPr>
              <a:t>(1). https://doi.org/10.1186/s12889-016-2747-0</a:t>
            </a:r>
          </a:p>
          <a:p>
            <a:endParaRPr lang="en-AU" altLang="en-US" dirty="0"/>
          </a:p>
        </p:txBody>
      </p:sp>
      <p:sp>
        <p:nvSpPr>
          <p:cNvPr id="23556" name="Slide Number Placeholder 3">
            <a:extLst>
              <a:ext uri="{FF2B5EF4-FFF2-40B4-BE49-F238E27FC236}">
                <a16:creationId xmlns:a16="http://schemas.microsoft.com/office/drawing/2014/main" id="{2034561F-DC75-47CB-C870-F03CAE789F0D}"/>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fld id="{BD9F48E4-796E-43BB-B70B-F2885EFEA9DB}" type="slidenum">
              <a:rPr lang="en-AU" altLang="en-US" smtClean="0"/>
              <a:pPr/>
              <a:t>4</a:t>
            </a:fld>
            <a:endParaRPr lang="en-AU" alt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Slide Image Placeholder 1">
            <a:extLst>
              <a:ext uri="{FF2B5EF4-FFF2-40B4-BE49-F238E27FC236}">
                <a16:creationId xmlns:a16="http://schemas.microsoft.com/office/drawing/2014/main" id="{00ED0D15-E840-DEF9-6AB3-CDCD9333FB77}"/>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2291" name="Notes Placeholder 2">
            <a:extLst>
              <a:ext uri="{FF2B5EF4-FFF2-40B4-BE49-F238E27FC236}">
                <a16:creationId xmlns:a16="http://schemas.microsoft.com/office/drawing/2014/main" id="{56A2F72C-B71A-C7A0-EC4C-DC7FF2837317}"/>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AU" altLang="en-US" b="1" dirty="0"/>
              <a:t>Speaker’s notes:</a:t>
            </a:r>
          </a:p>
          <a:p>
            <a:pPr eaLnBrk="1" hangingPunct="1">
              <a:spcBef>
                <a:spcPct val="0"/>
              </a:spcBef>
            </a:pPr>
            <a:r>
              <a:rPr lang="en-AU" altLang="en-US" dirty="0"/>
              <a:t>It is important to know that gambling harm isn’t only about the person who gambles. It also impacts the people close to them, including their partner, children, other family members, friends, work colleagues, other important relationships, and broader communities. These people are called ‘affected others’. When we talk about gambling harm, we always talk about how it impacts everyone – people who gamble and affected others. This helps us understand the many ways that gambling harm can impact people’s lives and our community as a whole.</a:t>
            </a:r>
          </a:p>
          <a:p>
            <a:pPr eaLnBrk="1" hangingPunct="1">
              <a:spcBef>
                <a:spcPct val="0"/>
              </a:spcBef>
            </a:pPr>
            <a:endParaRPr lang="en-AU" altLang="en-US" dirty="0"/>
          </a:p>
          <a:p>
            <a:pPr eaLnBrk="1" hangingPunct="1">
              <a:spcBef>
                <a:spcPct val="0"/>
              </a:spcBef>
            </a:pPr>
            <a:r>
              <a:rPr lang="en-AU" altLang="en-US" b="1" dirty="0"/>
              <a:t>References:</a:t>
            </a:r>
            <a:endParaRPr lang="en-AU" altLang="en-US" dirty="0"/>
          </a:p>
          <a:p>
            <a:r>
              <a:rPr lang="en-AU" altLang="en-US" dirty="0">
                <a:latin typeface="Times New Roman" panose="02020603050405020304" pitchFamily="18" charset="0"/>
              </a:rPr>
              <a:t>Langham, E., Thorne, H., Browne, M., et al. (2015). Understanding gambling related harm: a proposed definition, conceptual framework, and taxonomy of harms. </a:t>
            </a:r>
            <a:r>
              <a:rPr lang="en-AU" altLang="en-US" i="1" dirty="0">
                <a:latin typeface="Times New Roman" panose="02020603050405020304" pitchFamily="18" charset="0"/>
              </a:rPr>
              <a:t>BMC Public Health</a:t>
            </a:r>
            <a:r>
              <a:rPr lang="en-AU" altLang="en-US" dirty="0">
                <a:latin typeface="Times New Roman" panose="02020603050405020304" pitchFamily="18" charset="0"/>
              </a:rPr>
              <a:t>, </a:t>
            </a:r>
            <a:r>
              <a:rPr lang="en-AU" altLang="en-US" i="1" dirty="0">
                <a:latin typeface="Times New Roman" panose="02020603050405020304" pitchFamily="18" charset="0"/>
              </a:rPr>
              <a:t>16</a:t>
            </a:r>
            <a:r>
              <a:rPr lang="en-AU" altLang="en-US" dirty="0">
                <a:latin typeface="Times New Roman" panose="02020603050405020304" pitchFamily="18" charset="0"/>
              </a:rPr>
              <a:t>(1). https://doi.org/10.1186/s12889-016-2747-0</a:t>
            </a:r>
          </a:p>
          <a:p>
            <a:r>
              <a:rPr lang="en-AU" altLang="en-US" dirty="0">
                <a:solidFill>
                  <a:srgbClr val="4A4A4A"/>
                </a:solidFill>
                <a:latin typeface="Karla" pitchFamily="2" charset="0"/>
              </a:rPr>
              <a:t>Browne, M, Langham, E, Rawat, V, et al. (2016) </a:t>
            </a:r>
            <a:r>
              <a:rPr lang="en-AU" altLang="en-US" i="1" dirty="0">
                <a:solidFill>
                  <a:srgbClr val="4A4A4A"/>
                </a:solidFill>
                <a:latin typeface="Karla" pitchFamily="2" charset="0"/>
              </a:rPr>
              <a:t>Assessing gambling-related harm in Victoria: a public health perspective</a:t>
            </a:r>
            <a:r>
              <a:rPr lang="en-AU" altLang="en-US" dirty="0">
                <a:solidFill>
                  <a:srgbClr val="4A4A4A"/>
                </a:solidFill>
                <a:latin typeface="Karla" pitchFamily="2" charset="0"/>
              </a:rPr>
              <a:t>. Victorian Responsible Gambling Foundation, Melbourne.</a:t>
            </a:r>
            <a:endParaRPr lang="en-AU" altLang="en-US" dirty="0"/>
          </a:p>
        </p:txBody>
      </p:sp>
      <p:sp>
        <p:nvSpPr>
          <p:cNvPr id="12292" name="Slide Number Placeholder 3">
            <a:extLst>
              <a:ext uri="{FF2B5EF4-FFF2-40B4-BE49-F238E27FC236}">
                <a16:creationId xmlns:a16="http://schemas.microsoft.com/office/drawing/2014/main" id="{A06EE282-43B3-5F0E-986F-1EC3380832F4}"/>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pPr>
            <a:fld id="{412965FC-6146-449B-9EBD-1958FB35231E}" type="slidenum">
              <a:rPr lang="en-AU" altLang="en-US" smtClean="0"/>
              <a:pPr fontAlgn="base">
                <a:spcBef>
                  <a:spcPct val="0"/>
                </a:spcBef>
                <a:spcAft>
                  <a:spcPct val="0"/>
                </a:spcAft>
              </a:pPr>
              <a:t>5</a:t>
            </a:fld>
            <a:endParaRPr lang="en-AU" alt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spcBef>
                <a:spcPct val="0"/>
              </a:spcBef>
              <a:defRPr/>
            </a:pPr>
            <a:r>
              <a:rPr lang="en-AU" altLang="en-US" b="1" dirty="0"/>
              <a:t>Speaker’s notes:</a:t>
            </a:r>
          </a:p>
          <a:p>
            <a:pPr marL="0" marR="0" lvl="0" indent="0" algn="l" defTabSz="914400" rtl="0" eaLnBrk="1" fontAlgn="auto" latinLnBrk="0" hangingPunct="1">
              <a:lnSpc>
                <a:spcPct val="100000"/>
              </a:lnSpc>
              <a:spcBef>
                <a:spcPct val="0"/>
              </a:spcBef>
              <a:spcAft>
                <a:spcPts val="0"/>
              </a:spcAft>
              <a:buClrTx/>
              <a:buSzTx/>
              <a:buFontTx/>
              <a:buNone/>
              <a:tabLst/>
              <a:defRPr/>
            </a:pPr>
            <a:r>
              <a:rPr lang="en-AU" altLang="en-US" dirty="0">
                <a:solidFill>
                  <a:srgbClr val="524B48"/>
                </a:solidFill>
                <a:latin typeface="Metropolis-Regular"/>
              </a:rPr>
              <a:t>It helps to understand some of the common signs of gambling harm so you can look out for it during conversations with your patients. Some of the common signs include changes in their patterns of sleep, eating or sex; increased headaches, stomach or bowel problems; overeating or loss of appetite; </a:t>
            </a:r>
            <a:r>
              <a:rPr lang="en-AU" b="0" i="0" dirty="0">
                <a:solidFill>
                  <a:srgbClr val="4A4A4A"/>
                </a:solidFill>
                <a:effectLst/>
                <a:latin typeface="Karla" pitchFamily="2" charset="0"/>
              </a:rPr>
              <a:t>using alcohol or other drugs more often; </a:t>
            </a:r>
            <a:r>
              <a:rPr lang="en-AU" altLang="en-US" dirty="0">
                <a:solidFill>
                  <a:srgbClr val="524B48"/>
                </a:solidFill>
                <a:latin typeface="Metropolis-Regular"/>
              </a:rPr>
              <a:t>neglecting personal or parental responsibilities, including </a:t>
            </a:r>
            <a:r>
              <a:rPr lang="en-AU" b="0" i="0" dirty="0">
                <a:solidFill>
                  <a:srgbClr val="4A4A4A"/>
                </a:solidFill>
                <a:effectLst/>
                <a:latin typeface="Karla" pitchFamily="2" charset="0"/>
              </a:rPr>
              <a:t>self-care, work, study or family tasks; experiencing mood swings, anger or frustration; unexplained stress or anxiety; seeming depressed or suicidal.</a:t>
            </a:r>
            <a:endParaRPr lang="en-AU" altLang="en-US" dirty="0">
              <a:solidFill>
                <a:srgbClr val="524B48"/>
              </a:solidFill>
              <a:latin typeface="Metropolis-Regular"/>
            </a:endParaRPr>
          </a:p>
          <a:p>
            <a:pPr eaLnBrk="1" hangingPunct="1">
              <a:spcBef>
                <a:spcPct val="0"/>
              </a:spcBef>
              <a:defRPr/>
            </a:pPr>
            <a:endParaRPr lang="en-AU" altLang="en-US" dirty="0">
              <a:solidFill>
                <a:srgbClr val="524B48"/>
              </a:solidFill>
              <a:latin typeface="Metropolis-Regular"/>
            </a:endParaRPr>
          </a:p>
          <a:p>
            <a:pPr marL="457200" indent="-457200">
              <a:lnSpc>
                <a:spcPct val="200000"/>
              </a:lnSpc>
              <a:defRPr/>
            </a:pPr>
            <a:r>
              <a:rPr lang="en-AU" altLang="en-US" b="1" dirty="0"/>
              <a:t>References:</a:t>
            </a:r>
          </a:p>
          <a:p>
            <a:pPr>
              <a:defRPr/>
            </a:pPr>
            <a:r>
              <a:rPr lang="en-AU" dirty="0">
                <a:latin typeface="Times New Roman" panose="02020603050405020304" pitchFamily="18" charset="0"/>
              </a:rPr>
              <a:t>Langham, E., Thorne, H., Browne, M., et al. (2015). Understanding gambling related harm: a proposed definition, conceptual framework, and taxonomy of harms. </a:t>
            </a:r>
            <a:r>
              <a:rPr lang="en-AU" i="1" dirty="0">
                <a:latin typeface="Times New Roman" panose="02020603050405020304" pitchFamily="18" charset="0"/>
              </a:rPr>
              <a:t>BMC Public Health</a:t>
            </a:r>
            <a:r>
              <a:rPr lang="en-AU" dirty="0">
                <a:latin typeface="Times New Roman" panose="02020603050405020304" pitchFamily="18" charset="0"/>
              </a:rPr>
              <a:t>, </a:t>
            </a:r>
            <a:r>
              <a:rPr lang="en-AU" i="1" dirty="0">
                <a:latin typeface="Times New Roman" panose="02020603050405020304" pitchFamily="18" charset="0"/>
              </a:rPr>
              <a:t>16</a:t>
            </a:r>
            <a:r>
              <a:rPr lang="en-AU" dirty="0">
                <a:latin typeface="Times New Roman" panose="02020603050405020304" pitchFamily="18" charset="0"/>
              </a:rPr>
              <a:t>(1). https://doi.org/10.1186/s12889-016-2747-0</a:t>
            </a:r>
            <a:endParaRPr lang="en-AU" dirty="0">
              <a:solidFill>
                <a:srgbClr val="4A4A4A"/>
              </a:solidFill>
              <a:latin typeface="Karla" pitchFamily="2" charset="0"/>
            </a:endParaRPr>
          </a:p>
          <a:p>
            <a:pPr>
              <a:defRPr/>
            </a:pPr>
            <a:r>
              <a:rPr lang="en-AU" dirty="0">
                <a:solidFill>
                  <a:srgbClr val="4A4A4A"/>
                </a:solidFill>
                <a:latin typeface="Karla" pitchFamily="2" charset="0"/>
              </a:rPr>
              <a:t>Browne, M, Langham, E, Rawat, V, et al. (2016) </a:t>
            </a:r>
            <a:r>
              <a:rPr lang="en-AU" i="1" dirty="0">
                <a:solidFill>
                  <a:srgbClr val="4A4A4A"/>
                </a:solidFill>
                <a:latin typeface="Karla" pitchFamily="2" charset="0"/>
              </a:rPr>
              <a:t>Assessing gambling-related harm in Victoria: a public health perspective</a:t>
            </a:r>
            <a:r>
              <a:rPr lang="en-AU" dirty="0">
                <a:solidFill>
                  <a:srgbClr val="4A4A4A"/>
                </a:solidFill>
                <a:latin typeface="Karla" pitchFamily="2" charset="0"/>
              </a:rPr>
              <a:t>. Victorian Responsible Gambling Foundation, Melbourne.</a:t>
            </a:r>
            <a:endParaRPr lang="en-AU" altLang="en-US" dirty="0"/>
          </a:p>
          <a:p>
            <a:endParaRPr lang="en-AU" dirty="0"/>
          </a:p>
        </p:txBody>
      </p:sp>
      <p:sp>
        <p:nvSpPr>
          <p:cNvPr id="4" name="Slide Number Placeholder 3"/>
          <p:cNvSpPr>
            <a:spLocks noGrp="1"/>
          </p:cNvSpPr>
          <p:nvPr>
            <p:ph type="sldNum" sz="quarter" idx="5"/>
          </p:nvPr>
        </p:nvSpPr>
        <p:spPr/>
        <p:txBody>
          <a:bodyPr/>
          <a:lstStyle/>
          <a:p>
            <a:fld id="{99D407B2-674D-470B-AD5F-E35CA6C0E036}" type="slidenum">
              <a:rPr lang="en-AU" smtClean="0"/>
              <a:t>6</a:t>
            </a:fld>
            <a:endParaRPr lang="en-AU"/>
          </a:p>
        </p:txBody>
      </p:sp>
    </p:spTree>
    <p:extLst>
      <p:ext uri="{BB962C8B-B14F-4D97-AF65-F5344CB8AC3E}">
        <p14:creationId xmlns:p14="http://schemas.microsoft.com/office/powerpoint/2010/main" val="411358875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Slide Image Placeholder 1">
            <a:extLst>
              <a:ext uri="{FF2B5EF4-FFF2-40B4-BE49-F238E27FC236}">
                <a16:creationId xmlns:a16="http://schemas.microsoft.com/office/drawing/2014/main" id="{3C4C7271-9407-17ED-1C50-2EB6E8E052B9}"/>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1507" name="Notes Placeholder 2">
            <a:extLst>
              <a:ext uri="{FF2B5EF4-FFF2-40B4-BE49-F238E27FC236}">
                <a16:creationId xmlns:a16="http://schemas.microsoft.com/office/drawing/2014/main" id="{573D3F3E-1AF4-79E9-C101-98EC0D1AE173}"/>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AU" b="1" i="0" dirty="0">
                <a:solidFill>
                  <a:srgbClr val="4A4A4A"/>
                </a:solidFill>
                <a:effectLst/>
                <a:latin typeface="Karla" pitchFamily="2" charset="0"/>
              </a:rPr>
              <a:t>Speaker’s 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AU" b="0" i="0" dirty="0">
                <a:solidFill>
                  <a:srgbClr val="4A4A4A"/>
                </a:solidFill>
                <a:effectLst/>
                <a:latin typeface="Karla" pitchFamily="2" charset="0"/>
              </a:rPr>
              <a:t>Gambling harm is a complex issue that often co-occurs alongside other personal considerations. This might include experiences of mental ill-health, use of alcohol, tobacco and other drugs, financial or housing stress, family and relationship conflict, or various forms of trauma, including experiences of domestic and family violence. It is important to be mindful of how these comorbidities often influence one another, as it is likely to make some of your patients more at-risk of experiencing gambling harm than others. </a:t>
            </a:r>
            <a:r>
              <a:rPr lang="en-AU" altLang="en-US" dirty="0"/>
              <a:t>When speaking with your patient, try to be mindful of how the different parts of somebody’s life can affect a person and their health. Do your best to create a safe and supportive environment for your patient to speak about the many aspects of their life, including asking them if they would like more information about other available support services. </a:t>
            </a:r>
          </a:p>
          <a:p>
            <a:endParaRPr lang="en-AU" dirty="0"/>
          </a:p>
          <a:p>
            <a:r>
              <a:rPr lang="en-AU" b="1" dirty="0"/>
              <a:t>References:</a:t>
            </a:r>
          </a:p>
          <a:p>
            <a:pPr marL="0" marR="0" lvl="0" indent="0" algn="l" defTabSz="914400" rtl="0" eaLnBrk="1" fontAlgn="auto" latinLnBrk="0" hangingPunct="1">
              <a:lnSpc>
                <a:spcPct val="100000"/>
              </a:lnSpc>
              <a:spcBef>
                <a:spcPts val="0"/>
              </a:spcBef>
              <a:spcAft>
                <a:spcPts val="0"/>
              </a:spcAft>
              <a:buClrTx/>
              <a:buSzTx/>
              <a:buFontTx/>
              <a:buNone/>
              <a:tabLst/>
              <a:defRPr/>
            </a:pPr>
            <a:r>
              <a:rPr lang="en-AU" dirty="0">
                <a:solidFill>
                  <a:srgbClr val="4A4A4A"/>
                </a:solidFill>
                <a:latin typeface="Karla" pitchFamily="2" charset="0"/>
              </a:rPr>
              <a:t>Victorian Responsible Gambling Foundation. (2024). </a:t>
            </a:r>
            <a:r>
              <a:rPr lang="en-AU" b="0" i="1" dirty="0">
                <a:solidFill>
                  <a:srgbClr val="4A4A4A"/>
                </a:solidFill>
                <a:effectLst/>
                <a:latin typeface="Linotte"/>
              </a:rPr>
              <a:t>Screening and supporting patients for gambling harm</a:t>
            </a:r>
            <a:r>
              <a:rPr lang="en-AU" b="0" i="0" dirty="0">
                <a:solidFill>
                  <a:srgbClr val="4A4A4A"/>
                </a:solidFill>
                <a:effectLst/>
                <a:latin typeface="Linotte"/>
              </a:rPr>
              <a:t>. https://responsiblegambling.vic.gov.au/for-professionals/health-and-community-professionals/screening-and-supporting-patients</a:t>
            </a:r>
            <a:endParaRPr lang="en-AU" altLang="en-US" dirty="0"/>
          </a:p>
        </p:txBody>
      </p:sp>
      <p:sp>
        <p:nvSpPr>
          <p:cNvPr id="4" name="Slide Number Placeholder 3">
            <a:extLst>
              <a:ext uri="{FF2B5EF4-FFF2-40B4-BE49-F238E27FC236}">
                <a16:creationId xmlns:a16="http://schemas.microsoft.com/office/drawing/2014/main" id="{3FA7D5FA-E51A-0609-6A0D-2FBF21361E04}"/>
              </a:ext>
            </a:extLst>
          </p:cNvPr>
          <p:cNvSpPr>
            <a:spLocks noGrp="1"/>
          </p:cNvSpPr>
          <p:nvPr>
            <p:ph type="sldNum" sz="quarter" idx="5"/>
          </p:nvPr>
        </p:nvSpPr>
        <p:spPr/>
        <p:txBody>
          <a:bodyPr/>
          <a:lstStyle/>
          <a:p>
            <a:pPr>
              <a:defRPr/>
            </a:pPr>
            <a:fld id="{CEEFECF8-AF23-4370-86C9-616D0298C47D}" type="slidenum">
              <a:rPr lang="en-AU" smtClean="0"/>
              <a:pPr>
                <a:defRPr/>
              </a:pPr>
              <a:t>7</a:t>
            </a:fld>
            <a:endParaRPr lang="en-AU"/>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AU" b="1" dirty="0"/>
              <a:t>Speaker’s notes:</a:t>
            </a:r>
          </a:p>
          <a:p>
            <a:pPr algn="l"/>
            <a:r>
              <a:rPr lang="en-AU" dirty="0"/>
              <a:t>As a health professional, you play an important role in understanding and addressing the signs of gambling harm in your patients. </a:t>
            </a:r>
            <a:r>
              <a:rPr lang="en-AU" b="0" i="0" dirty="0">
                <a:solidFill>
                  <a:srgbClr val="4A4A4A"/>
                </a:solidFill>
                <a:effectLst/>
                <a:latin typeface="Karla" pitchFamily="2" charset="0"/>
              </a:rPr>
              <a:t>People who are experiencing harm sometimes disclose their struggles to someone they already trust before seeking </a:t>
            </a:r>
            <a:r>
              <a:rPr lang="en-AU" b="0" i="0" u="none" dirty="0">
                <a:solidFill>
                  <a:srgbClr val="4A4A4A"/>
                </a:solidFill>
                <a:effectLst/>
                <a:latin typeface="Karla" pitchFamily="2" charset="0"/>
              </a:rPr>
              <a:t>further</a:t>
            </a:r>
            <a:r>
              <a:rPr lang="en-AU" b="0" i="0" dirty="0">
                <a:solidFill>
                  <a:srgbClr val="4A4A4A"/>
                </a:solidFill>
                <a:effectLst/>
                <a:latin typeface="Karla" pitchFamily="2" charset="0"/>
              </a:rPr>
              <a:t> help. Often, the person they trust is a health professional - such as a GP, psychologist, or allied health practitioner - who provides support or treatment for other health and wellbeing issues. Stigma associated with gambling, and a lack of awareness of the signs of gambling harm, can act as barriers to a person seeking help from gambling support services. Therefore, there is an opportunity for health professionals to talk to patients about gambling harm within the context of a broader health and wellbeing conversation and provide options for support.</a:t>
            </a:r>
          </a:p>
          <a:p>
            <a:pPr algn="l"/>
            <a:endParaRPr lang="en-AU" b="0" i="0" dirty="0">
              <a:solidFill>
                <a:srgbClr val="4A4A4A"/>
              </a:solidFill>
              <a:effectLst/>
              <a:latin typeface="Karla" pitchFamily="2" charset="0"/>
            </a:endParaRPr>
          </a:p>
          <a:p>
            <a:r>
              <a:rPr lang="en-AU" b="1" dirty="0"/>
              <a:t>References:</a:t>
            </a:r>
          </a:p>
          <a:p>
            <a:pPr marL="0" marR="0" lvl="0" indent="0" algn="l" defTabSz="914400" rtl="0" eaLnBrk="1" fontAlgn="auto" latinLnBrk="0" hangingPunct="1">
              <a:lnSpc>
                <a:spcPct val="100000"/>
              </a:lnSpc>
              <a:spcBef>
                <a:spcPts val="0"/>
              </a:spcBef>
              <a:spcAft>
                <a:spcPts val="0"/>
              </a:spcAft>
              <a:buClrTx/>
              <a:buSzTx/>
              <a:buFontTx/>
              <a:buNone/>
              <a:tabLst/>
              <a:defRPr/>
            </a:pPr>
            <a:r>
              <a:rPr lang="en-AU" dirty="0">
                <a:solidFill>
                  <a:srgbClr val="4A4A4A"/>
                </a:solidFill>
                <a:latin typeface="Karla" pitchFamily="2" charset="0"/>
              </a:rPr>
              <a:t>Victorian Responsible Gambling Foundation. (2024). </a:t>
            </a:r>
            <a:r>
              <a:rPr lang="en-AU" b="0" i="1" dirty="0">
                <a:solidFill>
                  <a:srgbClr val="4A4A4A"/>
                </a:solidFill>
                <a:effectLst/>
                <a:latin typeface="Linotte"/>
              </a:rPr>
              <a:t>Screening and supporting patients for gambling harm</a:t>
            </a:r>
            <a:r>
              <a:rPr lang="en-AU" b="0" i="0" dirty="0">
                <a:solidFill>
                  <a:srgbClr val="4A4A4A"/>
                </a:solidFill>
                <a:effectLst/>
                <a:latin typeface="Linotte"/>
              </a:rPr>
              <a:t>. https://responsiblegambling.vic.gov.au/for-professionals/health-and-community-professionals/screening-and-supporting-patients</a:t>
            </a:r>
            <a:endParaRPr lang="en-AU" dirty="0"/>
          </a:p>
        </p:txBody>
      </p:sp>
      <p:sp>
        <p:nvSpPr>
          <p:cNvPr id="4" name="Slide Number Placeholder 3"/>
          <p:cNvSpPr>
            <a:spLocks noGrp="1"/>
          </p:cNvSpPr>
          <p:nvPr>
            <p:ph type="sldNum" sz="quarter" idx="5"/>
          </p:nvPr>
        </p:nvSpPr>
        <p:spPr/>
        <p:txBody>
          <a:bodyPr/>
          <a:lstStyle/>
          <a:p>
            <a:fld id="{99D407B2-674D-470B-AD5F-E35CA6C0E036}" type="slidenum">
              <a:rPr lang="en-AU" smtClean="0"/>
              <a:t>8</a:t>
            </a:fld>
            <a:endParaRPr lang="en-AU"/>
          </a:p>
        </p:txBody>
      </p:sp>
    </p:spTree>
    <p:extLst>
      <p:ext uri="{BB962C8B-B14F-4D97-AF65-F5344CB8AC3E}">
        <p14:creationId xmlns:p14="http://schemas.microsoft.com/office/powerpoint/2010/main" val="151943950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b="1" dirty="0"/>
              <a:t>Speaker’s notes:</a:t>
            </a:r>
          </a:p>
          <a:p>
            <a:r>
              <a:rPr lang="en-AU" dirty="0"/>
              <a:t>If you have identified some of the common signs of gambling harm in a patient, there are several ways you can start a conversation about gambling harm. You can screen someone for gambling harm during a lifestyle assessment, as part of a mental health assessment, or when the patient has presented for stress, financial distress or pressure, poor self-care or intimate partner or family conflict. </a:t>
            </a:r>
          </a:p>
          <a:p>
            <a:endParaRPr lang="en-AU" dirty="0"/>
          </a:p>
          <a:p>
            <a:r>
              <a:rPr lang="en-AU" b="1" dirty="0"/>
              <a:t>References:</a:t>
            </a:r>
          </a:p>
          <a:p>
            <a:r>
              <a:rPr lang="en-AU" dirty="0" err="1"/>
              <a:t>GambleAware</a:t>
            </a:r>
            <a:r>
              <a:rPr lang="en-AU" dirty="0"/>
              <a:t>. (2024). </a:t>
            </a:r>
            <a:r>
              <a:rPr lang="en-AU" i="1" dirty="0"/>
              <a:t>How to identify a patient’s gambling issues. </a:t>
            </a:r>
            <a:r>
              <a:rPr lang="en-AU" dirty="0"/>
              <a:t>https://www.gambleaware.nsw.gov.au/for-professionals/for-general-practitioners/how-to-identify-a-patients-gambling-issues</a:t>
            </a:r>
          </a:p>
        </p:txBody>
      </p:sp>
      <p:sp>
        <p:nvSpPr>
          <p:cNvPr id="4" name="Slide Number Placeholder 3"/>
          <p:cNvSpPr>
            <a:spLocks noGrp="1"/>
          </p:cNvSpPr>
          <p:nvPr>
            <p:ph type="sldNum" sz="quarter" idx="5"/>
          </p:nvPr>
        </p:nvSpPr>
        <p:spPr/>
        <p:txBody>
          <a:bodyPr/>
          <a:lstStyle/>
          <a:p>
            <a:fld id="{99D407B2-674D-470B-AD5F-E35CA6C0E036}" type="slidenum">
              <a:rPr lang="en-AU" smtClean="0"/>
              <a:t>9</a:t>
            </a:fld>
            <a:endParaRPr lang="en-AU"/>
          </a:p>
        </p:txBody>
      </p:sp>
    </p:spTree>
    <p:extLst>
      <p:ext uri="{BB962C8B-B14F-4D97-AF65-F5344CB8AC3E}">
        <p14:creationId xmlns:p14="http://schemas.microsoft.com/office/powerpoint/2010/main" val="217510605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728970-3422-FCA9-A61B-448BB9746DAF}"/>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AU"/>
          </a:p>
        </p:txBody>
      </p:sp>
      <p:sp>
        <p:nvSpPr>
          <p:cNvPr id="3" name="Subtitle 2">
            <a:extLst>
              <a:ext uri="{FF2B5EF4-FFF2-40B4-BE49-F238E27FC236}">
                <a16:creationId xmlns:a16="http://schemas.microsoft.com/office/drawing/2014/main" id="{013098C3-9D99-977F-0FBE-803B58C80F98}"/>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AU"/>
          </a:p>
        </p:txBody>
      </p:sp>
      <p:sp>
        <p:nvSpPr>
          <p:cNvPr id="4" name="Date Placeholder 3">
            <a:extLst>
              <a:ext uri="{FF2B5EF4-FFF2-40B4-BE49-F238E27FC236}">
                <a16:creationId xmlns:a16="http://schemas.microsoft.com/office/drawing/2014/main" id="{C8F517D2-C5D6-0782-26B1-C401F8565612}"/>
              </a:ext>
            </a:extLst>
          </p:cNvPr>
          <p:cNvSpPr>
            <a:spLocks noGrp="1"/>
          </p:cNvSpPr>
          <p:nvPr>
            <p:ph type="dt" sz="half" idx="10"/>
          </p:nvPr>
        </p:nvSpPr>
        <p:spPr/>
        <p:txBody>
          <a:bodyPr/>
          <a:lstStyle/>
          <a:p>
            <a:fld id="{290F4B31-6E56-4612-A428-4426C3FB2041}" type="datetimeFigureOut">
              <a:rPr lang="en-AU" smtClean="0"/>
              <a:t>6/09/2024</a:t>
            </a:fld>
            <a:endParaRPr lang="en-AU"/>
          </a:p>
        </p:txBody>
      </p:sp>
      <p:sp>
        <p:nvSpPr>
          <p:cNvPr id="5" name="Footer Placeholder 4">
            <a:extLst>
              <a:ext uri="{FF2B5EF4-FFF2-40B4-BE49-F238E27FC236}">
                <a16:creationId xmlns:a16="http://schemas.microsoft.com/office/drawing/2014/main" id="{9C41905B-AA85-5406-CD4F-78F56E0F3CAF}"/>
              </a:ext>
            </a:extLst>
          </p:cNvPr>
          <p:cNvSpPr>
            <a:spLocks noGrp="1"/>
          </p:cNvSpPr>
          <p:nvPr>
            <p:ph type="ftr" sz="quarter" idx="11"/>
          </p:nvPr>
        </p:nvSpPr>
        <p:spPr/>
        <p:txBody>
          <a:bodyPr/>
          <a:lstStyle/>
          <a:p>
            <a:endParaRPr lang="en-AU"/>
          </a:p>
        </p:txBody>
      </p:sp>
      <p:sp>
        <p:nvSpPr>
          <p:cNvPr id="6" name="Slide Number Placeholder 5">
            <a:extLst>
              <a:ext uri="{FF2B5EF4-FFF2-40B4-BE49-F238E27FC236}">
                <a16:creationId xmlns:a16="http://schemas.microsoft.com/office/drawing/2014/main" id="{A8A3CC3D-2510-4AA3-CEC6-5A135902DA0A}"/>
              </a:ext>
            </a:extLst>
          </p:cNvPr>
          <p:cNvSpPr>
            <a:spLocks noGrp="1"/>
          </p:cNvSpPr>
          <p:nvPr>
            <p:ph type="sldNum" sz="quarter" idx="12"/>
          </p:nvPr>
        </p:nvSpPr>
        <p:spPr/>
        <p:txBody>
          <a:bodyPr/>
          <a:lstStyle/>
          <a:p>
            <a:fld id="{A6F244D8-7A7D-4FC3-B5BA-F041ADB4640A}" type="slidenum">
              <a:rPr lang="en-AU" smtClean="0"/>
              <a:t>‹#›</a:t>
            </a:fld>
            <a:endParaRPr lang="en-AU"/>
          </a:p>
        </p:txBody>
      </p:sp>
    </p:spTree>
    <p:extLst>
      <p:ext uri="{BB962C8B-B14F-4D97-AF65-F5344CB8AC3E}">
        <p14:creationId xmlns:p14="http://schemas.microsoft.com/office/powerpoint/2010/main" val="280624823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D14619-0DEE-146F-F6FD-7DBC11C109F7}"/>
              </a:ext>
            </a:extLst>
          </p:cNvPr>
          <p:cNvSpPr>
            <a:spLocks noGrp="1"/>
          </p:cNvSpPr>
          <p:nvPr>
            <p:ph type="title"/>
          </p:nvPr>
        </p:nvSpPr>
        <p:spPr/>
        <p:txBody>
          <a:bodyPr/>
          <a:lstStyle/>
          <a:p>
            <a:r>
              <a:rPr lang="en-US"/>
              <a:t>Click to edit Master title style</a:t>
            </a:r>
            <a:endParaRPr lang="en-AU"/>
          </a:p>
        </p:txBody>
      </p:sp>
      <p:sp>
        <p:nvSpPr>
          <p:cNvPr id="3" name="Vertical Text Placeholder 2">
            <a:extLst>
              <a:ext uri="{FF2B5EF4-FFF2-40B4-BE49-F238E27FC236}">
                <a16:creationId xmlns:a16="http://schemas.microsoft.com/office/drawing/2014/main" id="{D94D72A6-D01F-8F89-2045-75F3309F8BDC}"/>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Date Placeholder 3">
            <a:extLst>
              <a:ext uri="{FF2B5EF4-FFF2-40B4-BE49-F238E27FC236}">
                <a16:creationId xmlns:a16="http://schemas.microsoft.com/office/drawing/2014/main" id="{3C31C13F-D1F6-7CB4-64C8-159C991AE12E}"/>
              </a:ext>
            </a:extLst>
          </p:cNvPr>
          <p:cNvSpPr>
            <a:spLocks noGrp="1"/>
          </p:cNvSpPr>
          <p:nvPr>
            <p:ph type="dt" sz="half" idx="10"/>
          </p:nvPr>
        </p:nvSpPr>
        <p:spPr/>
        <p:txBody>
          <a:bodyPr/>
          <a:lstStyle/>
          <a:p>
            <a:fld id="{290F4B31-6E56-4612-A428-4426C3FB2041}" type="datetimeFigureOut">
              <a:rPr lang="en-AU" smtClean="0"/>
              <a:t>6/09/2024</a:t>
            </a:fld>
            <a:endParaRPr lang="en-AU"/>
          </a:p>
        </p:txBody>
      </p:sp>
      <p:sp>
        <p:nvSpPr>
          <p:cNvPr id="5" name="Footer Placeholder 4">
            <a:extLst>
              <a:ext uri="{FF2B5EF4-FFF2-40B4-BE49-F238E27FC236}">
                <a16:creationId xmlns:a16="http://schemas.microsoft.com/office/drawing/2014/main" id="{D36DCFB3-F5C9-7DCF-78EA-C6BC23FA7575}"/>
              </a:ext>
            </a:extLst>
          </p:cNvPr>
          <p:cNvSpPr>
            <a:spLocks noGrp="1"/>
          </p:cNvSpPr>
          <p:nvPr>
            <p:ph type="ftr" sz="quarter" idx="11"/>
          </p:nvPr>
        </p:nvSpPr>
        <p:spPr/>
        <p:txBody>
          <a:bodyPr/>
          <a:lstStyle/>
          <a:p>
            <a:endParaRPr lang="en-AU"/>
          </a:p>
        </p:txBody>
      </p:sp>
      <p:sp>
        <p:nvSpPr>
          <p:cNvPr id="6" name="Slide Number Placeholder 5">
            <a:extLst>
              <a:ext uri="{FF2B5EF4-FFF2-40B4-BE49-F238E27FC236}">
                <a16:creationId xmlns:a16="http://schemas.microsoft.com/office/drawing/2014/main" id="{96C38922-168F-4863-672D-570E20A12F17}"/>
              </a:ext>
            </a:extLst>
          </p:cNvPr>
          <p:cNvSpPr>
            <a:spLocks noGrp="1"/>
          </p:cNvSpPr>
          <p:nvPr>
            <p:ph type="sldNum" sz="quarter" idx="12"/>
          </p:nvPr>
        </p:nvSpPr>
        <p:spPr/>
        <p:txBody>
          <a:bodyPr/>
          <a:lstStyle/>
          <a:p>
            <a:fld id="{A6F244D8-7A7D-4FC3-B5BA-F041ADB4640A}" type="slidenum">
              <a:rPr lang="en-AU" smtClean="0"/>
              <a:t>‹#›</a:t>
            </a:fld>
            <a:endParaRPr lang="en-AU"/>
          </a:p>
        </p:txBody>
      </p:sp>
    </p:spTree>
    <p:extLst>
      <p:ext uri="{BB962C8B-B14F-4D97-AF65-F5344CB8AC3E}">
        <p14:creationId xmlns:p14="http://schemas.microsoft.com/office/powerpoint/2010/main" val="326788579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4DD91133-2C55-F715-2DB5-8D6C4995C6DB}"/>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AU"/>
          </a:p>
        </p:txBody>
      </p:sp>
      <p:sp>
        <p:nvSpPr>
          <p:cNvPr id="3" name="Vertical Text Placeholder 2">
            <a:extLst>
              <a:ext uri="{FF2B5EF4-FFF2-40B4-BE49-F238E27FC236}">
                <a16:creationId xmlns:a16="http://schemas.microsoft.com/office/drawing/2014/main" id="{AA582394-70CD-49F6-4DCF-232D8FDD1A96}"/>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Date Placeholder 3">
            <a:extLst>
              <a:ext uri="{FF2B5EF4-FFF2-40B4-BE49-F238E27FC236}">
                <a16:creationId xmlns:a16="http://schemas.microsoft.com/office/drawing/2014/main" id="{8552EA35-1BA3-0C67-576E-9C3957632667}"/>
              </a:ext>
            </a:extLst>
          </p:cNvPr>
          <p:cNvSpPr>
            <a:spLocks noGrp="1"/>
          </p:cNvSpPr>
          <p:nvPr>
            <p:ph type="dt" sz="half" idx="10"/>
          </p:nvPr>
        </p:nvSpPr>
        <p:spPr/>
        <p:txBody>
          <a:bodyPr/>
          <a:lstStyle/>
          <a:p>
            <a:fld id="{290F4B31-6E56-4612-A428-4426C3FB2041}" type="datetimeFigureOut">
              <a:rPr lang="en-AU" smtClean="0"/>
              <a:t>6/09/2024</a:t>
            </a:fld>
            <a:endParaRPr lang="en-AU"/>
          </a:p>
        </p:txBody>
      </p:sp>
      <p:sp>
        <p:nvSpPr>
          <p:cNvPr id="5" name="Footer Placeholder 4">
            <a:extLst>
              <a:ext uri="{FF2B5EF4-FFF2-40B4-BE49-F238E27FC236}">
                <a16:creationId xmlns:a16="http://schemas.microsoft.com/office/drawing/2014/main" id="{0F8B4219-A242-6577-F91C-9C5A7D484C53}"/>
              </a:ext>
            </a:extLst>
          </p:cNvPr>
          <p:cNvSpPr>
            <a:spLocks noGrp="1"/>
          </p:cNvSpPr>
          <p:nvPr>
            <p:ph type="ftr" sz="quarter" idx="11"/>
          </p:nvPr>
        </p:nvSpPr>
        <p:spPr/>
        <p:txBody>
          <a:bodyPr/>
          <a:lstStyle/>
          <a:p>
            <a:endParaRPr lang="en-AU"/>
          </a:p>
        </p:txBody>
      </p:sp>
      <p:sp>
        <p:nvSpPr>
          <p:cNvPr id="6" name="Slide Number Placeholder 5">
            <a:extLst>
              <a:ext uri="{FF2B5EF4-FFF2-40B4-BE49-F238E27FC236}">
                <a16:creationId xmlns:a16="http://schemas.microsoft.com/office/drawing/2014/main" id="{D5A69BA4-DADE-B6C5-5B3A-BA66A5A2CE25}"/>
              </a:ext>
            </a:extLst>
          </p:cNvPr>
          <p:cNvSpPr>
            <a:spLocks noGrp="1"/>
          </p:cNvSpPr>
          <p:nvPr>
            <p:ph type="sldNum" sz="quarter" idx="12"/>
          </p:nvPr>
        </p:nvSpPr>
        <p:spPr/>
        <p:txBody>
          <a:bodyPr/>
          <a:lstStyle/>
          <a:p>
            <a:fld id="{A6F244D8-7A7D-4FC3-B5BA-F041ADB4640A}" type="slidenum">
              <a:rPr lang="en-AU" smtClean="0"/>
              <a:t>‹#›</a:t>
            </a:fld>
            <a:endParaRPr lang="en-AU"/>
          </a:p>
        </p:txBody>
      </p:sp>
    </p:spTree>
    <p:extLst>
      <p:ext uri="{BB962C8B-B14F-4D97-AF65-F5344CB8AC3E}">
        <p14:creationId xmlns:p14="http://schemas.microsoft.com/office/powerpoint/2010/main" val="216378056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80CF9B-ECC5-63ED-52CD-42FDC3CC99FE}"/>
              </a:ext>
            </a:extLst>
          </p:cNvPr>
          <p:cNvSpPr>
            <a:spLocks noGrp="1"/>
          </p:cNvSpPr>
          <p:nvPr>
            <p:ph type="title"/>
          </p:nvPr>
        </p:nvSpPr>
        <p:spPr/>
        <p:txBody>
          <a:bodyPr/>
          <a:lstStyle/>
          <a:p>
            <a:r>
              <a:rPr lang="en-US"/>
              <a:t>Click to edit Master title style</a:t>
            </a:r>
            <a:endParaRPr lang="en-AU"/>
          </a:p>
        </p:txBody>
      </p:sp>
      <p:sp>
        <p:nvSpPr>
          <p:cNvPr id="3" name="Content Placeholder 2">
            <a:extLst>
              <a:ext uri="{FF2B5EF4-FFF2-40B4-BE49-F238E27FC236}">
                <a16:creationId xmlns:a16="http://schemas.microsoft.com/office/drawing/2014/main" id="{EBEEAC3F-1E65-F481-B49A-DBE1D0C71F26}"/>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Date Placeholder 3">
            <a:extLst>
              <a:ext uri="{FF2B5EF4-FFF2-40B4-BE49-F238E27FC236}">
                <a16:creationId xmlns:a16="http://schemas.microsoft.com/office/drawing/2014/main" id="{8F80EF9A-CF53-3108-222D-8E2DBD4B2290}"/>
              </a:ext>
            </a:extLst>
          </p:cNvPr>
          <p:cNvSpPr>
            <a:spLocks noGrp="1"/>
          </p:cNvSpPr>
          <p:nvPr>
            <p:ph type="dt" sz="half" idx="10"/>
          </p:nvPr>
        </p:nvSpPr>
        <p:spPr/>
        <p:txBody>
          <a:bodyPr/>
          <a:lstStyle/>
          <a:p>
            <a:fld id="{290F4B31-6E56-4612-A428-4426C3FB2041}" type="datetimeFigureOut">
              <a:rPr lang="en-AU" smtClean="0"/>
              <a:t>6/09/2024</a:t>
            </a:fld>
            <a:endParaRPr lang="en-AU"/>
          </a:p>
        </p:txBody>
      </p:sp>
      <p:sp>
        <p:nvSpPr>
          <p:cNvPr id="5" name="Footer Placeholder 4">
            <a:extLst>
              <a:ext uri="{FF2B5EF4-FFF2-40B4-BE49-F238E27FC236}">
                <a16:creationId xmlns:a16="http://schemas.microsoft.com/office/drawing/2014/main" id="{D47B0853-74C5-BAE5-39B6-4AEE6A22B861}"/>
              </a:ext>
            </a:extLst>
          </p:cNvPr>
          <p:cNvSpPr>
            <a:spLocks noGrp="1"/>
          </p:cNvSpPr>
          <p:nvPr>
            <p:ph type="ftr" sz="quarter" idx="11"/>
          </p:nvPr>
        </p:nvSpPr>
        <p:spPr/>
        <p:txBody>
          <a:bodyPr/>
          <a:lstStyle/>
          <a:p>
            <a:endParaRPr lang="en-AU"/>
          </a:p>
        </p:txBody>
      </p:sp>
      <p:sp>
        <p:nvSpPr>
          <p:cNvPr id="6" name="Slide Number Placeholder 5">
            <a:extLst>
              <a:ext uri="{FF2B5EF4-FFF2-40B4-BE49-F238E27FC236}">
                <a16:creationId xmlns:a16="http://schemas.microsoft.com/office/drawing/2014/main" id="{5FBEEAB9-84B2-C0EC-0493-3AE6025095D7}"/>
              </a:ext>
            </a:extLst>
          </p:cNvPr>
          <p:cNvSpPr>
            <a:spLocks noGrp="1"/>
          </p:cNvSpPr>
          <p:nvPr>
            <p:ph type="sldNum" sz="quarter" idx="12"/>
          </p:nvPr>
        </p:nvSpPr>
        <p:spPr/>
        <p:txBody>
          <a:bodyPr/>
          <a:lstStyle/>
          <a:p>
            <a:fld id="{A6F244D8-7A7D-4FC3-B5BA-F041ADB4640A}" type="slidenum">
              <a:rPr lang="en-AU" smtClean="0"/>
              <a:t>‹#›</a:t>
            </a:fld>
            <a:endParaRPr lang="en-AU"/>
          </a:p>
        </p:txBody>
      </p:sp>
    </p:spTree>
    <p:extLst>
      <p:ext uri="{BB962C8B-B14F-4D97-AF65-F5344CB8AC3E}">
        <p14:creationId xmlns:p14="http://schemas.microsoft.com/office/powerpoint/2010/main" val="247504344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EE7879-C88A-372D-5FA4-AF7A3E72302B}"/>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AU"/>
          </a:p>
        </p:txBody>
      </p:sp>
      <p:sp>
        <p:nvSpPr>
          <p:cNvPr id="3" name="Text Placeholder 2">
            <a:extLst>
              <a:ext uri="{FF2B5EF4-FFF2-40B4-BE49-F238E27FC236}">
                <a16:creationId xmlns:a16="http://schemas.microsoft.com/office/drawing/2014/main" id="{61EB3CAD-F659-98EC-4330-A5982D08548F}"/>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955974B3-AE34-188F-8D9C-0B2FDFD6EC34}"/>
              </a:ext>
            </a:extLst>
          </p:cNvPr>
          <p:cNvSpPr>
            <a:spLocks noGrp="1"/>
          </p:cNvSpPr>
          <p:nvPr>
            <p:ph type="dt" sz="half" idx="10"/>
          </p:nvPr>
        </p:nvSpPr>
        <p:spPr/>
        <p:txBody>
          <a:bodyPr/>
          <a:lstStyle/>
          <a:p>
            <a:fld id="{290F4B31-6E56-4612-A428-4426C3FB2041}" type="datetimeFigureOut">
              <a:rPr lang="en-AU" smtClean="0"/>
              <a:t>6/09/2024</a:t>
            </a:fld>
            <a:endParaRPr lang="en-AU"/>
          </a:p>
        </p:txBody>
      </p:sp>
      <p:sp>
        <p:nvSpPr>
          <p:cNvPr id="5" name="Footer Placeholder 4">
            <a:extLst>
              <a:ext uri="{FF2B5EF4-FFF2-40B4-BE49-F238E27FC236}">
                <a16:creationId xmlns:a16="http://schemas.microsoft.com/office/drawing/2014/main" id="{F40DA27E-2AA9-B22B-E037-8A274C744FA8}"/>
              </a:ext>
            </a:extLst>
          </p:cNvPr>
          <p:cNvSpPr>
            <a:spLocks noGrp="1"/>
          </p:cNvSpPr>
          <p:nvPr>
            <p:ph type="ftr" sz="quarter" idx="11"/>
          </p:nvPr>
        </p:nvSpPr>
        <p:spPr/>
        <p:txBody>
          <a:bodyPr/>
          <a:lstStyle/>
          <a:p>
            <a:endParaRPr lang="en-AU"/>
          </a:p>
        </p:txBody>
      </p:sp>
      <p:sp>
        <p:nvSpPr>
          <p:cNvPr id="6" name="Slide Number Placeholder 5">
            <a:extLst>
              <a:ext uri="{FF2B5EF4-FFF2-40B4-BE49-F238E27FC236}">
                <a16:creationId xmlns:a16="http://schemas.microsoft.com/office/drawing/2014/main" id="{51DD1A13-2F24-6010-BD00-A0730A6DF0DE}"/>
              </a:ext>
            </a:extLst>
          </p:cNvPr>
          <p:cNvSpPr>
            <a:spLocks noGrp="1"/>
          </p:cNvSpPr>
          <p:nvPr>
            <p:ph type="sldNum" sz="quarter" idx="12"/>
          </p:nvPr>
        </p:nvSpPr>
        <p:spPr/>
        <p:txBody>
          <a:bodyPr/>
          <a:lstStyle/>
          <a:p>
            <a:fld id="{A6F244D8-7A7D-4FC3-B5BA-F041ADB4640A}" type="slidenum">
              <a:rPr lang="en-AU" smtClean="0"/>
              <a:t>‹#›</a:t>
            </a:fld>
            <a:endParaRPr lang="en-AU"/>
          </a:p>
        </p:txBody>
      </p:sp>
    </p:spTree>
    <p:extLst>
      <p:ext uri="{BB962C8B-B14F-4D97-AF65-F5344CB8AC3E}">
        <p14:creationId xmlns:p14="http://schemas.microsoft.com/office/powerpoint/2010/main" val="334251647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678E7E-CF33-D9D0-9A8B-11312C0CEC9D}"/>
              </a:ext>
            </a:extLst>
          </p:cNvPr>
          <p:cNvSpPr>
            <a:spLocks noGrp="1"/>
          </p:cNvSpPr>
          <p:nvPr>
            <p:ph type="title"/>
          </p:nvPr>
        </p:nvSpPr>
        <p:spPr/>
        <p:txBody>
          <a:bodyPr/>
          <a:lstStyle/>
          <a:p>
            <a:r>
              <a:rPr lang="en-US"/>
              <a:t>Click to edit Master title style</a:t>
            </a:r>
            <a:endParaRPr lang="en-AU"/>
          </a:p>
        </p:txBody>
      </p:sp>
      <p:sp>
        <p:nvSpPr>
          <p:cNvPr id="3" name="Content Placeholder 2">
            <a:extLst>
              <a:ext uri="{FF2B5EF4-FFF2-40B4-BE49-F238E27FC236}">
                <a16:creationId xmlns:a16="http://schemas.microsoft.com/office/drawing/2014/main" id="{FABB972C-4E0C-F610-2BF7-4B58B3C2E804}"/>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Content Placeholder 3">
            <a:extLst>
              <a:ext uri="{FF2B5EF4-FFF2-40B4-BE49-F238E27FC236}">
                <a16:creationId xmlns:a16="http://schemas.microsoft.com/office/drawing/2014/main" id="{D7F0AA19-FF87-7ECB-D6B0-F9BD5D8A66EE}"/>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5" name="Date Placeholder 4">
            <a:extLst>
              <a:ext uri="{FF2B5EF4-FFF2-40B4-BE49-F238E27FC236}">
                <a16:creationId xmlns:a16="http://schemas.microsoft.com/office/drawing/2014/main" id="{628590BD-8ADA-1B26-36BB-62EB7EDB070F}"/>
              </a:ext>
            </a:extLst>
          </p:cNvPr>
          <p:cNvSpPr>
            <a:spLocks noGrp="1"/>
          </p:cNvSpPr>
          <p:nvPr>
            <p:ph type="dt" sz="half" idx="10"/>
          </p:nvPr>
        </p:nvSpPr>
        <p:spPr/>
        <p:txBody>
          <a:bodyPr/>
          <a:lstStyle/>
          <a:p>
            <a:fld id="{290F4B31-6E56-4612-A428-4426C3FB2041}" type="datetimeFigureOut">
              <a:rPr lang="en-AU" smtClean="0"/>
              <a:t>6/09/2024</a:t>
            </a:fld>
            <a:endParaRPr lang="en-AU"/>
          </a:p>
        </p:txBody>
      </p:sp>
      <p:sp>
        <p:nvSpPr>
          <p:cNvPr id="6" name="Footer Placeholder 5">
            <a:extLst>
              <a:ext uri="{FF2B5EF4-FFF2-40B4-BE49-F238E27FC236}">
                <a16:creationId xmlns:a16="http://schemas.microsoft.com/office/drawing/2014/main" id="{A652DB70-006D-5B98-A1D1-EF99A7B40643}"/>
              </a:ext>
            </a:extLst>
          </p:cNvPr>
          <p:cNvSpPr>
            <a:spLocks noGrp="1"/>
          </p:cNvSpPr>
          <p:nvPr>
            <p:ph type="ftr" sz="quarter" idx="11"/>
          </p:nvPr>
        </p:nvSpPr>
        <p:spPr/>
        <p:txBody>
          <a:bodyPr/>
          <a:lstStyle/>
          <a:p>
            <a:endParaRPr lang="en-AU"/>
          </a:p>
        </p:txBody>
      </p:sp>
      <p:sp>
        <p:nvSpPr>
          <p:cNvPr id="7" name="Slide Number Placeholder 6">
            <a:extLst>
              <a:ext uri="{FF2B5EF4-FFF2-40B4-BE49-F238E27FC236}">
                <a16:creationId xmlns:a16="http://schemas.microsoft.com/office/drawing/2014/main" id="{46F89E84-A924-CD7C-0444-D32C339B30DC}"/>
              </a:ext>
            </a:extLst>
          </p:cNvPr>
          <p:cNvSpPr>
            <a:spLocks noGrp="1"/>
          </p:cNvSpPr>
          <p:nvPr>
            <p:ph type="sldNum" sz="quarter" idx="12"/>
          </p:nvPr>
        </p:nvSpPr>
        <p:spPr/>
        <p:txBody>
          <a:bodyPr/>
          <a:lstStyle/>
          <a:p>
            <a:fld id="{A6F244D8-7A7D-4FC3-B5BA-F041ADB4640A}" type="slidenum">
              <a:rPr lang="en-AU" smtClean="0"/>
              <a:t>‹#›</a:t>
            </a:fld>
            <a:endParaRPr lang="en-AU"/>
          </a:p>
        </p:txBody>
      </p:sp>
    </p:spTree>
    <p:extLst>
      <p:ext uri="{BB962C8B-B14F-4D97-AF65-F5344CB8AC3E}">
        <p14:creationId xmlns:p14="http://schemas.microsoft.com/office/powerpoint/2010/main" val="229047373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D4981C-EF25-0586-8426-9FC88A364EF8}"/>
              </a:ext>
            </a:extLst>
          </p:cNvPr>
          <p:cNvSpPr>
            <a:spLocks noGrp="1"/>
          </p:cNvSpPr>
          <p:nvPr>
            <p:ph type="title"/>
          </p:nvPr>
        </p:nvSpPr>
        <p:spPr>
          <a:xfrm>
            <a:off x="839788" y="365125"/>
            <a:ext cx="10515600" cy="1325563"/>
          </a:xfrm>
        </p:spPr>
        <p:txBody>
          <a:bodyPr/>
          <a:lstStyle/>
          <a:p>
            <a:r>
              <a:rPr lang="en-US"/>
              <a:t>Click to edit Master title style</a:t>
            </a:r>
            <a:endParaRPr lang="en-AU"/>
          </a:p>
        </p:txBody>
      </p:sp>
      <p:sp>
        <p:nvSpPr>
          <p:cNvPr id="3" name="Text Placeholder 2">
            <a:extLst>
              <a:ext uri="{FF2B5EF4-FFF2-40B4-BE49-F238E27FC236}">
                <a16:creationId xmlns:a16="http://schemas.microsoft.com/office/drawing/2014/main" id="{E492C1B8-9A0F-1CE5-90F3-73E424ABFC72}"/>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9E30FF3A-63C8-299C-BC22-1C61F74E1EA8}"/>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5" name="Text Placeholder 4">
            <a:extLst>
              <a:ext uri="{FF2B5EF4-FFF2-40B4-BE49-F238E27FC236}">
                <a16:creationId xmlns:a16="http://schemas.microsoft.com/office/drawing/2014/main" id="{87FB9196-B88F-5133-BC7A-20D49BB16185}"/>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F642B5DA-A387-9DA4-71D0-9282A9A08F04}"/>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7" name="Date Placeholder 6">
            <a:extLst>
              <a:ext uri="{FF2B5EF4-FFF2-40B4-BE49-F238E27FC236}">
                <a16:creationId xmlns:a16="http://schemas.microsoft.com/office/drawing/2014/main" id="{B858084F-FFC4-11C1-D07B-C27FBC381446}"/>
              </a:ext>
            </a:extLst>
          </p:cNvPr>
          <p:cNvSpPr>
            <a:spLocks noGrp="1"/>
          </p:cNvSpPr>
          <p:nvPr>
            <p:ph type="dt" sz="half" idx="10"/>
          </p:nvPr>
        </p:nvSpPr>
        <p:spPr/>
        <p:txBody>
          <a:bodyPr/>
          <a:lstStyle/>
          <a:p>
            <a:fld id="{290F4B31-6E56-4612-A428-4426C3FB2041}" type="datetimeFigureOut">
              <a:rPr lang="en-AU" smtClean="0"/>
              <a:t>6/09/2024</a:t>
            </a:fld>
            <a:endParaRPr lang="en-AU"/>
          </a:p>
        </p:txBody>
      </p:sp>
      <p:sp>
        <p:nvSpPr>
          <p:cNvPr id="8" name="Footer Placeholder 7">
            <a:extLst>
              <a:ext uri="{FF2B5EF4-FFF2-40B4-BE49-F238E27FC236}">
                <a16:creationId xmlns:a16="http://schemas.microsoft.com/office/drawing/2014/main" id="{0C31B7F1-0BC9-3E53-4732-27087D2EF214}"/>
              </a:ext>
            </a:extLst>
          </p:cNvPr>
          <p:cNvSpPr>
            <a:spLocks noGrp="1"/>
          </p:cNvSpPr>
          <p:nvPr>
            <p:ph type="ftr" sz="quarter" idx="11"/>
          </p:nvPr>
        </p:nvSpPr>
        <p:spPr/>
        <p:txBody>
          <a:bodyPr/>
          <a:lstStyle/>
          <a:p>
            <a:endParaRPr lang="en-AU"/>
          </a:p>
        </p:txBody>
      </p:sp>
      <p:sp>
        <p:nvSpPr>
          <p:cNvPr id="9" name="Slide Number Placeholder 8">
            <a:extLst>
              <a:ext uri="{FF2B5EF4-FFF2-40B4-BE49-F238E27FC236}">
                <a16:creationId xmlns:a16="http://schemas.microsoft.com/office/drawing/2014/main" id="{10B3B92F-9C99-0900-D39B-8389399AF837}"/>
              </a:ext>
            </a:extLst>
          </p:cNvPr>
          <p:cNvSpPr>
            <a:spLocks noGrp="1"/>
          </p:cNvSpPr>
          <p:nvPr>
            <p:ph type="sldNum" sz="quarter" idx="12"/>
          </p:nvPr>
        </p:nvSpPr>
        <p:spPr/>
        <p:txBody>
          <a:bodyPr/>
          <a:lstStyle/>
          <a:p>
            <a:fld id="{A6F244D8-7A7D-4FC3-B5BA-F041ADB4640A}" type="slidenum">
              <a:rPr lang="en-AU" smtClean="0"/>
              <a:t>‹#›</a:t>
            </a:fld>
            <a:endParaRPr lang="en-AU"/>
          </a:p>
        </p:txBody>
      </p:sp>
    </p:spTree>
    <p:extLst>
      <p:ext uri="{BB962C8B-B14F-4D97-AF65-F5344CB8AC3E}">
        <p14:creationId xmlns:p14="http://schemas.microsoft.com/office/powerpoint/2010/main" val="360663690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53F211-0C08-D56D-507A-5EC753943BA0}"/>
              </a:ext>
            </a:extLst>
          </p:cNvPr>
          <p:cNvSpPr>
            <a:spLocks noGrp="1"/>
          </p:cNvSpPr>
          <p:nvPr>
            <p:ph type="title"/>
          </p:nvPr>
        </p:nvSpPr>
        <p:spPr/>
        <p:txBody>
          <a:bodyPr/>
          <a:lstStyle/>
          <a:p>
            <a:r>
              <a:rPr lang="en-US"/>
              <a:t>Click to edit Master title style</a:t>
            </a:r>
            <a:endParaRPr lang="en-AU"/>
          </a:p>
        </p:txBody>
      </p:sp>
      <p:sp>
        <p:nvSpPr>
          <p:cNvPr id="3" name="Date Placeholder 2">
            <a:extLst>
              <a:ext uri="{FF2B5EF4-FFF2-40B4-BE49-F238E27FC236}">
                <a16:creationId xmlns:a16="http://schemas.microsoft.com/office/drawing/2014/main" id="{CBE849AF-83BB-2B57-AC91-5FF43F05A733}"/>
              </a:ext>
            </a:extLst>
          </p:cNvPr>
          <p:cNvSpPr>
            <a:spLocks noGrp="1"/>
          </p:cNvSpPr>
          <p:nvPr>
            <p:ph type="dt" sz="half" idx="10"/>
          </p:nvPr>
        </p:nvSpPr>
        <p:spPr/>
        <p:txBody>
          <a:bodyPr/>
          <a:lstStyle/>
          <a:p>
            <a:fld id="{290F4B31-6E56-4612-A428-4426C3FB2041}" type="datetimeFigureOut">
              <a:rPr lang="en-AU" smtClean="0"/>
              <a:t>6/09/2024</a:t>
            </a:fld>
            <a:endParaRPr lang="en-AU"/>
          </a:p>
        </p:txBody>
      </p:sp>
      <p:sp>
        <p:nvSpPr>
          <p:cNvPr id="4" name="Footer Placeholder 3">
            <a:extLst>
              <a:ext uri="{FF2B5EF4-FFF2-40B4-BE49-F238E27FC236}">
                <a16:creationId xmlns:a16="http://schemas.microsoft.com/office/drawing/2014/main" id="{05A8166A-46DA-2710-8681-307AA8BD2682}"/>
              </a:ext>
            </a:extLst>
          </p:cNvPr>
          <p:cNvSpPr>
            <a:spLocks noGrp="1"/>
          </p:cNvSpPr>
          <p:nvPr>
            <p:ph type="ftr" sz="quarter" idx="11"/>
          </p:nvPr>
        </p:nvSpPr>
        <p:spPr/>
        <p:txBody>
          <a:bodyPr/>
          <a:lstStyle/>
          <a:p>
            <a:endParaRPr lang="en-AU"/>
          </a:p>
        </p:txBody>
      </p:sp>
      <p:sp>
        <p:nvSpPr>
          <p:cNvPr id="5" name="Slide Number Placeholder 4">
            <a:extLst>
              <a:ext uri="{FF2B5EF4-FFF2-40B4-BE49-F238E27FC236}">
                <a16:creationId xmlns:a16="http://schemas.microsoft.com/office/drawing/2014/main" id="{B0B68E73-026A-1B23-CE65-F521992239DD}"/>
              </a:ext>
            </a:extLst>
          </p:cNvPr>
          <p:cNvSpPr>
            <a:spLocks noGrp="1"/>
          </p:cNvSpPr>
          <p:nvPr>
            <p:ph type="sldNum" sz="quarter" idx="12"/>
          </p:nvPr>
        </p:nvSpPr>
        <p:spPr/>
        <p:txBody>
          <a:bodyPr/>
          <a:lstStyle/>
          <a:p>
            <a:fld id="{A6F244D8-7A7D-4FC3-B5BA-F041ADB4640A}" type="slidenum">
              <a:rPr lang="en-AU" smtClean="0"/>
              <a:t>‹#›</a:t>
            </a:fld>
            <a:endParaRPr lang="en-AU"/>
          </a:p>
        </p:txBody>
      </p:sp>
    </p:spTree>
    <p:extLst>
      <p:ext uri="{BB962C8B-B14F-4D97-AF65-F5344CB8AC3E}">
        <p14:creationId xmlns:p14="http://schemas.microsoft.com/office/powerpoint/2010/main" val="251778369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B17CF0DA-ABFF-8F14-5E38-3990C4784C1C}"/>
              </a:ext>
            </a:extLst>
          </p:cNvPr>
          <p:cNvSpPr>
            <a:spLocks noGrp="1"/>
          </p:cNvSpPr>
          <p:nvPr>
            <p:ph type="dt" sz="half" idx="10"/>
          </p:nvPr>
        </p:nvSpPr>
        <p:spPr/>
        <p:txBody>
          <a:bodyPr/>
          <a:lstStyle/>
          <a:p>
            <a:fld id="{290F4B31-6E56-4612-A428-4426C3FB2041}" type="datetimeFigureOut">
              <a:rPr lang="en-AU" smtClean="0"/>
              <a:t>6/09/2024</a:t>
            </a:fld>
            <a:endParaRPr lang="en-AU"/>
          </a:p>
        </p:txBody>
      </p:sp>
      <p:sp>
        <p:nvSpPr>
          <p:cNvPr id="3" name="Footer Placeholder 2">
            <a:extLst>
              <a:ext uri="{FF2B5EF4-FFF2-40B4-BE49-F238E27FC236}">
                <a16:creationId xmlns:a16="http://schemas.microsoft.com/office/drawing/2014/main" id="{BD989ABA-79BC-2FA4-23AE-D114EB9D9D5E}"/>
              </a:ext>
            </a:extLst>
          </p:cNvPr>
          <p:cNvSpPr>
            <a:spLocks noGrp="1"/>
          </p:cNvSpPr>
          <p:nvPr>
            <p:ph type="ftr" sz="quarter" idx="11"/>
          </p:nvPr>
        </p:nvSpPr>
        <p:spPr/>
        <p:txBody>
          <a:bodyPr/>
          <a:lstStyle/>
          <a:p>
            <a:endParaRPr lang="en-AU"/>
          </a:p>
        </p:txBody>
      </p:sp>
      <p:sp>
        <p:nvSpPr>
          <p:cNvPr id="4" name="Slide Number Placeholder 3">
            <a:extLst>
              <a:ext uri="{FF2B5EF4-FFF2-40B4-BE49-F238E27FC236}">
                <a16:creationId xmlns:a16="http://schemas.microsoft.com/office/drawing/2014/main" id="{81F857A0-4E1C-7490-838B-69FB4469B5D6}"/>
              </a:ext>
            </a:extLst>
          </p:cNvPr>
          <p:cNvSpPr>
            <a:spLocks noGrp="1"/>
          </p:cNvSpPr>
          <p:nvPr>
            <p:ph type="sldNum" sz="quarter" idx="12"/>
          </p:nvPr>
        </p:nvSpPr>
        <p:spPr/>
        <p:txBody>
          <a:bodyPr/>
          <a:lstStyle/>
          <a:p>
            <a:fld id="{A6F244D8-7A7D-4FC3-B5BA-F041ADB4640A}" type="slidenum">
              <a:rPr lang="en-AU" smtClean="0"/>
              <a:t>‹#›</a:t>
            </a:fld>
            <a:endParaRPr lang="en-AU"/>
          </a:p>
        </p:txBody>
      </p:sp>
    </p:spTree>
    <p:extLst>
      <p:ext uri="{BB962C8B-B14F-4D97-AF65-F5344CB8AC3E}">
        <p14:creationId xmlns:p14="http://schemas.microsoft.com/office/powerpoint/2010/main" val="138747064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49227C-957C-D386-184D-B3D134EB470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AU"/>
          </a:p>
        </p:txBody>
      </p:sp>
      <p:sp>
        <p:nvSpPr>
          <p:cNvPr id="3" name="Content Placeholder 2">
            <a:extLst>
              <a:ext uri="{FF2B5EF4-FFF2-40B4-BE49-F238E27FC236}">
                <a16:creationId xmlns:a16="http://schemas.microsoft.com/office/drawing/2014/main" id="{A8A3CC0D-455F-516F-E572-89DAC0C20658}"/>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Text Placeholder 3">
            <a:extLst>
              <a:ext uri="{FF2B5EF4-FFF2-40B4-BE49-F238E27FC236}">
                <a16:creationId xmlns:a16="http://schemas.microsoft.com/office/drawing/2014/main" id="{9077AC90-3FF2-8F8A-A995-B6B41AE1EF2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4E88ED19-872B-B001-A777-E6B23A511591}"/>
              </a:ext>
            </a:extLst>
          </p:cNvPr>
          <p:cNvSpPr>
            <a:spLocks noGrp="1"/>
          </p:cNvSpPr>
          <p:nvPr>
            <p:ph type="dt" sz="half" idx="10"/>
          </p:nvPr>
        </p:nvSpPr>
        <p:spPr/>
        <p:txBody>
          <a:bodyPr/>
          <a:lstStyle/>
          <a:p>
            <a:fld id="{290F4B31-6E56-4612-A428-4426C3FB2041}" type="datetimeFigureOut">
              <a:rPr lang="en-AU" smtClean="0"/>
              <a:t>6/09/2024</a:t>
            </a:fld>
            <a:endParaRPr lang="en-AU"/>
          </a:p>
        </p:txBody>
      </p:sp>
      <p:sp>
        <p:nvSpPr>
          <p:cNvPr id="6" name="Footer Placeholder 5">
            <a:extLst>
              <a:ext uri="{FF2B5EF4-FFF2-40B4-BE49-F238E27FC236}">
                <a16:creationId xmlns:a16="http://schemas.microsoft.com/office/drawing/2014/main" id="{E6B61857-6A3E-8ECA-B523-6DA527103D03}"/>
              </a:ext>
            </a:extLst>
          </p:cNvPr>
          <p:cNvSpPr>
            <a:spLocks noGrp="1"/>
          </p:cNvSpPr>
          <p:nvPr>
            <p:ph type="ftr" sz="quarter" idx="11"/>
          </p:nvPr>
        </p:nvSpPr>
        <p:spPr/>
        <p:txBody>
          <a:bodyPr/>
          <a:lstStyle/>
          <a:p>
            <a:endParaRPr lang="en-AU"/>
          </a:p>
        </p:txBody>
      </p:sp>
      <p:sp>
        <p:nvSpPr>
          <p:cNvPr id="7" name="Slide Number Placeholder 6">
            <a:extLst>
              <a:ext uri="{FF2B5EF4-FFF2-40B4-BE49-F238E27FC236}">
                <a16:creationId xmlns:a16="http://schemas.microsoft.com/office/drawing/2014/main" id="{65AFD637-306F-9FFE-631B-298CCD90383E}"/>
              </a:ext>
            </a:extLst>
          </p:cNvPr>
          <p:cNvSpPr>
            <a:spLocks noGrp="1"/>
          </p:cNvSpPr>
          <p:nvPr>
            <p:ph type="sldNum" sz="quarter" idx="12"/>
          </p:nvPr>
        </p:nvSpPr>
        <p:spPr/>
        <p:txBody>
          <a:bodyPr/>
          <a:lstStyle/>
          <a:p>
            <a:fld id="{A6F244D8-7A7D-4FC3-B5BA-F041ADB4640A}" type="slidenum">
              <a:rPr lang="en-AU" smtClean="0"/>
              <a:t>‹#›</a:t>
            </a:fld>
            <a:endParaRPr lang="en-AU"/>
          </a:p>
        </p:txBody>
      </p:sp>
    </p:spTree>
    <p:extLst>
      <p:ext uri="{BB962C8B-B14F-4D97-AF65-F5344CB8AC3E}">
        <p14:creationId xmlns:p14="http://schemas.microsoft.com/office/powerpoint/2010/main" val="146524622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7247C4-DAC4-D63A-5BC2-E06DD2A7B2A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AU"/>
          </a:p>
        </p:txBody>
      </p:sp>
      <p:sp>
        <p:nvSpPr>
          <p:cNvPr id="3" name="Picture Placeholder 2">
            <a:extLst>
              <a:ext uri="{FF2B5EF4-FFF2-40B4-BE49-F238E27FC236}">
                <a16:creationId xmlns:a16="http://schemas.microsoft.com/office/drawing/2014/main" id="{C8353213-8AA0-21E1-B905-80451D6F9527}"/>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AU"/>
          </a:p>
        </p:txBody>
      </p:sp>
      <p:sp>
        <p:nvSpPr>
          <p:cNvPr id="4" name="Text Placeholder 3">
            <a:extLst>
              <a:ext uri="{FF2B5EF4-FFF2-40B4-BE49-F238E27FC236}">
                <a16:creationId xmlns:a16="http://schemas.microsoft.com/office/drawing/2014/main" id="{B46359C5-161A-1B08-D7DE-9DBB9D1F46E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B790240-4449-A540-6029-6DB3C903DBFD}"/>
              </a:ext>
            </a:extLst>
          </p:cNvPr>
          <p:cNvSpPr>
            <a:spLocks noGrp="1"/>
          </p:cNvSpPr>
          <p:nvPr>
            <p:ph type="dt" sz="half" idx="10"/>
          </p:nvPr>
        </p:nvSpPr>
        <p:spPr/>
        <p:txBody>
          <a:bodyPr/>
          <a:lstStyle/>
          <a:p>
            <a:fld id="{290F4B31-6E56-4612-A428-4426C3FB2041}" type="datetimeFigureOut">
              <a:rPr lang="en-AU" smtClean="0"/>
              <a:t>6/09/2024</a:t>
            </a:fld>
            <a:endParaRPr lang="en-AU"/>
          </a:p>
        </p:txBody>
      </p:sp>
      <p:sp>
        <p:nvSpPr>
          <p:cNvPr id="6" name="Footer Placeholder 5">
            <a:extLst>
              <a:ext uri="{FF2B5EF4-FFF2-40B4-BE49-F238E27FC236}">
                <a16:creationId xmlns:a16="http://schemas.microsoft.com/office/drawing/2014/main" id="{E5922967-499B-9BDC-07E2-42FB76D9ED34}"/>
              </a:ext>
            </a:extLst>
          </p:cNvPr>
          <p:cNvSpPr>
            <a:spLocks noGrp="1"/>
          </p:cNvSpPr>
          <p:nvPr>
            <p:ph type="ftr" sz="quarter" idx="11"/>
          </p:nvPr>
        </p:nvSpPr>
        <p:spPr/>
        <p:txBody>
          <a:bodyPr/>
          <a:lstStyle/>
          <a:p>
            <a:endParaRPr lang="en-AU"/>
          </a:p>
        </p:txBody>
      </p:sp>
      <p:sp>
        <p:nvSpPr>
          <p:cNvPr id="7" name="Slide Number Placeholder 6">
            <a:extLst>
              <a:ext uri="{FF2B5EF4-FFF2-40B4-BE49-F238E27FC236}">
                <a16:creationId xmlns:a16="http://schemas.microsoft.com/office/drawing/2014/main" id="{2C7E6B8D-C4B8-3C21-9BE1-EA5934D5A82F}"/>
              </a:ext>
            </a:extLst>
          </p:cNvPr>
          <p:cNvSpPr>
            <a:spLocks noGrp="1"/>
          </p:cNvSpPr>
          <p:nvPr>
            <p:ph type="sldNum" sz="quarter" idx="12"/>
          </p:nvPr>
        </p:nvSpPr>
        <p:spPr/>
        <p:txBody>
          <a:bodyPr/>
          <a:lstStyle/>
          <a:p>
            <a:fld id="{A6F244D8-7A7D-4FC3-B5BA-F041ADB4640A}" type="slidenum">
              <a:rPr lang="en-AU" smtClean="0"/>
              <a:t>‹#›</a:t>
            </a:fld>
            <a:endParaRPr lang="en-AU"/>
          </a:p>
        </p:txBody>
      </p:sp>
    </p:spTree>
    <p:extLst>
      <p:ext uri="{BB962C8B-B14F-4D97-AF65-F5344CB8AC3E}">
        <p14:creationId xmlns:p14="http://schemas.microsoft.com/office/powerpoint/2010/main" val="31589308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1F5DE114-C951-6F85-DF1A-C44E81DADC00}"/>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AU"/>
          </a:p>
        </p:txBody>
      </p:sp>
      <p:sp>
        <p:nvSpPr>
          <p:cNvPr id="3" name="Text Placeholder 2">
            <a:extLst>
              <a:ext uri="{FF2B5EF4-FFF2-40B4-BE49-F238E27FC236}">
                <a16:creationId xmlns:a16="http://schemas.microsoft.com/office/drawing/2014/main" id="{A45D7FDE-A3B6-71DC-C3A0-32D5EB784A75}"/>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Date Placeholder 3">
            <a:extLst>
              <a:ext uri="{FF2B5EF4-FFF2-40B4-BE49-F238E27FC236}">
                <a16:creationId xmlns:a16="http://schemas.microsoft.com/office/drawing/2014/main" id="{2C200CB3-DD48-900F-325C-E99BD40DBD65}"/>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90F4B31-6E56-4612-A428-4426C3FB2041}" type="datetimeFigureOut">
              <a:rPr lang="en-AU" smtClean="0"/>
              <a:t>6/09/2024</a:t>
            </a:fld>
            <a:endParaRPr lang="en-AU"/>
          </a:p>
        </p:txBody>
      </p:sp>
      <p:sp>
        <p:nvSpPr>
          <p:cNvPr id="5" name="Footer Placeholder 4">
            <a:extLst>
              <a:ext uri="{FF2B5EF4-FFF2-40B4-BE49-F238E27FC236}">
                <a16:creationId xmlns:a16="http://schemas.microsoft.com/office/drawing/2014/main" id="{8CA9A504-CAFE-04BD-4FEE-EB18B4A9B292}"/>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AU"/>
          </a:p>
        </p:txBody>
      </p:sp>
      <p:sp>
        <p:nvSpPr>
          <p:cNvPr id="6" name="Slide Number Placeholder 5">
            <a:extLst>
              <a:ext uri="{FF2B5EF4-FFF2-40B4-BE49-F238E27FC236}">
                <a16:creationId xmlns:a16="http://schemas.microsoft.com/office/drawing/2014/main" id="{F484BBC3-2CB8-00A1-8195-424F222BF75F}"/>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6F244D8-7A7D-4FC3-B5BA-F041ADB4640A}" type="slidenum">
              <a:rPr lang="en-AU" smtClean="0"/>
              <a:t>‹#›</a:t>
            </a:fld>
            <a:endParaRPr lang="en-AU"/>
          </a:p>
        </p:txBody>
      </p:sp>
    </p:spTree>
    <p:extLst>
      <p:ext uri="{BB962C8B-B14F-4D97-AF65-F5344CB8AC3E}">
        <p14:creationId xmlns:p14="http://schemas.microsoft.com/office/powerpoint/2010/main" val="130635032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chart" Target="../charts/chart1.xml"/></Relationships>
</file>

<file path=ppt/slides/_rels/slide11.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19.xml"/><Relationship Id="rId1" Type="http://schemas.openxmlformats.org/officeDocument/2006/relationships/slideLayout" Target="../slideLayouts/slideLayout1.xml"/><Relationship Id="rId4" Type="http://schemas.openxmlformats.org/officeDocument/2006/relationships/image" Target="../media/image3.png"/></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stack of rocks on a table&#10;&#10;Description automatically generated">
            <a:extLst>
              <a:ext uri="{FF2B5EF4-FFF2-40B4-BE49-F238E27FC236}">
                <a16:creationId xmlns:a16="http://schemas.microsoft.com/office/drawing/2014/main" id="{8D1C79D2-536E-8567-F15E-903485DDB922}"/>
              </a:ext>
            </a:extLst>
          </p:cNvPr>
          <p:cNvPicPr>
            <a:picLocks noChangeAspect="1"/>
          </p:cNvPicPr>
          <p:nvPr/>
        </p:nvPicPr>
        <p:blipFill rotWithShape="1">
          <a:blip r:embed="rId3">
            <a:extLst>
              <a:ext uri="{28A0092B-C50C-407E-A947-70E740481C1C}">
                <a14:useLocalDpi xmlns:a14="http://schemas.microsoft.com/office/drawing/2010/main" val="0"/>
              </a:ext>
            </a:extLst>
          </a:blip>
          <a:srcRect l="17811" t="25890" b="4632"/>
          <a:stretch/>
        </p:blipFill>
        <p:spPr>
          <a:xfrm>
            <a:off x="0" y="0"/>
            <a:ext cx="12192000" cy="6858000"/>
          </a:xfrm>
          <a:prstGeom prst="rect">
            <a:avLst/>
          </a:prstGeom>
        </p:spPr>
      </p:pic>
      <p:sp>
        <p:nvSpPr>
          <p:cNvPr id="7" name="Title 20">
            <a:extLst>
              <a:ext uri="{FF2B5EF4-FFF2-40B4-BE49-F238E27FC236}">
                <a16:creationId xmlns:a16="http://schemas.microsoft.com/office/drawing/2014/main" id="{1B812384-3746-0256-5DC1-7FC580C2404F}"/>
              </a:ext>
            </a:extLst>
          </p:cNvPr>
          <p:cNvSpPr txBox="1">
            <a:spLocks/>
          </p:cNvSpPr>
          <p:nvPr/>
        </p:nvSpPr>
        <p:spPr>
          <a:xfrm>
            <a:off x="3453765" y="1599691"/>
            <a:ext cx="8500110" cy="1770063"/>
          </a:xfrm>
          <a:prstGeom prst="rect">
            <a:avLst/>
          </a:prstGeom>
          <a:effectLst>
            <a:outerShdw blurRad="50800" dist="38100" dir="2700000" algn="tl" rotWithShape="0">
              <a:prstClr val="black">
                <a:alpha val="60000"/>
              </a:prstClr>
            </a:outerShdw>
          </a:effectLst>
        </p:spPr>
        <p:txBody>
          <a:bodyPr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fontAlgn="auto">
              <a:spcAft>
                <a:spcPts val="0"/>
              </a:spcAft>
              <a:defRPr/>
            </a:pPr>
            <a:r>
              <a:rPr lang="en-AU" sz="6000" dirty="0">
                <a:solidFill>
                  <a:schemeClr val="bg1"/>
                </a:solidFill>
                <a:effectLst>
                  <a:outerShdw blurRad="50800" dist="38100" dir="2700000" algn="tl" rotWithShape="0">
                    <a:prstClr val="black">
                      <a:alpha val="40000"/>
                    </a:prstClr>
                  </a:outerShdw>
                </a:effectLst>
                <a:latin typeface="Arial Rounded MT Bold" panose="020F0704030504030204" pitchFamily="34" charset="0"/>
                <a:ea typeface="ADLaM Display" panose="020B0604020202020204" pitchFamily="2" charset="0"/>
                <a:cs typeface="ADLaM Display" panose="020B0604020202020204" pitchFamily="2" charset="0"/>
              </a:rPr>
              <a:t>Guidance for health professionals</a:t>
            </a:r>
          </a:p>
        </p:txBody>
      </p:sp>
      <p:pic>
        <p:nvPicPr>
          <p:cNvPr id="4102" name="Picture 6" descr="A black and green logo&#10;&#10;Description automatically generated">
            <a:extLst>
              <a:ext uri="{FF2B5EF4-FFF2-40B4-BE49-F238E27FC236}">
                <a16:creationId xmlns:a16="http://schemas.microsoft.com/office/drawing/2014/main" id="{BDADC177-0740-0768-D272-8E3F7D764BB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382125" y="6089650"/>
            <a:ext cx="257175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20">
            <a:extLst>
              <a:ext uri="{FF2B5EF4-FFF2-40B4-BE49-F238E27FC236}">
                <a16:creationId xmlns:a16="http://schemas.microsoft.com/office/drawing/2014/main" id="{1A1F0CC8-33D4-E483-697D-627DB1708B66}"/>
              </a:ext>
            </a:extLst>
          </p:cNvPr>
          <p:cNvSpPr txBox="1">
            <a:spLocks/>
          </p:cNvSpPr>
          <p:nvPr/>
        </p:nvSpPr>
        <p:spPr>
          <a:xfrm>
            <a:off x="3539109" y="3528882"/>
            <a:ext cx="8500110" cy="1362520"/>
          </a:xfrm>
          <a:prstGeom prst="rect">
            <a:avLst/>
          </a:prstGeom>
          <a:effectLst>
            <a:outerShdw blurRad="50800" dist="38100" dir="2700000" algn="tl" rotWithShape="0">
              <a:prstClr val="black">
                <a:alpha val="60000"/>
              </a:prstClr>
            </a:outerShdw>
          </a:effectLst>
        </p:spPr>
        <p:txBody>
          <a:bodyPr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fontAlgn="auto">
              <a:spcAft>
                <a:spcPts val="0"/>
              </a:spcAft>
              <a:defRPr/>
            </a:pPr>
            <a:r>
              <a:rPr lang="en-AU" sz="3200" dirty="0">
                <a:solidFill>
                  <a:schemeClr val="bg1"/>
                </a:solidFill>
                <a:effectLst>
                  <a:outerShdw blurRad="50800" dist="38100" dir="2700000" algn="tl" rotWithShape="0">
                    <a:prstClr val="black">
                      <a:alpha val="40000"/>
                    </a:prstClr>
                  </a:outerShdw>
                </a:effectLst>
                <a:latin typeface="Arial Rounded MT Bold" panose="020F0704030504030204" pitchFamily="34" charset="0"/>
                <a:ea typeface="ADLaM Display" panose="020B0604020202020204" pitchFamily="2" charset="0"/>
                <a:cs typeface="ADLaM Display" panose="020B0604020202020204" pitchFamily="2" charset="0"/>
              </a:rPr>
              <a:t>Understanding gambling harm in your patients</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Consulting with senior patient at home">
            <a:extLst>
              <a:ext uri="{FF2B5EF4-FFF2-40B4-BE49-F238E27FC236}">
                <a16:creationId xmlns:a16="http://schemas.microsoft.com/office/drawing/2014/main" id="{E0EA8EFD-0106-26F2-44DD-184836F58C30}"/>
              </a:ext>
            </a:extLst>
          </p:cNvPr>
          <p:cNvPicPr>
            <a:picLocks noChangeAspect="1"/>
          </p:cNvPicPr>
          <p:nvPr/>
        </p:nvPicPr>
        <p:blipFill rotWithShape="1">
          <a:blip r:embed="rId3">
            <a:extLst>
              <a:ext uri="{28A0092B-C50C-407E-A947-70E740481C1C}">
                <a14:useLocalDpi xmlns:a14="http://schemas.microsoft.com/office/drawing/2010/main" val="0"/>
              </a:ext>
            </a:extLst>
          </a:blip>
          <a:srcRect l="-9413" t="-277" r="27687" b="277"/>
          <a:stretch/>
        </p:blipFill>
        <p:spPr>
          <a:xfrm>
            <a:off x="4598504" y="-17324"/>
            <a:ext cx="7593496" cy="6194287"/>
          </a:xfrm>
          <a:prstGeom prst="rect">
            <a:avLst/>
          </a:prstGeom>
        </p:spPr>
      </p:pic>
      <p:sp>
        <p:nvSpPr>
          <p:cNvPr id="10" name="Rectangle 9">
            <a:extLst>
              <a:ext uri="{FF2B5EF4-FFF2-40B4-BE49-F238E27FC236}">
                <a16:creationId xmlns:a16="http://schemas.microsoft.com/office/drawing/2014/main" id="{AD549639-1D4B-1475-6C9C-E6E0396E12EE}"/>
              </a:ext>
            </a:extLst>
          </p:cNvPr>
          <p:cNvSpPr/>
          <p:nvPr/>
        </p:nvSpPr>
        <p:spPr>
          <a:xfrm rot="5400000">
            <a:off x="2230957" y="-2230946"/>
            <a:ext cx="6194288" cy="10656200"/>
          </a:xfrm>
          <a:prstGeom prst="rect">
            <a:avLst/>
          </a:prstGeom>
          <a:gradFill>
            <a:gsLst>
              <a:gs pos="19000">
                <a:schemeClr val="accent1">
                  <a:lumMod val="5000"/>
                  <a:lumOff val="95000"/>
                  <a:alpha val="0"/>
                </a:schemeClr>
              </a:gs>
              <a:gs pos="52000">
                <a:schemeClr val="bg1"/>
              </a:gs>
              <a:gs pos="39000">
                <a:schemeClr val="bg1"/>
              </a:gs>
              <a:gs pos="100000">
                <a:schemeClr val="bg1"/>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AU" dirty="0"/>
          </a:p>
        </p:txBody>
      </p:sp>
      <p:sp>
        <p:nvSpPr>
          <p:cNvPr id="2" name="Title 1">
            <a:extLst>
              <a:ext uri="{FF2B5EF4-FFF2-40B4-BE49-F238E27FC236}">
                <a16:creationId xmlns:a16="http://schemas.microsoft.com/office/drawing/2014/main" id="{59A44558-2F38-3E0A-5A01-79F039AF4C78}"/>
              </a:ext>
            </a:extLst>
          </p:cNvPr>
          <p:cNvSpPr>
            <a:spLocks noGrp="1"/>
          </p:cNvSpPr>
          <p:nvPr>
            <p:ph type="title"/>
          </p:nvPr>
        </p:nvSpPr>
        <p:spPr/>
        <p:txBody>
          <a:bodyPr/>
          <a:lstStyle/>
          <a:p>
            <a:r>
              <a:rPr lang="en-AU" dirty="0">
                <a:latin typeface="Arial Rounded MT Bold" panose="020F0704030504030204" pitchFamily="34" charset="0"/>
              </a:rPr>
              <a:t>Starting the conversation</a:t>
            </a:r>
          </a:p>
        </p:txBody>
      </p:sp>
      <p:sp>
        <p:nvSpPr>
          <p:cNvPr id="3" name="Content Placeholder 2">
            <a:extLst>
              <a:ext uri="{FF2B5EF4-FFF2-40B4-BE49-F238E27FC236}">
                <a16:creationId xmlns:a16="http://schemas.microsoft.com/office/drawing/2014/main" id="{C347D38C-173B-5902-AF11-A06217FF8640}"/>
              </a:ext>
            </a:extLst>
          </p:cNvPr>
          <p:cNvSpPr>
            <a:spLocks noGrp="1"/>
          </p:cNvSpPr>
          <p:nvPr>
            <p:ph idx="1"/>
          </p:nvPr>
        </p:nvSpPr>
        <p:spPr>
          <a:xfrm>
            <a:off x="3157330" y="3073083"/>
            <a:ext cx="4925966" cy="2068792"/>
          </a:xfrm>
        </p:spPr>
        <p:txBody>
          <a:bodyPr>
            <a:normAutofit/>
          </a:bodyPr>
          <a:lstStyle/>
          <a:p>
            <a:pPr marL="0" indent="0">
              <a:buNone/>
            </a:pPr>
            <a:r>
              <a:rPr lang="en-AU" sz="2400" dirty="0">
                <a:latin typeface="Arial Nova" panose="020B0504020202020204" pitchFamily="34" charset="0"/>
              </a:rPr>
              <a:t>This screening question is validated as having a 92% detection rate for identifying gambling harm in patients in a primary and allied health care setting.</a:t>
            </a:r>
          </a:p>
        </p:txBody>
      </p:sp>
      <p:graphicFrame>
        <p:nvGraphicFramePr>
          <p:cNvPr id="13" name="Chart 12">
            <a:extLst>
              <a:ext uri="{FF2B5EF4-FFF2-40B4-BE49-F238E27FC236}">
                <a16:creationId xmlns:a16="http://schemas.microsoft.com/office/drawing/2014/main" id="{7D1DC8F8-C595-A865-98EE-C5FAC52A0585}"/>
              </a:ext>
            </a:extLst>
          </p:cNvPr>
          <p:cNvGraphicFramePr/>
          <p:nvPr>
            <p:extLst>
              <p:ext uri="{D42A27DB-BD31-4B8C-83A1-F6EECF244321}">
                <p14:modId xmlns:p14="http://schemas.microsoft.com/office/powerpoint/2010/main" val="175067504"/>
              </p:ext>
            </p:extLst>
          </p:nvPr>
        </p:nvGraphicFramePr>
        <p:xfrm>
          <a:off x="838200" y="2929928"/>
          <a:ext cx="2319130" cy="2355103"/>
        </p:xfrm>
        <a:graphic>
          <a:graphicData uri="http://schemas.openxmlformats.org/drawingml/2006/chart">
            <c:chart xmlns:c="http://schemas.openxmlformats.org/drawingml/2006/chart" xmlns:r="http://schemas.openxmlformats.org/officeDocument/2006/relationships" r:id="rId4"/>
          </a:graphicData>
        </a:graphic>
      </p:graphicFrame>
      <p:sp>
        <p:nvSpPr>
          <p:cNvPr id="15" name="TextBox 14">
            <a:extLst>
              <a:ext uri="{FF2B5EF4-FFF2-40B4-BE49-F238E27FC236}">
                <a16:creationId xmlns:a16="http://schemas.microsoft.com/office/drawing/2014/main" id="{172E540B-9838-4BBD-792C-804CDCD4C8BC}"/>
              </a:ext>
            </a:extLst>
          </p:cNvPr>
          <p:cNvSpPr txBox="1"/>
          <p:nvPr/>
        </p:nvSpPr>
        <p:spPr>
          <a:xfrm>
            <a:off x="838200" y="1703259"/>
            <a:ext cx="6096000" cy="954107"/>
          </a:xfrm>
          <a:prstGeom prst="rect">
            <a:avLst/>
          </a:prstGeom>
          <a:noFill/>
        </p:spPr>
        <p:txBody>
          <a:bodyPr wrap="square">
            <a:spAutoFit/>
          </a:bodyPr>
          <a:lstStyle/>
          <a:p>
            <a:pPr marL="0" indent="0">
              <a:buNone/>
            </a:pPr>
            <a:r>
              <a:rPr lang="en-AU" sz="2800" b="1" dirty="0">
                <a:latin typeface="Arial Nova" panose="020B0504020202020204" pitchFamily="34" charset="0"/>
              </a:rPr>
              <a:t>“In the past 12 months, have you had an issue with gambling?”</a:t>
            </a:r>
          </a:p>
        </p:txBody>
      </p:sp>
      <p:sp>
        <p:nvSpPr>
          <p:cNvPr id="16" name="TextBox 15">
            <a:extLst>
              <a:ext uri="{FF2B5EF4-FFF2-40B4-BE49-F238E27FC236}">
                <a16:creationId xmlns:a16="http://schemas.microsoft.com/office/drawing/2014/main" id="{FC955AA8-5483-4CB2-E0BB-08E0C90A1985}"/>
              </a:ext>
            </a:extLst>
          </p:cNvPr>
          <p:cNvSpPr txBox="1"/>
          <p:nvPr/>
        </p:nvSpPr>
        <p:spPr>
          <a:xfrm>
            <a:off x="1277179" y="3645814"/>
            <a:ext cx="1802294" cy="923330"/>
          </a:xfrm>
          <a:prstGeom prst="rect">
            <a:avLst/>
          </a:prstGeom>
          <a:noFill/>
        </p:spPr>
        <p:txBody>
          <a:bodyPr wrap="square" rtlCol="0">
            <a:spAutoFit/>
          </a:bodyPr>
          <a:lstStyle/>
          <a:p>
            <a:r>
              <a:rPr lang="en-AU" sz="5400" dirty="0">
                <a:latin typeface="Arial Rounded MT Bold" panose="020F0704030504030204" pitchFamily="34" charset="0"/>
              </a:rPr>
              <a:t>92%</a:t>
            </a:r>
          </a:p>
        </p:txBody>
      </p:sp>
    </p:spTree>
    <p:extLst>
      <p:ext uri="{BB962C8B-B14F-4D97-AF65-F5344CB8AC3E}">
        <p14:creationId xmlns:p14="http://schemas.microsoft.com/office/powerpoint/2010/main" val="253053206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0" name="Picture 2" descr="Person holding mug">
            <a:extLst>
              <a:ext uri="{FF2B5EF4-FFF2-40B4-BE49-F238E27FC236}">
                <a16:creationId xmlns:a16="http://schemas.microsoft.com/office/drawing/2014/main" id="{DE13C2AE-4047-075A-EEA6-023D58907CF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4202" r="19873" b="9930"/>
          <a:stretch>
            <a:fillRect/>
          </a:stretch>
        </p:blipFill>
        <p:spPr bwMode="auto">
          <a:xfrm>
            <a:off x="4383088" y="0"/>
            <a:ext cx="7808912" cy="6176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Rectangle 3">
            <a:extLst>
              <a:ext uri="{FF2B5EF4-FFF2-40B4-BE49-F238E27FC236}">
                <a16:creationId xmlns:a16="http://schemas.microsoft.com/office/drawing/2014/main" id="{A6B7EEDC-62B5-2C46-2DDE-79AE8C5F9009}"/>
              </a:ext>
            </a:extLst>
          </p:cNvPr>
          <p:cNvSpPr/>
          <p:nvPr/>
        </p:nvSpPr>
        <p:spPr>
          <a:xfrm rot="5400000">
            <a:off x="2163355" y="-2111786"/>
            <a:ext cx="6176953" cy="10400542"/>
          </a:xfrm>
          <a:prstGeom prst="rect">
            <a:avLst/>
          </a:prstGeom>
          <a:gradFill>
            <a:gsLst>
              <a:gs pos="19000">
                <a:schemeClr val="accent1">
                  <a:lumMod val="5000"/>
                  <a:lumOff val="95000"/>
                  <a:alpha val="0"/>
                </a:schemeClr>
              </a:gs>
              <a:gs pos="52000">
                <a:schemeClr val="bg1"/>
              </a:gs>
              <a:gs pos="39000">
                <a:schemeClr val="bg1"/>
              </a:gs>
              <a:gs pos="100000">
                <a:schemeClr val="bg1"/>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AU"/>
          </a:p>
        </p:txBody>
      </p:sp>
      <p:sp>
        <p:nvSpPr>
          <p:cNvPr id="12294" name="Title 1">
            <a:extLst>
              <a:ext uri="{FF2B5EF4-FFF2-40B4-BE49-F238E27FC236}">
                <a16:creationId xmlns:a16="http://schemas.microsoft.com/office/drawing/2014/main" id="{C00EA4F5-0717-53D4-7E21-0CE864FB2596}"/>
              </a:ext>
            </a:extLst>
          </p:cNvPr>
          <p:cNvSpPr>
            <a:spLocks noGrp="1" noChangeArrowheads="1"/>
          </p:cNvSpPr>
          <p:nvPr>
            <p:ph type="title"/>
          </p:nvPr>
        </p:nvSpPr>
        <p:spPr/>
        <p:txBody>
          <a:bodyPr/>
          <a:lstStyle/>
          <a:p>
            <a:pPr eaLnBrk="1" hangingPunct="1"/>
            <a:r>
              <a:rPr lang="en-AU" altLang="en-US">
                <a:latin typeface="Arial Rounded MT Bold" panose="020F0704030504030204" pitchFamily="34" charset="0"/>
              </a:rPr>
              <a:t>Language matters</a:t>
            </a:r>
          </a:p>
        </p:txBody>
      </p:sp>
      <p:sp>
        <p:nvSpPr>
          <p:cNvPr id="10243" name="Content Placeholder 2">
            <a:extLst>
              <a:ext uri="{FF2B5EF4-FFF2-40B4-BE49-F238E27FC236}">
                <a16:creationId xmlns:a16="http://schemas.microsoft.com/office/drawing/2014/main" id="{F219BF0C-D3D8-2508-2B0E-DD6BC9280AD4}"/>
              </a:ext>
            </a:extLst>
          </p:cNvPr>
          <p:cNvSpPr>
            <a:spLocks noGrp="1" noChangeArrowheads="1"/>
          </p:cNvSpPr>
          <p:nvPr>
            <p:ph idx="1"/>
          </p:nvPr>
        </p:nvSpPr>
        <p:spPr>
          <a:xfrm>
            <a:off x="838200" y="1825625"/>
            <a:ext cx="5994400" cy="4351338"/>
          </a:xfrm>
        </p:spPr>
        <p:txBody>
          <a:bodyPr/>
          <a:lstStyle/>
          <a:p>
            <a:pPr eaLnBrk="1" hangingPunct="1">
              <a:defRPr/>
            </a:pPr>
            <a:r>
              <a:rPr lang="en-AU" altLang="en-US" dirty="0">
                <a:latin typeface="Arial Nova" panose="020B0504020202020204" pitchFamily="34" charset="0"/>
              </a:rPr>
              <a:t>The words we use to talk about gambling have big impacts</a:t>
            </a:r>
            <a:endParaRPr lang="en-AU" altLang="en-US" sz="2400" b="1" dirty="0">
              <a:latin typeface="Arial Nova" panose="020B0504020202020204" pitchFamily="34" charset="0"/>
            </a:endParaRPr>
          </a:p>
          <a:p>
            <a:pPr eaLnBrk="1" hangingPunct="1">
              <a:defRPr/>
            </a:pPr>
            <a:r>
              <a:rPr lang="en-AU" altLang="en-US" dirty="0">
                <a:latin typeface="Arial Nova" panose="020B0504020202020204" pitchFamily="34" charset="0"/>
              </a:rPr>
              <a:t>Avoid words like “gambling problem”, “problem gambler” or “gambling addict”</a:t>
            </a:r>
          </a:p>
          <a:p>
            <a:pPr eaLnBrk="1" hangingPunct="1">
              <a:defRPr/>
            </a:pPr>
            <a:r>
              <a:rPr lang="en-AU" altLang="en-US" dirty="0">
                <a:latin typeface="Arial Nova" panose="020B0504020202020204" pitchFamily="34" charset="0"/>
              </a:rPr>
              <a:t>Instead, try using the phrase “gambling harm” to describe the ways gambling can impact someone’s life</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Person using iPad">
            <a:extLst>
              <a:ext uri="{FF2B5EF4-FFF2-40B4-BE49-F238E27FC236}">
                <a16:creationId xmlns:a16="http://schemas.microsoft.com/office/drawing/2014/main" id="{2228AA2D-5453-7C15-A758-E798357B0DDD}"/>
              </a:ext>
            </a:extLst>
          </p:cNvPr>
          <p:cNvPicPr>
            <a:picLocks noChangeAspect="1"/>
          </p:cNvPicPr>
          <p:nvPr/>
        </p:nvPicPr>
        <p:blipFill rotWithShape="1">
          <a:blip r:embed="rId3">
            <a:extLst>
              <a:ext uri="{28A0092B-C50C-407E-A947-70E740481C1C}">
                <a14:useLocalDpi xmlns:a14="http://schemas.microsoft.com/office/drawing/2010/main" val="0"/>
              </a:ext>
            </a:extLst>
          </a:blip>
          <a:srcRect l="-11043" r="11043"/>
          <a:stretch/>
        </p:blipFill>
        <p:spPr>
          <a:xfrm>
            <a:off x="2928730" y="0"/>
            <a:ext cx="9263270" cy="6181658"/>
          </a:xfrm>
          <a:prstGeom prst="rect">
            <a:avLst/>
          </a:prstGeom>
        </p:spPr>
      </p:pic>
      <p:sp>
        <p:nvSpPr>
          <p:cNvPr id="9" name="Rectangle 8">
            <a:extLst>
              <a:ext uri="{FF2B5EF4-FFF2-40B4-BE49-F238E27FC236}">
                <a16:creationId xmlns:a16="http://schemas.microsoft.com/office/drawing/2014/main" id="{0E833F30-E27A-AC05-7BFD-F1F85A74BCF1}"/>
              </a:ext>
            </a:extLst>
          </p:cNvPr>
          <p:cNvSpPr/>
          <p:nvPr/>
        </p:nvSpPr>
        <p:spPr>
          <a:xfrm rot="5400000">
            <a:off x="2163355" y="-2111786"/>
            <a:ext cx="6176953" cy="10400542"/>
          </a:xfrm>
          <a:prstGeom prst="rect">
            <a:avLst/>
          </a:prstGeom>
          <a:gradFill>
            <a:gsLst>
              <a:gs pos="19000">
                <a:schemeClr val="accent1">
                  <a:lumMod val="5000"/>
                  <a:lumOff val="95000"/>
                  <a:alpha val="0"/>
                </a:schemeClr>
              </a:gs>
              <a:gs pos="52000">
                <a:schemeClr val="bg1"/>
              </a:gs>
              <a:gs pos="39000">
                <a:schemeClr val="bg1"/>
              </a:gs>
              <a:gs pos="100000">
                <a:schemeClr val="bg1"/>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AU"/>
          </a:p>
        </p:txBody>
      </p:sp>
      <p:sp>
        <p:nvSpPr>
          <p:cNvPr id="5" name="Content Placeholder 4">
            <a:extLst>
              <a:ext uri="{FF2B5EF4-FFF2-40B4-BE49-F238E27FC236}">
                <a16:creationId xmlns:a16="http://schemas.microsoft.com/office/drawing/2014/main" id="{10F8DEC2-4840-8B36-74D0-1DDB4A216E1C}"/>
              </a:ext>
            </a:extLst>
          </p:cNvPr>
          <p:cNvSpPr>
            <a:spLocks noGrp="1"/>
          </p:cNvSpPr>
          <p:nvPr>
            <p:ph idx="1"/>
          </p:nvPr>
        </p:nvSpPr>
        <p:spPr>
          <a:xfrm>
            <a:off x="838200" y="1825625"/>
            <a:ext cx="6278217" cy="4351338"/>
          </a:xfrm>
        </p:spPr>
        <p:txBody>
          <a:bodyPr/>
          <a:lstStyle/>
          <a:p>
            <a:pPr marL="0" indent="0">
              <a:buNone/>
            </a:pPr>
            <a:r>
              <a:rPr lang="en-AU" b="1" dirty="0">
                <a:latin typeface="Arial Nova" panose="020B0504020202020204" pitchFamily="34" charset="0"/>
              </a:rPr>
              <a:t>Problem Gambling Severity Index (PGSI)</a:t>
            </a:r>
          </a:p>
          <a:p>
            <a:r>
              <a:rPr lang="en-AU" dirty="0">
                <a:latin typeface="Arial Nova" panose="020B0504020202020204" pitchFamily="34" charset="0"/>
              </a:rPr>
              <a:t>Self-assessment of gambling behaviour over the last 12 months</a:t>
            </a:r>
          </a:p>
          <a:p>
            <a:r>
              <a:rPr lang="en-AU" dirty="0">
                <a:latin typeface="Arial Nova" panose="020B0504020202020204" pitchFamily="34" charset="0"/>
              </a:rPr>
              <a:t>Nine items</a:t>
            </a:r>
          </a:p>
          <a:p>
            <a:r>
              <a:rPr lang="en-AU" dirty="0">
                <a:latin typeface="Arial Nova" panose="020B0504020202020204" pitchFamily="34" charset="0"/>
              </a:rPr>
              <a:t>The higher the score, the more severe the impact of gambling</a:t>
            </a:r>
          </a:p>
        </p:txBody>
      </p:sp>
      <p:sp>
        <p:nvSpPr>
          <p:cNvPr id="3" name="TextBox 2">
            <a:extLst>
              <a:ext uri="{FF2B5EF4-FFF2-40B4-BE49-F238E27FC236}">
                <a16:creationId xmlns:a16="http://schemas.microsoft.com/office/drawing/2014/main" id="{92D1932B-EEB2-4AC1-53E6-64D4215E8D99}"/>
              </a:ext>
            </a:extLst>
          </p:cNvPr>
          <p:cNvSpPr txBox="1">
            <a:spLocks noChangeArrowheads="1"/>
          </p:cNvSpPr>
          <p:nvPr/>
        </p:nvSpPr>
        <p:spPr bwMode="auto">
          <a:xfrm>
            <a:off x="7095553" y="4983324"/>
            <a:ext cx="4677347" cy="954107"/>
          </a:xfrm>
          <a:prstGeom prst="rect">
            <a:avLst/>
          </a:prstGeom>
          <a:solidFill>
            <a:srgbClr val="5EA443"/>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FontTx/>
              <a:buNone/>
            </a:pPr>
            <a:r>
              <a:rPr lang="en-AU" altLang="en-US" dirty="0">
                <a:solidFill>
                  <a:schemeClr val="bg1"/>
                </a:solidFill>
                <a:latin typeface="Arial Nova" panose="020B0504020202020204" pitchFamily="34" charset="0"/>
              </a:rPr>
              <a:t>For more information, visit </a:t>
            </a:r>
            <a:r>
              <a:rPr lang="en-AU" altLang="en-US" b="1" dirty="0">
                <a:solidFill>
                  <a:schemeClr val="bg1"/>
                </a:solidFill>
                <a:latin typeface="Arial Nova" panose="020B0504020202020204" pitchFamily="34" charset="0"/>
              </a:rPr>
              <a:t>gamblinghelponline.org.au</a:t>
            </a:r>
          </a:p>
        </p:txBody>
      </p:sp>
      <p:sp>
        <p:nvSpPr>
          <p:cNvPr id="4" name="Rectangle: Rounded Corners 3">
            <a:extLst>
              <a:ext uri="{FF2B5EF4-FFF2-40B4-BE49-F238E27FC236}">
                <a16:creationId xmlns:a16="http://schemas.microsoft.com/office/drawing/2014/main" id="{335FDBB6-586A-2BA2-F206-4F1CEBC7DD27}"/>
              </a:ext>
            </a:extLst>
          </p:cNvPr>
          <p:cNvSpPr/>
          <p:nvPr/>
        </p:nvSpPr>
        <p:spPr>
          <a:xfrm>
            <a:off x="4480707" y="529762"/>
            <a:ext cx="5199741" cy="996287"/>
          </a:xfrm>
          <a:prstGeom prst="roundRect">
            <a:avLst/>
          </a:prstGeom>
          <a:solidFill>
            <a:schemeClr val="bg1">
              <a:alpha val="63000"/>
            </a:schemeClr>
          </a:solidFill>
          <a:ln>
            <a:solidFill>
              <a:schemeClr val="bg1"/>
            </a:solidFill>
          </a:ln>
          <a:effectLst>
            <a:softEdge rad="1651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a:endParaRPr lang="en-AU"/>
          </a:p>
        </p:txBody>
      </p:sp>
      <p:sp>
        <p:nvSpPr>
          <p:cNvPr id="2" name="Title 1">
            <a:extLst>
              <a:ext uri="{FF2B5EF4-FFF2-40B4-BE49-F238E27FC236}">
                <a16:creationId xmlns:a16="http://schemas.microsoft.com/office/drawing/2014/main" id="{88915189-25C1-6A01-6A4D-0AF39BBC01DB}"/>
              </a:ext>
            </a:extLst>
          </p:cNvPr>
          <p:cNvSpPr>
            <a:spLocks noGrp="1"/>
          </p:cNvSpPr>
          <p:nvPr>
            <p:ph type="title"/>
          </p:nvPr>
        </p:nvSpPr>
        <p:spPr/>
        <p:txBody>
          <a:bodyPr/>
          <a:lstStyle/>
          <a:p>
            <a:r>
              <a:rPr lang="en-AU" dirty="0">
                <a:latin typeface="Arial Rounded MT Bold" panose="020F0704030504030204" pitchFamily="34" charset="0"/>
              </a:rPr>
              <a:t>Gambling harm screening tools</a:t>
            </a:r>
          </a:p>
        </p:txBody>
      </p:sp>
    </p:spTree>
    <p:extLst>
      <p:ext uri="{BB962C8B-B14F-4D97-AF65-F5344CB8AC3E}">
        <p14:creationId xmlns:p14="http://schemas.microsoft.com/office/powerpoint/2010/main" val="221104838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Blood pressure cuff on white background">
            <a:extLst>
              <a:ext uri="{FF2B5EF4-FFF2-40B4-BE49-F238E27FC236}">
                <a16:creationId xmlns:a16="http://schemas.microsoft.com/office/drawing/2014/main" id="{BF1D525E-5287-0ED1-382D-14B17B203684}"/>
              </a:ext>
            </a:extLst>
          </p:cNvPr>
          <p:cNvPicPr>
            <a:picLocks noChangeAspect="1"/>
          </p:cNvPicPr>
          <p:nvPr/>
        </p:nvPicPr>
        <p:blipFill rotWithShape="1">
          <a:blip r:embed="rId3">
            <a:extLst>
              <a:ext uri="{28A0092B-C50C-407E-A947-70E740481C1C}">
                <a14:useLocalDpi xmlns:a14="http://schemas.microsoft.com/office/drawing/2010/main" val="0"/>
              </a:ext>
            </a:extLst>
          </a:blip>
          <a:srcRect l="-35999" r="35999" b="9931"/>
          <a:stretch/>
        </p:blipFill>
        <p:spPr>
          <a:xfrm>
            <a:off x="1942522" y="-8"/>
            <a:ext cx="10249478" cy="6176954"/>
          </a:xfrm>
          <a:prstGeom prst="rect">
            <a:avLst/>
          </a:prstGeom>
        </p:spPr>
      </p:pic>
      <p:sp>
        <p:nvSpPr>
          <p:cNvPr id="5" name="Rectangle 4">
            <a:extLst>
              <a:ext uri="{FF2B5EF4-FFF2-40B4-BE49-F238E27FC236}">
                <a16:creationId xmlns:a16="http://schemas.microsoft.com/office/drawing/2014/main" id="{D9D716D4-6EE8-3F77-D5C0-196FD92618D8}"/>
              </a:ext>
            </a:extLst>
          </p:cNvPr>
          <p:cNvSpPr>
            <a:spLocks/>
          </p:cNvSpPr>
          <p:nvPr/>
        </p:nvSpPr>
        <p:spPr>
          <a:xfrm rot="5400000">
            <a:off x="2163355" y="-2111786"/>
            <a:ext cx="6176953" cy="10400542"/>
          </a:xfrm>
          <a:prstGeom prst="rect">
            <a:avLst/>
          </a:prstGeom>
          <a:gradFill>
            <a:gsLst>
              <a:gs pos="19000">
                <a:schemeClr val="accent1">
                  <a:lumMod val="5000"/>
                  <a:lumOff val="95000"/>
                  <a:alpha val="0"/>
                </a:schemeClr>
              </a:gs>
              <a:gs pos="52000">
                <a:schemeClr val="bg1"/>
              </a:gs>
              <a:gs pos="39000">
                <a:schemeClr val="bg1"/>
              </a:gs>
              <a:gs pos="100000">
                <a:schemeClr val="bg1"/>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AU"/>
          </a:p>
        </p:txBody>
      </p:sp>
      <p:sp>
        <p:nvSpPr>
          <p:cNvPr id="2" name="Title 1">
            <a:extLst>
              <a:ext uri="{FF2B5EF4-FFF2-40B4-BE49-F238E27FC236}">
                <a16:creationId xmlns:a16="http://schemas.microsoft.com/office/drawing/2014/main" id="{1D3C8C42-DAEA-E61F-E02A-BE8429FE3D08}"/>
              </a:ext>
            </a:extLst>
          </p:cNvPr>
          <p:cNvSpPr>
            <a:spLocks noGrp="1"/>
          </p:cNvSpPr>
          <p:nvPr>
            <p:ph type="title"/>
          </p:nvPr>
        </p:nvSpPr>
        <p:spPr/>
        <p:txBody>
          <a:bodyPr/>
          <a:lstStyle/>
          <a:p>
            <a:r>
              <a:rPr lang="en-AU" dirty="0">
                <a:latin typeface="Arial Rounded MT Bold" panose="020F0704030504030204" pitchFamily="34" charset="0"/>
              </a:rPr>
              <a:t>Gambling harm screening tools</a:t>
            </a:r>
          </a:p>
        </p:txBody>
      </p:sp>
      <p:sp>
        <p:nvSpPr>
          <p:cNvPr id="4" name="Text Placeholder 3">
            <a:extLst>
              <a:ext uri="{FF2B5EF4-FFF2-40B4-BE49-F238E27FC236}">
                <a16:creationId xmlns:a16="http://schemas.microsoft.com/office/drawing/2014/main" id="{3CB55E50-913A-7535-6878-40EC04ABA849}"/>
              </a:ext>
            </a:extLst>
          </p:cNvPr>
          <p:cNvSpPr>
            <a:spLocks noGrp="1"/>
          </p:cNvSpPr>
          <p:nvPr>
            <p:ph idx="1"/>
          </p:nvPr>
        </p:nvSpPr>
        <p:spPr>
          <a:xfrm>
            <a:off x="838200" y="1583140"/>
            <a:ext cx="10515600" cy="4593823"/>
          </a:xfrm>
        </p:spPr>
        <p:txBody>
          <a:bodyPr numCol="1">
            <a:normAutofit/>
          </a:bodyPr>
          <a:lstStyle/>
          <a:p>
            <a:pPr marL="0" indent="0">
              <a:buNone/>
            </a:pPr>
            <a:r>
              <a:rPr lang="en-AU" b="1" dirty="0">
                <a:latin typeface="Arial Nova" panose="020B0504020202020204" pitchFamily="34" charset="0"/>
              </a:rPr>
              <a:t>NODS-</a:t>
            </a:r>
            <a:r>
              <a:rPr lang="en-AU" b="1" dirty="0" err="1">
                <a:latin typeface="Arial Nova" panose="020B0504020202020204" pitchFamily="34" charset="0"/>
              </a:rPr>
              <a:t>CLiP</a:t>
            </a:r>
            <a:endParaRPr lang="en-AU" b="1" dirty="0">
              <a:latin typeface="Arial Nova" panose="020B0504020202020204" pitchFamily="34" charset="0"/>
            </a:endParaRPr>
          </a:p>
          <a:p>
            <a:r>
              <a:rPr lang="en-AU" dirty="0">
                <a:latin typeface="Arial Nova" panose="020B0504020202020204" pitchFamily="34" charset="0"/>
              </a:rPr>
              <a:t>Measures gambling harm over a lifetime</a:t>
            </a:r>
          </a:p>
          <a:p>
            <a:r>
              <a:rPr lang="en-AU" dirty="0">
                <a:latin typeface="Arial Nova" panose="020B0504020202020204" pitchFamily="34" charset="0"/>
              </a:rPr>
              <a:t>3 items</a:t>
            </a:r>
          </a:p>
          <a:p>
            <a:pPr marL="0" indent="0">
              <a:buNone/>
            </a:pPr>
            <a:endParaRPr lang="en-AU" b="1" dirty="0">
              <a:latin typeface="Arial Nova" panose="020B0504020202020204" pitchFamily="34" charset="0"/>
            </a:endParaRPr>
          </a:p>
          <a:p>
            <a:pPr marL="0" indent="0">
              <a:buNone/>
            </a:pPr>
            <a:r>
              <a:rPr lang="en-AU" b="1" dirty="0">
                <a:latin typeface="Arial Nova" panose="020B0504020202020204" pitchFamily="34" charset="0"/>
              </a:rPr>
              <a:t>BPGS-2</a:t>
            </a:r>
          </a:p>
          <a:p>
            <a:r>
              <a:rPr lang="en-AU" dirty="0">
                <a:latin typeface="Arial Nova" panose="020B0504020202020204" pitchFamily="34" charset="0"/>
              </a:rPr>
              <a:t>Measures gambling harm in the last 12 months</a:t>
            </a:r>
          </a:p>
          <a:p>
            <a:r>
              <a:rPr lang="en-AU" dirty="0">
                <a:latin typeface="Arial Nova" panose="020B0504020202020204" pitchFamily="34" charset="0"/>
              </a:rPr>
              <a:t>2 items</a:t>
            </a:r>
          </a:p>
        </p:txBody>
      </p:sp>
      <p:sp>
        <p:nvSpPr>
          <p:cNvPr id="9" name="TextBox 8">
            <a:extLst>
              <a:ext uri="{FF2B5EF4-FFF2-40B4-BE49-F238E27FC236}">
                <a16:creationId xmlns:a16="http://schemas.microsoft.com/office/drawing/2014/main" id="{FF8419F9-98DD-DEEC-7132-3FFE65D1CCF0}"/>
              </a:ext>
            </a:extLst>
          </p:cNvPr>
          <p:cNvSpPr txBox="1">
            <a:spLocks noChangeArrowheads="1"/>
          </p:cNvSpPr>
          <p:nvPr/>
        </p:nvSpPr>
        <p:spPr bwMode="auto">
          <a:xfrm>
            <a:off x="7095553" y="4983324"/>
            <a:ext cx="4677347" cy="954107"/>
          </a:xfrm>
          <a:prstGeom prst="rect">
            <a:avLst/>
          </a:prstGeom>
          <a:solidFill>
            <a:srgbClr val="5EA443"/>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FontTx/>
              <a:buNone/>
            </a:pPr>
            <a:r>
              <a:rPr lang="en-AU" altLang="en-US" dirty="0">
                <a:solidFill>
                  <a:schemeClr val="bg1"/>
                </a:solidFill>
                <a:latin typeface="Arial Nova" panose="020B0504020202020204" pitchFamily="34" charset="0"/>
              </a:rPr>
              <a:t>For more information, visit </a:t>
            </a:r>
            <a:r>
              <a:rPr lang="en-AU" altLang="en-US" b="1" dirty="0">
                <a:solidFill>
                  <a:schemeClr val="bg1"/>
                </a:solidFill>
                <a:latin typeface="Arial Nova" panose="020B0504020202020204" pitchFamily="34" charset="0"/>
              </a:rPr>
              <a:t>gamblinghelponline.org.au</a:t>
            </a:r>
          </a:p>
        </p:txBody>
      </p:sp>
    </p:spTree>
    <p:extLst>
      <p:ext uri="{BB962C8B-B14F-4D97-AF65-F5344CB8AC3E}">
        <p14:creationId xmlns:p14="http://schemas.microsoft.com/office/powerpoint/2010/main" val="177741973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62" name="Picture 4" descr="Person in therapy">
            <a:extLst>
              <a:ext uri="{FF2B5EF4-FFF2-40B4-BE49-F238E27FC236}">
                <a16:creationId xmlns:a16="http://schemas.microsoft.com/office/drawing/2014/main" id="{880324BE-5313-9E3A-4CCB-7A07301F495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r="20833" b="9930"/>
          <a:stretch>
            <a:fillRect/>
          </a:stretch>
        </p:blipFill>
        <p:spPr bwMode="auto">
          <a:xfrm>
            <a:off x="3843338" y="0"/>
            <a:ext cx="8348662" cy="6176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ectangle 5">
            <a:extLst>
              <a:ext uri="{FF2B5EF4-FFF2-40B4-BE49-F238E27FC236}">
                <a16:creationId xmlns:a16="http://schemas.microsoft.com/office/drawing/2014/main" id="{7791AF1B-8522-B3B9-72B2-00BCB0752480}"/>
              </a:ext>
            </a:extLst>
          </p:cNvPr>
          <p:cNvSpPr/>
          <p:nvPr/>
        </p:nvSpPr>
        <p:spPr>
          <a:xfrm rot="5400000">
            <a:off x="2220881" y="-2169317"/>
            <a:ext cx="6176953" cy="10515598"/>
          </a:xfrm>
          <a:prstGeom prst="rect">
            <a:avLst/>
          </a:prstGeom>
          <a:gradFill>
            <a:gsLst>
              <a:gs pos="19000">
                <a:schemeClr val="accent1">
                  <a:lumMod val="5000"/>
                  <a:lumOff val="95000"/>
                  <a:alpha val="0"/>
                </a:schemeClr>
              </a:gs>
              <a:gs pos="52000">
                <a:schemeClr val="bg1"/>
              </a:gs>
              <a:gs pos="39000">
                <a:schemeClr val="bg1"/>
              </a:gs>
              <a:gs pos="100000">
                <a:schemeClr val="bg1"/>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AU" dirty="0"/>
          </a:p>
        </p:txBody>
      </p:sp>
      <p:sp>
        <p:nvSpPr>
          <p:cNvPr id="40966" name="Title 1">
            <a:extLst>
              <a:ext uri="{FF2B5EF4-FFF2-40B4-BE49-F238E27FC236}">
                <a16:creationId xmlns:a16="http://schemas.microsoft.com/office/drawing/2014/main" id="{925EFC99-92F0-CF92-7269-6A39435F0E24}"/>
              </a:ext>
            </a:extLst>
          </p:cNvPr>
          <p:cNvSpPr>
            <a:spLocks noGrp="1" noChangeArrowheads="1"/>
          </p:cNvSpPr>
          <p:nvPr>
            <p:ph type="title"/>
          </p:nvPr>
        </p:nvSpPr>
        <p:spPr/>
        <p:txBody>
          <a:bodyPr/>
          <a:lstStyle/>
          <a:p>
            <a:r>
              <a:rPr lang="en-AU" altLang="en-US">
                <a:latin typeface="Arial Rounded MT Bold" panose="020F0704030504030204" pitchFamily="34" charset="0"/>
              </a:rPr>
              <a:t>Support services</a:t>
            </a:r>
          </a:p>
        </p:txBody>
      </p:sp>
      <p:sp>
        <p:nvSpPr>
          <p:cNvPr id="3" name="Content Placeholder 2">
            <a:extLst>
              <a:ext uri="{FF2B5EF4-FFF2-40B4-BE49-F238E27FC236}">
                <a16:creationId xmlns:a16="http://schemas.microsoft.com/office/drawing/2014/main" id="{04D3E3C0-3162-5E97-3E77-FA6A472DA71C}"/>
              </a:ext>
            </a:extLst>
          </p:cNvPr>
          <p:cNvSpPr txBox="1">
            <a:spLocks noChangeArrowheads="1"/>
          </p:cNvSpPr>
          <p:nvPr/>
        </p:nvSpPr>
        <p:spPr bwMode="auto">
          <a:xfrm>
            <a:off x="838200" y="1825621"/>
            <a:ext cx="5767388" cy="4351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normAutofit/>
          </a:bodyPr>
          <a:lstStyle>
            <a:lvl1pPr marL="228600" indent="-228600" algn="l" rtl="0" eaLnBrk="0" fontAlgn="base" hangingPunct="0">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AU" altLang="en-US" dirty="0">
                <a:latin typeface="Arial Nova" panose="020B0504020202020204" pitchFamily="34" charset="0"/>
              </a:rPr>
              <a:t>Free and confidential counselling</a:t>
            </a:r>
          </a:p>
          <a:p>
            <a:r>
              <a:rPr lang="en-AU" altLang="en-US" dirty="0">
                <a:latin typeface="Arial Nova" panose="020B0504020202020204" pitchFamily="34" charset="0"/>
              </a:rPr>
              <a:t>Support is available either face-to-face, over the phone or online</a:t>
            </a:r>
          </a:p>
          <a:p>
            <a:endParaRPr lang="en-AU" altLang="en-US" dirty="0">
              <a:latin typeface="Arial Nova" panose="020B0504020202020204" pitchFamily="34" charset="0"/>
            </a:endParaRPr>
          </a:p>
          <a:p>
            <a:pPr marL="0" indent="0">
              <a:buFont typeface="Arial" panose="020B0604020202020204" pitchFamily="34" charset="0"/>
              <a:buNone/>
            </a:pPr>
            <a:r>
              <a:rPr lang="en-AU" altLang="en-US" b="1" dirty="0">
                <a:solidFill>
                  <a:srgbClr val="5B9F41"/>
                </a:solidFill>
                <a:latin typeface="Arial Nova" panose="020B0504020202020204" pitchFamily="34" charset="0"/>
              </a:rPr>
              <a:t>Phone us:</a:t>
            </a:r>
          </a:p>
          <a:p>
            <a:pPr marL="0" indent="0">
              <a:buFont typeface="Arial" panose="020B0604020202020204" pitchFamily="34" charset="0"/>
              <a:buNone/>
            </a:pPr>
            <a:r>
              <a:rPr lang="en-AU" altLang="en-US" b="1" dirty="0">
                <a:solidFill>
                  <a:srgbClr val="5B9F41"/>
                </a:solidFill>
                <a:latin typeface="Arial Nova" panose="020B0504020202020204" pitchFamily="34" charset="0"/>
              </a:rPr>
              <a:t>Visit our website:</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Title 1">
            <a:extLst>
              <a:ext uri="{FF2B5EF4-FFF2-40B4-BE49-F238E27FC236}">
                <a16:creationId xmlns:a16="http://schemas.microsoft.com/office/drawing/2014/main" id="{19DE2662-B182-6398-6A1B-2334EFA6A287}"/>
              </a:ext>
            </a:extLst>
          </p:cNvPr>
          <p:cNvSpPr>
            <a:spLocks noGrp="1" noChangeArrowheads="1"/>
          </p:cNvSpPr>
          <p:nvPr>
            <p:ph type="title"/>
          </p:nvPr>
        </p:nvSpPr>
        <p:spPr/>
        <p:txBody>
          <a:bodyPr/>
          <a:lstStyle/>
          <a:p>
            <a:pPr eaLnBrk="1" hangingPunct="1"/>
            <a:r>
              <a:rPr lang="en-AU" altLang="en-US">
                <a:latin typeface="Arial Rounded MT Bold" panose="020F0704030504030204" pitchFamily="34" charset="0"/>
              </a:rPr>
              <a:t>Other local support services</a:t>
            </a:r>
          </a:p>
        </p:txBody>
      </p:sp>
      <p:graphicFrame>
        <p:nvGraphicFramePr>
          <p:cNvPr id="2" name="Table 2">
            <a:extLst>
              <a:ext uri="{FF2B5EF4-FFF2-40B4-BE49-F238E27FC236}">
                <a16:creationId xmlns:a16="http://schemas.microsoft.com/office/drawing/2014/main" id="{B08A9C70-C0DA-0982-9689-45F17155FBD8}"/>
              </a:ext>
            </a:extLst>
          </p:cNvPr>
          <p:cNvGraphicFramePr>
            <a:graphicFrameLocks noGrp="1"/>
          </p:cNvGraphicFramePr>
          <p:nvPr>
            <p:ph idx="1"/>
          </p:nvPr>
        </p:nvGraphicFramePr>
        <p:xfrm>
          <a:off x="838200" y="1825625"/>
          <a:ext cx="10515600" cy="3609975"/>
        </p:xfrm>
        <a:graphic>
          <a:graphicData uri="http://schemas.openxmlformats.org/drawingml/2006/table">
            <a:tbl>
              <a:tblPr firstRow="1" bandRow="1">
                <a:tableStyleId>{68D230F3-CF80-4859-8CE7-A43EE81993B5}</a:tableStyleId>
              </a:tblPr>
              <a:tblGrid>
                <a:gridCol w="5257800">
                  <a:extLst>
                    <a:ext uri="{9D8B030D-6E8A-4147-A177-3AD203B41FA5}">
                      <a16:colId xmlns:a16="http://schemas.microsoft.com/office/drawing/2014/main" val="20000"/>
                    </a:ext>
                  </a:extLst>
                </a:gridCol>
                <a:gridCol w="5257800">
                  <a:extLst>
                    <a:ext uri="{9D8B030D-6E8A-4147-A177-3AD203B41FA5}">
                      <a16:colId xmlns:a16="http://schemas.microsoft.com/office/drawing/2014/main" val="20001"/>
                    </a:ext>
                  </a:extLst>
                </a:gridCol>
              </a:tblGrid>
              <a:tr h="721995">
                <a:tc>
                  <a:txBody>
                    <a:bodyPr/>
                    <a:lstStyle/>
                    <a:p>
                      <a:r>
                        <a:rPr lang="en-AU" sz="2400" dirty="0">
                          <a:latin typeface="Arial Nova" panose="020B0504020202020204" pitchFamily="34" charset="0"/>
                        </a:rPr>
                        <a:t>Support service</a:t>
                      </a:r>
                    </a:p>
                  </a:txBody>
                  <a:tcPr marT="45727" marB="45727">
                    <a:lnR w="12700" cap="flat" cmpd="sng" algn="ctr">
                      <a:solidFill>
                        <a:srgbClr val="5EA443"/>
                      </a:solidFill>
                      <a:prstDash val="solid"/>
                      <a:round/>
                      <a:headEnd type="none" w="med" len="med"/>
                      <a:tailEnd type="none" w="med" len="med"/>
                    </a:lnR>
                  </a:tcPr>
                </a:tc>
                <a:tc>
                  <a:txBody>
                    <a:bodyPr/>
                    <a:lstStyle/>
                    <a:p>
                      <a:r>
                        <a:rPr lang="en-AU" sz="2400" dirty="0">
                          <a:latin typeface="Arial Nova" panose="020B0504020202020204" pitchFamily="34" charset="0"/>
                        </a:rPr>
                        <a:t>Contact information</a:t>
                      </a:r>
                    </a:p>
                  </a:txBody>
                  <a:tcPr marT="45727" marB="45727">
                    <a:lnL w="12700" cap="flat" cmpd="sng" algn="ctr">
                      <a:solidFill>
                        <a:srgbClr val="5EA443"/>
                      </a:solidFill>
                      <a:prstDash val="solid"/>
                      <a:round/>
                      <a:headEnd type="none" w="med" len="med"/>
                      <a:tailEnd type="none" w="med" len="med"/>
                    </a:lnL>
                  </a:tcPr>
                </a:tc>
                <a:extLst>
                  <a:ext uri="{0D108BD9-81ED-4DB2-BD59-A6C34878D82A}">
                    <a16:rowId xmlns:a16="http://schemas.microsoft.com/office/drawing/2014/main" val="10000"/>
                  </a:ext>
                </a:extLst>
              </a:tr>
              <a:tr h="721995">
                <a:tc>
                  <a:txBody>
                    <a:bodyPr/>
                    <a:lstStyle/>
                    <a:p>
                      <a:r>
                        <a:rPr lang="en-AU" sz="2400" dirty="0">
                          <a:latin typeface="Arial Nova" panose="020B0504020202020204" pitchFamily="34" charset="0"/>
                        </a:rPr>
                        <a:t>Mental health support</a:t>
                      </a:r>
                    </a:p>
                  </a:txBody>
                  <a:tcPr marT="45727" marB="45727">
                    <a:lnR w="12700" cap="flat" cmpd="sng" algn="ctr">
                      <a:solidFill>
                        <a:srgbClr val="5EA443"/>
                      </a:solidFill>
                      <a:prstDash val="solid"/>
                      <a:round/>
                      <a:headEnd type="none" w="med" len="med"/>
                      <a:tailEnd type="none" w="med" len="med"/>
                    </a:lnR>
                  </a:tcPr>
                </a:tc>
                <a:tc>
                  <a:txBody>
                    <a:bodyPr/>
                    <a:lstStyle/>
                    <a:p>
                      <a:endParaRPr lang="en-AU" sz="2400">
                        <a:latin typeface="Arial Nova" panose="020B0504020202020204" pitchFamily="34" charset="0"/>
                      </a:endParaRPr>
                    </a:p>
                  </a:txBody>
                  <a:tcPr marT="45727" marB="45727">
                    <a:lnL w="12700" cap="flat" cmpd="sng" algn="ctr">
                      <a:solidFill>
                        <a:srgbClr val="5EA443"/>
                      </a:solidFill>
                      <a:prstDash val="solid"/>
                      <a:round/>
                      <a:headEnd type="none" w="med" len="med"/>
                      <a:tailEnd type="none" w="med" len="med"/>
                    </a:lnL>
                  </a:tcPr>
                </a:tc>
                <a:extLst>
                  <a:ext uri="{0D108BD9-81ED-4DB2-BD59-A6C34878D82A}">
                    <a16:rowId xmlns:a16="http://schemas.microsoft.com/office/drawing/2014/main" val="10001"/>
                  </a:ext>
                </a:extLst>
              </a:tr>
              <a:tr h="721995">
                <a:tc>
                  <a:txBody>
                    <a:bodyPr/>
                    <a:lstStyle/>
                    <a:p>
                      <a:r>
                        <a:rPr lang="en-AU" sz="2400" dirty="0">
                          <a:latin typeface="Arial Nova" panose="020B0504020202020204" pitchFamily="34" charset="0"/>
                        </a:rPr>
                        <a:t>Domestic and family violence</a:t>
                      </a:r>
                    </a:p>
                  </a:txBody>
                  <a:tcPr marT="45727" marB="45727">
                    <a:lnR w="12700" cap="flat" cmpd="sng" algn="ctr">
                      <a:solidFill>
                        <a:srgbClr val="5EA443"/>
                      </a:solidFill>
                      <a:prstDash val="solid"/>
                      <a:round/>
                      <a:headEnd type="none" w="med" len="med"/>
                      <a:tailEnd type="none" w="med" len="med"/>
                    </a:lnR>
                  </a:tcPr>
                </a:tc>
                <a:tc>
                  <a:txBody>
                    <a:bodyPr/>
                    <a:lstStyle/>
                    <a:p>
                      <a:endParaRPr lang="en-AU" sz="2400">
                        <a:latin typeface="Arial Nova" panose="020B0504020202020204" pitchFamily="34" charset="0"/>
                      </a:endParaRPr>
                    </a:p>
                  </a:txBody>
                  <a:tcPr marT="45727" marB="45727">
                    <a:lnL w="12700" cap="flat" cmpd="sng" algn="ctr">
                      <a:solidFill>
                        <a:srgbClr val="5EA443"/>
                      </a:solidFill>
                      <a:prstDash val="solid"/>
                      <a:round/>
                      <a:headEnd type="none" w="med" len="med"/>
                      <a:tailEnd type="none" w="med" len="med"/>
                    </a:lnL>
                  </a:tcPr>
                </a:tc>
                <a:extLst>
                  <a:ext uri="{0D108BD9-81ED-4DB2-BD59-A6C34878D82A}">
                    <a16:rowId xmlns:a16="http://schemas.microsoft.com/office/drawing/2014/main" val="10002"/>
                  </a:ext>
                </a:extLst>
              </a:tr>
              <a:tr h="721995">
                <a:tc>
                  <a:txBody>
                    <a:bodyPr/>
                    <a:lstStyle/>
                    <a:p>
                      <a:r>
                        <a:rPr lang="en-AU" sz="2400" dirty="0">
                          <a:latin typeface="Arial Nova" panose="020B0504020202020204" pitchFamily="34" charset="0"/>
                        </a:rPr>
                        <a:t>Alcohol and other drug use</a:t>
                      </a:r>
                    </a:p>
                  </a:txBody>
                  <a:tcPr marT="45727" marB="45727">
                    <a:lnR w="12700" cap="flat" cmpd="sng" algn="ctr">
                      <a:solidFill>
                        <a:srgbClr val="5EA443"/>
                      </a:solidFill>
                      <a:prstDash val="solid"/>
                      <a:round/>
                      <a:headEnd type="none" w="med" len="med"/>
                      <a:tailEnd type="none" w="med" len="med"/>
                    </a:lnR>
                  </a:tcPr>
                </a:tc>
                <a:tc>
                  <a:txBody>
                    <a:bodyPr/>
                    <a:lstStyle/>
                    <a:p>
                      <a:endParaRPr lang="en-AU" sz="2400" dirty="0">
                        <a:latin typeface="Arial Nova" panose="020B0504020202020204" pitchFamily="34" charset="0"/>
                      </a:endParaRPr>
                    </a:p>
                  </a:txBody>
                  <a:tcPr marT="45727" marB="45727">
                    <a:lnL w="12700" cap="flat" cmpd="sng" algn="ctr">
                      <a:solidFill>
                        <a:srgbClr val="5EA443"/>
                      </a:solidFill>
                      <a:prstDash val="solid"/>
                      <a:round/>
                      <a:headEnd type="none" w="med" len="med"/>
                      <a:tailEnd type="none" w="med" len="med"/>
                    </a:lnL>
                  </a:tcPr>
                </a:tc>
                <a:extLst>
                  <a:ext uri="{0D108BD9-81ED-4DB2-BD59-A6C34878D82A}">
                    <a16:rowId xmlns:a16="http://schemas.microsoft.com/office/drawing/2014/main" val="10003"/>
                  </a:ext>
                </a:extLst>
              </a:tr>
              <a:tr h="721995">
                <a:tc>
                  <a:txBody>
                    <a:bodyPr/>
                    <a:lstStyle/>
                    <a:p>
                      <a:r>
                        <a:rPr lang="en-AU" sz="2400" dirty="0">
                          <a:latin typeface="Arial Nova" panose="020B0504020202020204" pitchFamily="34" charset="0"/>
                        </a:rPr>
                        <a:t>Financial counselling</a:t>
                      </a:r>
                    </a:p>
                  </a:txBody>
                  <a:tcPr marT="45727" marB="45727">
                    <a:lnR w="12700" cap="flat" cmpd="sng" algn="ctr">
                      <a:solidFill>
                        <a:srgbClr val="5EA443"/>
                      </a:solidFill>
                      <a:prstDash val="solid"/>
                      <a:round/>
                      <a:headEnd type="none" w="med" len="med"/>
                      <a:tailEnd type="none" w="med" len="med"/>
                    </a:lnR>
                  </a:tcPr>
                </a:tc>
                <a:tc>
                  <a:txBody>
                    <a:bodyPr/>
                    <a:lstStyle/>
                    <a:p>
                      <a:endParaRPr lang="en-AU" sz="2400" dirty="0">
                        <a:latin typeface="Arial Nova" panose="020B0504020202020204" pitchFamily="34" charset="0"/>
                      </a:endParaRPr>
                    </a:p>
                  </a:txBody>
                  <a:tcPr marT="45727" marB="45727">
                    <a:lnL w="12700" cap="flat" cmpd="sng" algn="ctr">
                      <a:solidFill>
                        <a:srgbClr val="5EA443"/>
                      </a:solidFill>
                      <a:prstDash val="solid"/>
                      <a:round/>
                      <a:headEnd type="none" w="med" len="med"/>
                      <a:tailEnd type="none" w="med" len="med"/>
                    </a:lnL>
                  </a:tcPr>
                </a:tc>
                <a:extLst>
                  <a:ext uri="{0D108BD9-81ED-4DB2-BD59-A6C34878D82A}">
                    <a16:rowId xmlns:a16="http://schemas.microsoft.com/office/drawing/2014/main" val="10004"/>
                  </a:ext>
                </a:extLst>
              </a:tr>
            </a:tbl>
          </a:graphicData>
        </a:graphic>
      </p:graphicFrame>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descr="Person using smartphone">
            <a:extLst>
              <a:ext uri="{FF2B5EF4-FFF2-40B4-BE49-F238E27FC236}">
                <a16:creationId xmlns:a16="http://schemas.microsoft.com/office/drawing/2014/main" id="{780B0C40-D25F-0639-6B62-A67A51BEFC17}"/>
              </a:ext>
            </a:extLst>
          </p:cNvPr>
          <p:cNvPicPr>
            <a:picLocks noChangeAspect="1"/>
          </p:cNvPicPr>
          <p:nvPr/>
        </p:nvPicPr>
        <p:blipFill rotWithShape="1">
          <a:blip r:embed="rId3">
            <a:extLst>
              <a:ext uri="{28A0092B-C50C-407E-A947-70E740481C1C}">
                <a14:useLocalDpi xmlns:a14="http://schemas.microsoft.com/office/drawing/2010/main" val="0"/>
              </a:ext>
            </a:extLst>
          </a:blip>
          <a:srcRect l="-37940" r="32317" b="4866"/>
          <a:stretch/>
        </p:blipFill>
        <p:spPr>
          <a:xfrm>
            <a:off x="1908517" y="0"/>
            <a:ext cx="10283483" cy="6176954"/>
          </a:xfrm>
          <a:prstGeom prst="rect">
            <a:avLst/>
          </a:prstGeom>
        </p:spPr>
      </p:pic>
      <p:sp>
        <p:nvSpPr>
          <p:cNvPr id="4" name="Rectangle 3">
            <a:extLst>
              <a:ext uri="{FF2B5EF4-FFF2-40B4-BE49-F238E27FC236}">
                <a16:creationId xmlns:a16="http://schemas.microsoft.com/office/drawing/2014/main" id="{72216390-2AF6-F4A8-6D95-2E8F8C0DE06C}"/>
              </a:ext>
            </a:extLst>
          </p:cNvPr>
          <p:cNvSpPr/>
          <p:nvPr/>
        </p:nvSpPr>
        <p:spPr>
          <a:xfrm rot="5400000">
            <a:off x="1497269" y="-1445706"/>
            <a:ext cx="6176953" cy="9068381"/>
          </a:xfrm>
          <a:prstGeom prst="rect">
            <a:avLst/>
          </a:prstGeom>
          <a:gradFill>
            <a:gsLst>
              <a:gs pos="19000">
                <a:schemeClr val="accent1">
                  <a:lumMod val="5000"/>
                  <a:lumOff val="95000"/>
                  <a:alpha val="0"/>
                </a:schemeClr>
              </a:gs>
              <a:gs pos="52000">
                <a:schemeClr val="bg1"/>
              </a:gs>
              <a:gs pos="39000">
                <a:schemeClr val="bg1"/>
              </a:gs>
              <a:gs pos="100000">
                <a:schemeClr val="bg1"/>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AU" dirty="0"/>
          </a:p>
        </p:txBody>
      </p:sp>
      <p:sp>
        <p:nvSpPr>
          <p:cNvPr id="45058" name="Title 1">
            <a:extLst>
              <a:ext uri="{FF2B5EF4-FFF2-40B4-BE49-F238E27FC236}">
                <a16:creationId xmlns:a16="http://schemas.microsoft.com/office/drawing/2014/main" id="{DD11C05A-A6A6-6778-F786-BFCE114D4C91}"/>
              </a:ext>
            </a:extLst>
          </p:cNvPr>
          <p:cNvSpPr>
            <a:spLocks noGrp="1" noChangeArrowheads="1"/>
          </p:cNvSpPr>
          <p:nvPr>
            <p:ph type="title"/>
          </p:nvPr>
        </p:nvSpPr>
        <p:spPr/>
        <p:txBody>
          <a:bodyPr/>
          <a:lstStyle/>
          <a:p>
            <a:r>
              <a:rPr lang="en-AU" altLang="en-US" dirty="0">
                <a:latin typeface="Arial Rounded MT Bold" panose="020F0704030504030204" pitchFamily="34" charset="0"/>
              </a:rPr>
              <a:t>Gambling Help support services</a:t>
            </a:r>
            <a:endParaRPr lang="en-AU" altLang="en-US" dirty="0"/>
          </a:p>
        </p:txBody>
      </p:sp>
      <p:sp>
        <p:nvSpPr>
          <p:cNvPr id="45059" name="Content Placeholder 4">
            <a:extLst>
              <a:ext uri="{FF2B5EF4-FFF2-40B4-BE49-F238E27FC236}">
                <a16:creationId xmlns:a16="http://schemas.microsoft.com/office/drawing/2014/main" id="{619A1BCD-26C1-676D-EB9E-F38674513EA2}"/>
              </a:ext>
            </a:extLst>
          </p:cNvPr>
          <p:cNvSpPr>
            <a:spLocks noGrp="1" noChangeArrowheads="1"/>
          </p:cNvSpPr>
          <p:nvPr>
            <p:ph idx="1"/>
          </p:nvPr>
        </p:nvSpPr>
        <p:spPr/>
        <p:txBody>
          <a:bodyPr/>
          <a:lstStyle/>
          <a:p>
            <a:pPr marL="0" indent="0">
              <a:buFont typeface="Arial" panose="020B0604020202020204" pitchFamily="34" charset="0"/>
              <a:buNone/>
            </a:pPr>
            <a:r>
              <a:rPr lang="da-DK" altLang="en-US" b="1" dirty="0">
                <a:solidFill>
                  <a:srgbClr val="5EA443"/>
                </a:solidFill>
                <a:latin typeface="Arial Nova" panose="020B0504020202020204" pitchFamily="34" charset="0"/>
              </a:rPr>
              <a:t>Gambling Help Queensland</a:t>
            </a:r>
          </a:p>
          <a:p>
            <a:pPr marL="0" indent="0">
              <a:buFont typeface="Arial" panose="020B0604020202020204" pitchFamily="34" charset="0"/>
              <a:buNone/>
            </a:pPr>
            <a:r>
              <a:rPr lang="da-DK" altLang="en-US" dirty="0">
                <a:latin typeface="Arial Nova" panose="020B0504020202020204" pitchFamily="34" charset="0"/>
              </a:rPr>
              <a:t>1800 858 858</a:t>
            </a:r>
          </a:p>
          <a:p>
            <a:pPr marL="0" indent="0">
              <a:buFont typeface="Arial" panose="020B0604020202020204" pitchFamily="34" charset="0"/>
              <a:buNone/>
            </a:pPr>
            <a:r>
              <a:rPr lang="en-AU" altLang="en-US" dirty="0">
                <a:latin typeface="Arial Nova" panose="020B0504020202020204" pitchFamily="34" charset="0"/>
              </a:rPr>
              <a:t>www.gamblinghelpqld.org.au</a:t>
            </a:r>
          </a:p>
          <a:p>
            <a:pPr marL="0" indent="0">
              <a:buFont typeface="Arial" panose="020B0604020202020204" pitchFamily="34" charset="0"/>
              <a:buNone/>
            </a:pPr>
            <a:endParaRPr lang="en-AU" altLang="en-US" dirty="0"/>
          </a:p>
          <a:p>
            <a:pPr marL="0" indent="0">
              <a:buFont typeface="Arial" panose="020B0604020202020204" pitchFamily="34" charset="0"/>
              <a:buNone/>
            </a:pPr>
            <a:r>
              <a:rPr lang="en-AU" altLang="en-US" b="1" dirty="0">
                <a:solidFill>
                  <a:srgbClr val="5EA443"/>
                </a:solidFill>
                <a:latin typeface="Arial Nova" panose="020B0504020202020204" pitchFamily="34" charset="0"/>
              </a:rPr>
              <a:t>Gambling Help Online</a:t>
            </a:r>
          </a:p>
          <a:p>
            <a:pPr marL="0" indent="0">
              <a:buFont typeface="Arial" panose="020B0604020202020204" pitchFamily="34" charset="0"/>
              <a:buNone/>
            </a:pPr>
            <a:r>
              <a:rPr lang="en-AU" altLang="en-US" dirty="0">
                <a:latin typeface="Arial Nova" panose="020B0504020202020204" pitchFamily="34" charset="0"/>
              </a:rPr>
              <a:t>1800 858 858</a:t>
            </a:r>
          </a:p>
          <a:p>
            <a:pPr marL="0" indent="0">
              <a:buFont typeface="Arial" panose="020B0604020202020204" pitchFamily="34" charset="0"/>
              <a:buNone/>
            </a:pPr>
            <a:r>
              <a:rPr lang="en-AU" altLang="en-US" dirty="0">
                <a:latin typeface="Arial Nova" panose="020B0504020202020204" pitchFamily="34" charset="0"/>
              </a:rPr>
              <a:t>www.gamblinghelponline.org.au</a:t>
            </a:r>
          </a:p>
          <a:p>
            <a:pPr marL="0" indent="0">
              <a:buFont typeface="Arial" panose="020B0604020202020204" pitchFamily="34" charset="0"/>
              <a:buNone/>
            </a:pPr>
            <a:endParaRPr lang="en-AU" altLang="en-US" dirty="0"/>
          </a:p>
        </p:txBody>
      </p:sp>
    </p:spTree>
    <p:extLst>
      <p:ext uri="{BB962C8B-B14F-4D97-AF65-F5344CB8AC3E}">
        <p14:creationId xmlns:p14="http://schemas.microsoft.com/office/powerpoint/2010/main" val="212403576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Title 1">
            <a:extLst>
              <a:ext uri="{FF2B5EF4-FFF2-40B4-BE49-F238E27FC236}">
                <a16:creationId xmlns:a16="http://schemas.microsoft.com/office/drawing/2014/main" id="{DD11C05A-A6A6-6778-F786-BFCE114D4C91}"/>
              </a:ext>
            </a:extLst>
          </p:cNvPr>
          <p:cNvSpPr>
            <a:spLocks noGrp="1" noChangeArrowheads="1"/>
          </p:cNvSpPr>
          <p:nvPr>
            <p:ph type="title"/>
          </p:nvPr>
        </p:nvSpPr>
        <p:spPr/>
        <p:txBody>
          <a:bodyPr/>
          <a:lstStyle/>
          <a:p>
            <a:r>
              <a:rPr lang="en-AU" altLang="en-US" dirty="0">
                <a:latin typeface="Arial Rounded MT Bold" panose="020F0704030504030204" pitchFamily="34" charset="0"/>
              </a:rPr>
              <a:t>Group therapy support services</a:t>
            </a:r>
            <a:endParaRPr lang="en-AU" altLang="en-US" dirty="0"/>
          </a:p>
        </p:txBody>
      </p:sp>
      <p:sp>
        <p:nvSpPr>
          <p:cNvPr id="45059" name="Content Placeholder 4">
            <a:extLst>
              <a:ext uri="{FF2B5EF4-FFF2-40B4-BE49-F238E27FC236}">
                <a16:creationId xmlns:a16="http://schemas.microsoft.com/office/drawing/2014/main" id="{619A1BCD-26C1-676D-EB9E-F38674513EA2}"/>
              </a:ext>
            </a:extLst>
          </p:cNvPr>
          <p:cNvSpPr>
            <a:spLocks noGrp="1" noChangeArrowheads="1"/>
          </p:cNvSpPr>
          <p:nvPr>
            <p:ph idx="1"/>
          </p:nvPr>
        </p:nvSpPr>
        <p:spPr/>
        <p:txBody>
          <a:bodyPr/>
          <a:lstStyle/>
          <a:p>
            <a:pPr marL="0" indent="0">
              <a:buFont typeface="Arial" panose="020B0604020202020204" pitchFamily="34" charset="0"/>
              <a:buNone/>
            </a:pPr>
            <a:r>
              <a:rPr lang="en-AU" altLang="en-US" b="1" dirty="0">
                <a:solidFill>
                  <a:srgbClr val="5EA443"/>
                </a:solidFill>
                <a:latin typeface="Arial Nova" panose="020B0504020202020204" pitchFamily="34" charset="0"/>
              </a:rPr>
              <a:t>Gamblers Anonymous Queensland</a:t>
            </a:r>
          </a:p>
          <a:p>
            <a:pPr marL="0" indent="0">
              <a:buFont typeface="Arial" panose="020B0604020202020204" pitchFamily="34" charset="0"/>
              <a:buNone/>
            </a:pPr>
            <a:r>
              <a:rPr lang="en-AU" altLang="en-US" dirty="0">
                <a:latin typeface="Arial Nova" panose="020B0504020202020204" pitchFamily="34" charset="0"/>
              </a:rPr>
              <a:t>0467 655 799</a:t>
            </a:r>
          </a:p>
          <a:p>
            <a:pPr marL="0" indent="0">
              <a:buFont typeface="Arial" panose="020B0604020202020204" pitchFamily="34" charset="0"/>
              <a:buNone/>
            </a:pPr>
            <a:r>
              <a:rPr lang="en-AU" altLang="en-US" dirty="0">
                <a:latin typeface="Arial Nova" panose="020B0504020202020204" pitchFamily="34" charset="0"/>
              </a:rPr>
              <a:t>www.gaaustralia.org.au</a:t>
            </a:r>
          </a:p>
          <a:p>
            <a:pPr marL="0" indent="0">
              <a:buFont typeface="Arial" panose="020B0604020202020204" pitchFamily="34" charset="0"/>
              <a:buNone/>
            </a:pPr>
            <a:endParaRPr lang="en-AU" altLang="en-US" dirty="0">
              <a:latin typeface="Arial Nova" panose="020B0504020202020204" pitchFamily="34" charset="0"/>
            </a:endParaRPr>
          </a:p>
          <a:p>
            <a:pPr marL="0" indent="0">
              <a:buFont typeface="Arial" panose="020B0604020202020204" pitchFamily="34" charset="0"/>
              <a:buNone/>
            </a:pPr>
            <a:r>
              <a:rPr lang="en-AU" altLang="en-US" b="1" dirty="0">
                <a:solidFill>
                  <a:srgbClr val="5EA443"/>
                </a:solidFill>
                <a:latin typeface="Arial Nova" panose="020B0504020202020204" pitchFamily="34" charset="0"/>
              </a:rPr>
              <a:t>Gam-Anon Queensland</a:t>
            </a:r>
          </a:p>
          <a:p>
            <a:pPr marL="0" indent="0">
              <a:buFont typeface="Arial" panose="020B0604020202020204" pitchFamily="34" charset="0"/>
              <a:buNone/>
            </a:pPr>
            <a:r>
              <a:rPr lang="en-AU" altLang="en-US" dirty="0">
                <a:latin typeface="Arial Nova" panose="020B0504020202020204" pitchFamily="34" charset="0"/>
              </a:rPr>
              <a:t>0467 655 799</a:t>
            </a:r>
          </a:p>
          <a:p>
            <a:pPr marL="0" indent="0">
              <a:buFont typeface="Arial" panose="020B0604020202020204" pitchFamily="34" charset="0"/>
              <a:buNone/>
            </a:pPr>
            <a:r>
              <a:rPr lang="en-AU" altLang="en-US" dirty="0">
                <a:latin typeface="Arial Nova" panose="020B0504020202020204" pitchFamily="34" charset="0"/>
              </a:rPr>
              <a:t>www.gaaustralia.org.au/gam-anon/</a:t>
            </a:r>
          </a:p>
          <a:p>
            <a:pPr marL="0" indent="0">
              <a:buFont typeface="Arial" panose="020B0604020202020204" pitchFamily="34" charset="0"/>
              <a:buNone/>
            </a:pPr>
            <a:endParaRPr lang="en-AU" altLang="en-US" dirty="0"/>
          </a:p>
          <a:p>
            <a:pPr marL="0" indent="0">
              <a:buFont typeface="Arial" panose="020B0604020202020204" pitchFamily="34" charset="0"/>
              <a:buNone/>
            </a:pPr>
            <a:endParaRPr lang="en-AU" altLang="en-US" dirty="0"/>
          </a:p>
        </p:txBody>
      </p:sp>
      <p:pic>
        <p:nvPicPr>
          <p:cNvPr id="4" name="Picture 3" descr="A computer with a screen on&#10;&#10;Description automatically generated">
            <a:extLst>
              <a:ext uri="{FF2B5EF4-FFF2-40B4-BE49-F238E27FC236}">
                <a16:creationId xmlns:a16="http://schemas.microsoft.com/office/drawing/2014/main" id="{2A2AF23F-9A22-D5DE-7B6E-35A7778904EA}"/>
              </a:ext>
            </a:extLst>
          </p:cNvPr>
          <p:cNvPicPr>
            <a:picLocks noChangeAspect="1"/>
          </p:cNvPicPr>
          <p:nvPr/>
        </p:nvPicPr>
        <p:blipFill rotWithShape="1">
          <a:blip r:embed="rId3">
            <a:extLst>
              <a:ext uri="{28A0092B-C50C-407E-A947-70E740481C1C}">
                <a14:useLocalDpi xmlns:a14="http://schemas.microsoft.com/office/drawing/2010/main" val="0"/>
              </a:ext>
            </a:extLst>
          </a:blip>
          <a:srcRect r="17777"/>
          <a:stretch/>
        </p:blipFill>
        <p:spPr>
          <a:xfrm>
            <a:off x="6701589" y="2273111"/>
            <a:ext cx="5490411" cy="3903852"/>
          </a:xfrm>
          <a:prstGeom prst="rect">
            <a:avLst/>
          </a:prstGeom>
        </p:spPr>
      </p:pic>
    </p:spTree>
    <p:extLst>
      <p:ext uri="{BB962C8B-B14F-4D97-AF65-F5344CB8AC3E}">
        <p14:creationId xmlns:p14="http://schemas.microsoft.com/office/powerpoint/2010/main" val="336192755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Office supplies on table">
            <a:extLst>
              <a:ext uri="{FF2B5EF4-FFF2-40B4-BE49-F238E27FC236}">
                <a16:creationId xmlns:a16="http://schemas.microsoft.com/office/drawing/2014/main" id="{70478B7A-78C7-3DFC-A871-4A4F65066745}"/>
              </a:ext>
            </a:extLst>
          </p:cNvPr>
          <p:cNvPicPr>
            <a:picLocks noChangeAspect="1"/>
          </p:cNvPicPr>
          <p:nvPr/>
        </p:nvPicPr>
        <p:blipFill rotWithShape="1">
          <a:blip r:embed="rId3">
            <a:extLst>
              <a:ext uri="{28A0092B-C50C-407E-A947-70E740481C1C}">
                <a14:useLocalDpi xmlns:a14="http://schemas.microsoft.com/office/drawing/2010/main" val="0"/>
              </a:ext>
            </a:extLst>
          </a:blip>
          <a:srcRect r="12188" b="18744"/>
          <a:stretch/>
        </p:blipFill>
        <p:spPr>
          <a:xfrm>
            <a:off x="2182557" y="0"/>
            <a:ext cx="10009444" cy="6176954"/>
          </a:xfrm>
          <a:prstGeom prst="rect">
            <a:avLst/>
          </a:prstGeom>
        </p:spPr>
      </p:pic>
      <p:sp>
        <p:nvSpPr>
          <p:cNvPr id="9" name="Rectangle 8">
            <a:extLst>
              <a:ext uri="{FF2B5EF4-FFF2-40B4-BE49-F238E27FC236}">
                <a16:creationId xmlns:a16="http://schemas.microsoft.com/office/drawing/2014/main" id="{7C2507CB-A7CA-1A9A-46BF-73D40758B088}"/>
              </a:ext>
            </a:extLst>
          </p:cNvPr>
          <p:cNvSpPr/>
          <p:nvPr/>
        </p:nvSpPr>
        <p:spPr>
          <a:xfrm rot="5400000">
            <a:off x="2491943" y="-2440377"/>
            <a:ext cx="6176953" cy="11057722"/>
          </a:xfrm>
          <a:prstGeom prst="rect">
            <a:avLst/>
          </a:prstGeom>
          <a:gradFill>
            <a:gsLst>
              <a:gs pos="19000">
                <a:schemeClr val="accent1">
                  <a:lumMod val="5000"/>
                  <a:lumOff val="95000"/>
                  <a:alpha val="0"/>
                </a:schemeClr>
              </a:gs>
              <a:gs pos="52000">
                <a:schemeClr val="bg1"/>
              </a:gs>
              <a:gs pos="39000">
                <a:schemeClr val="bg1"/>
              </a:gs>
              <a:gs pos="100000">
                <a:schemeClr val="bg1"/>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AU" dirty="0"/>
          </a:p>
        </p:txBody>
      </p:sp>
      <p:sp>
        <p:nvSpPr>
          <p:cNvPr id="2" name="Title 1">
            <a:extLst>
              <a:ext uri="{FF2B5EF4-FFF2-40B4-BE49-F238E27FC236}">
                <a16:creationId xmlns:a16="http://schemas.microsoft.com/office/drawing/2014/main" id="{DB8EBC00-83DD-AC57-2247-24DB52FE298A}"/>
              </a:ext>
            </a:extLst>
          </p:cNvPr>
          <p:cNvSpPr>
            <a:spLocks noGrp="1"/>
          </p:cNvSpPr>
          <p:nvPr>
            <p:ph type="title"/>
          </p:nvPr>
        </p:nvSpPr>
        <p:spPr/>
        <p:txBody>
          <a:bodyPr/>
          <a:lstStyle/>
          <a:p>
            <a:r>
              <a:rPr lang="en-AU" dirty="0">
                <a:latin typeface="Arial Rounded MT Bold" panose="020F0704030504030204" pitchFamily="34" charset="0"/>
              </a:rPr>
              <a:t>Further education resources</a:t>
            </a:r>
          </a:p>
        </p:txBody>
      </p:sp>
      <p:sp>
        <p:nvSpPr>
          <p:cNvPr id="3" name="Content Placeholder 2">
            <a:extLst>
              <a:ext uri="{FF2B5EF4-FFF2-40B4-BE49-F238E27FC236}">
                <a16:creationId xmlns:a16="http://schemas.microsoft.com/office/drawing/2014/main" id="{607D1AB3-503A-CF53-4E2B-59C303C54ECE}"/>
              </a:ext>
            </a:extLst>
          </p:cNvPr>
          <p:cNvSpPr>
            <a:spLocks noGrp="1"/>
          </p:cNvSpPr>
          <p:nvPr>
            <p:ph idx="1"/>
          </p:nvPr>
        </p:nvSpPr>
        <p:spPr>
          <a:xfrm>
            <a:off x="838200" y="1690688"/>
            <a:ext cx="10515600" cy="4351338"/>
          </a:xfrm>
        </p:spPr>
        <p:txBody>
          <a:bodyPr>
            <a:normAutofit/>
          </a:bodyPr>
          <a:lstStyle/>
          <a:p>
            <a:r>
              <a:rPr lang="en-AU" dirty="0">
                <a:latin typeface="Arial Nova" panose="020B0504020202020204" pitchFamily="34" charset="0"/>
              </a:rPr>
              <a:t>Learn about gambling and online gambling</a:t>
            </a:r>
          </a:p>
          <a:p>
            <a:r>
              <a:rPr lang="en-AU" dirty="0">
                <a:latin typeface="Arial Nova" panose="020B0504020202020204" pitchFamily="34" charset="0"/>
              </a:rPr>
              <a:t>Why people gamble</a:t>
            </a:r>
          </a:p>
          <a:p>
            <a:r>
              <a:rPr lang="en-AU" dirty="0">
                <a:latin typeface="Arial Nova" panose="020B0504020202020204" pitchFamily="34" charset="0"/>
              </a:rPr>
              <a:t>Links to other issues</a:t>
            </a:r>
          </a:p>
          <a:p>
            <a:r>
              <a:rPr lang="en-AU" dirty="0">
                <a:latin typeface="Arial Nova" panose="020B0504020202020204" pitchFamily="34" charset="0"/>
              </a:rPr>
              <a:t>Stages of change</a:t>
            </a:r>
          </a:p>
          <a:p>
            <a:r>
              <a:rPr lang="en-AU" dirty="0">
                <a:latin typeface="Arial Nova" panose="020B0504020202020204" pitchFamily="34" charset="0"/>
              </a:rPr>
              <a:t>Factors that contribute to harmful gambling </a:t>
            </a:r>
          </a:p>
          <a:p>
            <a:r>
              <a:rPr lang="en-AU" dirty="0">
                <a:latin typeface="Arial Nova" panose="020B0504020202020204" pitchFamily="34" charset="0"/>
              </a:rPr>
              <a:t>Gambling and young people </a:t>
            </a:r>
          </a:p>
          <a:p>
            <a:r>
              <a:rPr lang="en-AU" dirty="0">
                <a:latin typeface="Arial Nova" panose="020B0504020202020204" pitchFamily="34" charset="0"/>
              </a:rPr>
              <a:t>Gambling in culturally diverse communities</a:t>
            </a:r>
          </a:p>
          <a:p>
            <a:r>
              <a:rPr lang="en-AU" dirty="0">
                <a:latin typeface="Arial Nova" panose="020B0504020202020204" pitchFamily="34" charset="0"/>
              </a:rPr>
              <a:t>Gambling in Aboriginal and Torres Strait Islander communities </a:t>
            </a:r>
          </a:p>
        </p:txBody>
      </p:sp>
      <p:sp>
        <p:nvSpPr>
          <p:cNvPr id="4" name="TextBox 8">
            <a:extLst>
              <a:ext uri="{FF2B5EF4-FFF2-40B4-BE49-F238E27FC236}">
                <a16:creationId xmlns:a16="http://schemas.microsoft.com/office/drawing/2014/main" id="{6E6456D1-FC08-9AB3-FB7A-520C62284291}"/>
              </a:ext>
            </a:extLst>
          </p:cNvPr>
          <p:cNvSpPr txBox="1">
            <a:spLocks noChangeArrowheads="1"/>
          </p:cNvSpPr>
          <p:nvPr/>
        </p:nvSpPr>
        <p:spPr bwMode="auto">
          <a:xfrm>
            <a:off x="6676453" y="2435196"/>
            <a:ext cx="4677347" cy="954107"/>
          </a:xfrm>
          <a:prstGeom prst="rect">
            <a:avLst/>
          </a:prstGeom>
          <a:solidFill>
            <a:srgbClr val="5EA443"/>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FontTx/>
              <a:buNone/>
            </a:pPr>
            <a:r>
              <a:rPr lang="en-AU" altLang="en-US" dirty="0">
                <a:solidFill>
                  <a:schemeClr val="bg1"/>
                </a:solidFill>
                <a:latin typeface="Arial Nova" panose="020B0504020202020204" pitchFamily="34" charset="0"/>
              </a:rPr>
              <a:t>For more information, visit </a:t>
            </a:r>
            <a:r>
              <a:rPr lang="en-AU" altLang="en-US" b="1" dirty="0">
                <a:solidFill>
                  <a:schemeClr val="bg1"/>
                </a:solidFill>
                <a:latin typeface="Arial Nova" panose="020B0504020202020204" pitchFamily="34" charset="0"/>
              </a:rPr>
              <a:t>gamblinghelponline.org.au</a:t>
            </a:r>
          </a:p>
        </p:txBody>
      </p:sp>
    </p:spTree>
    <p:extLst>
      <p:ext uri="{BB962C8B-B14F-4D97-AF65-F5344CB8AC3E}">
        <p14:creationId xmlns:p14="http://schemas.microsoft.com/office/powerpoint/2010/main" val="256076691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stack of rocks on a table&#10;&#10;Description automatically generated">
            <a:extLst>
              <a:ext uri="{FF2B5EF4-FFF2-40B4-BE49-F238E27FC236}">
                <a16:creationId xmlns:a16="http://schemas.microsoft.com/office/drawing/2014/main" id="{8D1C79D2-536E-8567-F15E-903485DDB922}"/>
              </a:ext>
            </a:extLst>
          </p:cNvPr>
          <p:cNvPicPr>
            <a:picLocks noChangeAspect="1"/>
          </p:cNvPicPr>
          <p:nvPr/>
        </p:nvPicPr>
        <p:blipFill rotWithShape="1">
          <a:blip r:embed="rId3">
            <a:extLst>
              <a:ext uri="{28A0092B-C50C-407E-A947-70E740481C1C}">
                <a14:useLocalDpi xmlns:a14="http://schemas.microsoft.com/office/drawing/2010/main" val="0"/>
              </a:ext>
            </a:extLst>
          </a:blip>
          <a:srcRect l="17811" t="25890" b="4632"/>
          <a:stretch/>
        </p:blipFill>
        <p:spPr>
          <a:xfrm>
            <a:off x="0" y="0"/>
            <a:ext cx="12192000" cy="6858000"/>
          </a:xfrm>
          <a:prstGeom prst="rect">
            <a:avLst/>
          </a:prstGeom>
        </p:spPr>
      </p:pic>
      <p:sp>
        <p:nvSpPr>
          <p:cNvPr id="7" name="Title 20">
            <a:extLst>
              <a:ext uri="{FF2B5EF4-FFF2-40B4-BE49-F238E27FC236}">
                <a16:creationId xmlns:a16="http://schemas.microsoft.com/office/drawing/2014/main" id="{1B812384-3746-0256-5DC1-7FC580C2404F}"/>
              </a:ext>
            </a:extLst>
          </p:cNvPr>
          <p:cNvSpPr txBox="1">
            <a:spLocks/>
          </p:cNvSpPr>
          <p:nvPr/>
        </p:nvSpPr>
        <p:spPr>
          <a:xfrm>
            <a:off x="3223260" y="2418238"/>
            <a:ext cx="8500110" cy="1770063"/>
          </a:xfrm>
          <a:prstGeom prst="rect">
            <a:avLst/>
          </a:prstGeom>
          <a:effectLst>
            <a:outerShdw blurRad="50800" dist="38100" dir="2700000" algn="tl" rotWithShape="0">
              <a:prstClr val="black">
                <a:alpha val="60000"/>
              </a:prstClr>
            </a:outerShdw>
          </a:effectLst>
        </p:spPr>
        <p:txBody>
          <a:bodyPr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fontAlgn="auto">
              <a:spcAft>
                <a:spcPts val="0"/>
              </a:spcAft>
              <a:defRPr/>
            </a:pPr>
            <a:r>
              <a:rPr lang="en-AU" sz="6000" dirty="0">
                <a:solidFill>
                  <a:schemeClr val="bg1"/>
                </a:solidFill>
                <a:effectLst>
                  <a:outerShdw blurRad="50800" dist="38100" dir="2700000" algn="tl" rotWithShape="0">
                    <a:prstClr val="black">
                      <a:alpha val="40000"/>
                    </a:prstClr>
                  </a:outerShdw>
                </a:effectLst>
                <a:latin typeface="Arial Rounded MT Bold" panose="020F0704030504030204" pitchFamily="34" charset="0"/>
                <a:ea typeface="ADLaM Display" panose="020B0604020202020204" pitchFamily="2" charset="0"/>
                <a:cs typeface="ADLaM Display" panose="020B0604020202020204" pitchFamily="2" charset="0"/>
              </a:rPr>
              <a:t>Questions?</a:t>
            </a:r>
          </a:p>
        </p:txBody>
      </p:sp>
      <p:pic>
        <p:nvPicPr>
          <p:cNvPr id="4102" name="Picture 6" descr="A black and green logo&#10;&#10;Description automatically generated">
            <a:extLst>
              <a:ext uri="{FF2B5EF4-FFF2-40B4-BE49-F238E27FC236}">
                <a16:creationId xmlns:a16="http://schemas.microsoft.com/office/drawing/2014/main" id="{BDADC177-0740-0768-D272-8E3F7D764BB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382125" y="6089650"/>
            <a:ext cx="257175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7430908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Title 1">
            <a:extLst>
              <a:ext uri="{FF2B5EF4-FFF2-40B4-BE49-F238E27FC236}">
                <a16:creationId xmlns:a16="http://schemas.microsoft.com/office/drawing/2014/main" id="{BCC901D5-C027-0ADC-BA1D-D989085EABA6}"/>
              </a:ext>
            </a:extLst>
          </p:cNvPr>
          <p:cNvSpPr>
            <a:spLocks noGrp="1" noChangeArrowheads="1"/>
          </p:cNvSpPr>
          <p:nvPr>
            <p:ph type="title"/>
          </p:nvPr>
        </p:nvSpPr>
        <p:spPr/>
        <p:txBody>
          <a:bodyPr/>
          <a:lstStyle/>
          <a:p>
            <a:r>
              <a:rPr lang="en-AU" altLang="en-US">
                <a:latin typeface="Arial Rounded MT Bold" panose="020F0704030504030204" pitchFamily="34" charset="0"/>
              </a:rPr>
              <a:t>Acknowledgement of Country</a:t>
            </a:r>
          </a:p>
        </p:txBody>
      </p:sp>
      <p:sp>
        <p:nvSpPr>
          <p:cNvPr id="5123" name="Content Placeholder 2">
            <a:extLst>
              <a:ext uri="{FF2B5EF4-FFF2-40B4-BE49-F238E27FC236}">
                <a16:creationId xmlns:a16="http://schemas.microsoft.com/office/drawing/2014/main" id="{6617A011-D01E-C64D-F750-F3A7F6E2CCE6}"/>
              </a:ext>
            </a:extLst>
          </p:cNvPr>
          <p:cNvSpPr>
            <a:spLocks noGrp="1" noChangeArrowheads="1"/>
          </p:cNvSpPr>
          <p:nvPr>
            <p:ph idx="1"/>
          </p:nvPr>
        </p:nvSpPr>
        <p:spPr>
          <a:xfrm>
            <a:off x="838200" y="1817688"/>
            <a:ext cx="6083300" cy="4351337"/>
          </a:xfrm>
        </p:spPr>
        <p:txBody>
          <a:bodyPr/>
          <a:lstStyle/>
          <a:p>
            <a:pPr marL="0" indent="0">
              <a:buFont typeface="Arial" panose="020B0604020202020204" pitchFamily="34" charset="0"/>
              <a:buNone/>
            </a:pPr>
            <a:r>
              <a:rPr lang="en-AU" altLang="en-US">
                <a:latin typeface="Arial Nova" panose="020B0504020202020204" pitchFamily="34" charset="0"/>
              </a:rPr>
              <a:t>We acknowledge the Traditional Custodians of the lands and waters on which we meet today. </a:t>
            </a:r>
          </a:p>
          <a:p>
            <a:pPr marL="0" indent="0">
              <a:buFont typeface="Arial" panose="020B0604020202020204" pitchFamily="34" charset="0"/>
              <a:buNone/>
            </a:pPr>
            <a:r>
              <a:rPr lang="en-AU" altLang="en-US">
                <a:latin typeface="Arial Nova" panose="020B0504020202020204" pitchFamily="34" charset="0"/>
              </a:rPr>
              <a:t>We pay our respects to Elders past, present and emerging.</a:t>
            </a:r>
          </a:p>
          <a:p>
            <a:pPr marL="0" indent="0">
              <a:buFont typeface="Arial" panose="020B0604020202020204" pitchFamily="34" charset="0"/>
              <a:buNone/>
            </a:pPr>
            <a:r>
              <a:rPr lang="en-AU" altLang="en-US">
                <a:latin typeface="Arial Nova" panose="020B0504020202020204" pitchFamily="34" charset="0"/>
              </a:rPr>
              <a:t>We extend that respect to Aboriginal and Torres Strait Islander peoples here today.</a:t>
            </a:r>
          </a:p>
        </p:txBody>
      </p:sp>
      <p:pic>
        <p:nvPicPr>
          <p:cNvPr id="5124" name="Picture 3" descr="A tree with roots and a person in the middle&#10;&#10;Description automatically generated with medium confidence">
            <a:extLst>
              <a:ext uri="{FF2B5EF4-FFF2-40B4-BE49-F238E27FC236}">
                <a16:creationId xmlns:a16="http://schemas.microsoft.com/office/drawing/2014/main" id="{9AD6290E-0D05-7B1F-9430-284112E1A1B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921500" y="1479550"/>
            <a:ext cx="4530725" cy="4530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Female doctor and patient">
            <a:extLst>
              <a:ext uri="{FF2B5EF4-FFF2-40B4-BE49-F238E27FC236}">
                <a16:creationId xmlns:a16="http://schemas.microsoft.com/office/drawing/2014/main" id="{B5E39977-8973-D930-07B2-F7D2432C7831}"/>
              </a:ext>
            </a:extLst>
          </p:cNvPr>
          <p:cNvPicPr>
            <a:picLocks noChangeAspect="1"/>
          </p:cNvPicPr>
          <p:nvPr/>
        </p:nvPicPr>
        <p:blipFill rotWithShape="1">
          <a:blip r:embed="rId3">
            <a:extLst>
              <a:ext uri="{28A0092B-C50C-407E-A947-70E740481C1C}">
                <a14:useLocalDpi xmlns:a14="http://schemas.microsoft.com/office/drawing/2010/main" val="0"/>
              </a:ext>
            </a:extLst>
          </a:blip>
          <a:srcRect l="-3290" r="14447"/>
          <a:stretch/>
        </p:blipFill>
        <p:spPr>
          <a:xfrm>
            <a:off x="3960743" y="0"/>
            <a:ext cx="8231257" cy="6176618"/>
          </a:xfrm>
          <a:prstGeom prst="rect">
            <a:avLst/>
          </a:prstGeom>
        </p:spPr>
      </p:pic>
      <p:sp>
        <p:nvSpPr>
          <p:cNvPr id="6" name="Rectangle 5">
            <a:extLst>
              <a:ext uri="{FF2B5EF4-FFF2-40B4-BE49-F238E27FC236}">
                <a16:creationId xmlns:a16="http://schemas.microsoft.com/office/drawing/2014/main" id="{3C27DD00-BE2E-0A70-4F5A-1607D40B843A}"/>
              </a:ext>
            </a:extLst>
          </p:cNvPr>
          <p:cNvSpPr/>
          <p:nvPr/>
        </p:nvSpPr>
        <p:spPr>
          <a:xfrm rot="5400000">
            <a:off x="1660308" y="-1660308"/>
            <a:ext cx="6176953" cy="9497573"/>
          </a:xfrm>
          <a:prstGeom prst="rect">
            <a:avLst/>
          </a:prstGeom>
          <a:gradFill>
            <a:gsLst>
              <a:gs pos="19000">
                <a:schemeClr val="accent1">
                  <a:lumMod val="5000"/>
                  <a:lumOff val="95000"/>
                  <a:alpha val="0"/>
                </a:schemeClr>
              </a:gs>
              <a:gs pos="52000">
                <a:schemeClr val="bg1"/>
              </a:gs>
              <a:gs pos="39000">
                <a:schemeClr val="bg1"/>
              </a:gs>
              <a:gs pos="100000">
                <a:schemeClr val="bg1"/>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AU" dirty="0"/>
          </a:p>
        </p:txBody>
      </p:sp>
      <p:sp>
        <p:nvSpPr>
          <p:cNvPr id="2" name="Title 1">
            <a:extLst>
              <a:ext uri="{FF2B5EF4-FFF2-40B4-BE49-F238E27FC236}">
                <a16:creationId xmlns:a16="http://schemas.microsoft.com/office/drawing/2014/main" id="{9826A585-F037-E7E3-BEB9-4CFB8EFB8016}"/>
              </a:ext>
            </a:extLst>
          </p:cNvPr>
          <p:cNvSpPr>
            <a:spLocks noGrp="1"/>
          </p:cNvSpPr>
          <p:nvPr>
            <p:ph type="title"/>
          </p:nvPr>
        </p:nvSpPr>
        <p:spPr/>
        <p:txBody>
          <a:bodyPr/>
          <a:lstStyle/>
          <a:p>
            <a:r>
              <a:rPr lang="en-AU" dirty="0">
                <a:latin typeface="Arial Rounded MT Bold" panose="020F0704030504030204" pitchFamily="34" charset="0"/>
              </a:rPr>
              <a:t>Overview</a:t>
            </a:r>
          </a:p>
        </p:txBody>
      </p:sp>
      <p:sp>
        <p:nvSpPr>
          <p:cNvPr id="3" name="Content Placeholder 2">
            <a:extLst>
              <a:ext uri="{FF2B5EF4-FFF2-40B4-BE49-F238E27FC236}">
                <a16:creationId xmlns:a16="http://schemas.microsoft.com/office/drawing/2014/main" id="{ECD81D62-B476-7CEC-0386-8816B7D0FACE}"/>
              </a:ext>
            </a:extLst>
          </p:cNvPr>
          <p:cNvSpPr>
            <a:spLocks noGrp="1"/>
          </p:cNvSpPr>
          <p:nvPr>
            <p:ph idx="1"/>
          </p:nvPr>
        </p:nvSpPr>
        <p:spPr>
          <a:xfrm>
            <a:off x="838200" y="1690688"/>
            <a:ext cx="10515600" cy="4351338"/>
          </a:xfrm>
        </p:spPr>
        <p:txBody>
          <a:bodyPr/>
          <a:lstStyle/>
          <a:p>
            <a:r>
              <a:rPr lang="en-AU" dirty="0">
                <a:latin typeface="Arial Nova" panose="020B0504020202020204" pitchFamily="34" charset="0"/>
              </a:rPr>
              <a:t>Gambling harm</a:t>
            </a:r>
          </a:p>
          <a:p>
            <a:r>
              <a:rPr lang="en-AU" dirty="0">
                <a:latin typeface="Arial Nova" panose="020B0504020202020204" pitchFamily="34" charset="0"/>
              </a:rPr>
              <a:t>Signs of gambling harm</a:t>
            </a:r>
          </a:p>
          <a:p>
            <a:r>
              <a:rPr lang="en-AU" dirty="0">
                <a:latin typeface="Arial Nova" panose="020B0504020202020204" pitchFamily="34" charset="0"/>
              </a:rPr>
              <a:t>Comorbidities</a:t>
            </a:r>
          </a:p>
          <a:p>
            <a:r>
              <a:rPr lang="en-AU" dirty="0">
                <a:latin typeface="Arial Nova" panose="020B0504020202020204" pitchFamily="34" charset="0"/>
              </a:rPr>
              <a:t>Your role</a:t>
            </a:r>
          </a:p>
          <a:p>
            <a:r>
              <a:rPr lang="en-AU" dirty="0">
                <a:latin typeface="Arial Nova" panose="020B0504020202020204" pitchFamily="34" charset="0"/>
              </a:rPr>
              <a:t>When to have a conversation</a:t>
            </a:r>
          </a:p>
          <a:p>
            <a:r>
              <a:rPr lang="en-AU" dirty="0">
                <a:latin typeface="Arial Nova" panose="020B0504020202020204" pitchFamily="34" charset="0"/>
              </a:rPr>
              <a:t>Starting the conversation</a:t>
            </a:r>
          </a:p>
          <a:p>
            <a:r>
              <a:rPr lang="en-AU" dirty="0">
                <a:latin typeface="Arial Nova" panose="020B0504020202020204" pitchFamily="34" charset="0"/>
              </a:rPr>
              <a:t>Gambling harm screening tools</a:t>
            </a:r>
          </a:p>
          <a:p>
            <a:r>
              <a:rPr lang="en-AU" dirty="0">
                <a:latin typeface="Arial Nova" panose="020B0504020202020204" pitchFamily="34" charset="0"/>
              </a:rPr>
              <a:t>Referral pathways</a:t>
            </a:r>
          </a:p>
        </p:txBody>
      </p:sp>
    </p:spTree>
    <p:extLst>
      <p:ext uri="{BB962C8B-B14F-4D97-AF65-F5344CB8AC3E}">
        <p14:creationId xmlns:p14="http://schemas.microsoft.com/office/powerpoint/2010/main" val="326799242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30" name="Picture 9" descr="A group of people hugging&#10;&#10;Description automatically generated">
            <a:extLst>
              <a:ext uri="{FF2B5EF4-FFF2-40B4-BE49-F238E27FC236}">
                <a16:creationId xmlns:a16="http://schemas.microsoft.com/office/drawing/2014/main" id="{363C2721-5D63-D4ED-4308-A079E914288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014788" y="0"/>
            <a:ext cx="8177212" cy="6176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Rectangle 10">
            <a:extLst>
              <a:ext uri="{FF2B5EF4-FFF2-40B4-BE49-F238E27FC236}">
                <a16:creationId xmlns:a16="http://schemas.microsoft.com/office/drawing/2014/main" id="{E147842C-1C06-0171-EAD0-5B15E562A272}"/>
              </a:ext>
            </a:extLst>
          </p:cNvPr>
          <p:cNvSpPr/>
          <p:nvPr/>
        </p:nvSpPr>
        <p:spPr>
          <a:xfrm rot="5400000">
            <a:off x="1015450" y="-996390"/>
            <a:ext cx="6176953" cy="8207852"/>
          </a:xfrm>
          <a:prstGeom prst="rect">
            <a:avLst/>
          </a:prstGeom>
          <a:gradFill>
            <a:gsLst>
              <a:gs pos="19000">
                <a:schemeClr val="accent1">
                  <a:lumMod val="5000"/>
                  <a:lumOff val="95000"/>
                  <a:alpha val="0"/>
                </a:schemeClr>
              </a:gs>
              <a:gs pos="52000">
                <a:schemeClr val="bg1"/>
              </a:gs>
              <a:gs pos="39000">
                <a:schemeClr val="bg1"/>
              </a:gs>
              <a:gs pos="100000">
                <a:schemeClr val="bg1"/>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AU"/>
          </a:p>
        </p:txBody>
      </p:sp>
      <p:sp>
        <p:nvSpPr>
          <p:cNvPr id="22534" name="Title 1">
            <a:extLst>
              <a:ext uri="{FF2B5EF4-FFF2-40B4-BE49-F238E27FC236}">
                <a16:creationId xmlns:a16="http://schemas.microsoft.com/office/drawing/2014/main" id="{2073EE65-0ED2-4841-511A-7FAA47C15821}"/>
              </a:ext>
            </a:extLst>
          </p:cNvPr>
          <p:cNvSpPr>
            <a:spLocks noGrp="1" noChangeArrowheads="1"/>
          </p:cNvSpPr>
          <p:nvPr>
            <p:ph type="title"/>
          </p:nvPr>
        </p:nvSpPr>
        <p:spPr/>
        <p:txBody>
          <a:bodyPr/>
          <a:lstStyle/>
          <a:p>
            <a:pPr eaLnBrk="1" hangingPunct="1"/>
            <a:r>
              <a:rPr lang="en-AU" altLang="en-US">
                <a:latin typeface="Arial Rounded MT Bold" panose="020F0704030504030204" pitchFamily="34" charset="0"/>
              </a:rPr>
              <a:t>Gambling harm</a:t>
            </a:r>
          </a:p>
        </p:txBody>
      </p:sp>
      <p:sp>
        <p:nvSpPr>
          <p:cNvPr id="22535" name="Content Placeholder 2">
            <a:extLst>
              <a:ext uri="{FF2B5EF4-FFF2-40B4-BE49-F238E27FC236}">
                <a16:creationId xmlns:a16="http://schemas.microsoft.com/office/drawing/2014/main" id="{2F6E8888-4660-75A4-8255-90B05CEFB571}"/>
              </a:ext>
            </a:extLst>
          </p:cNvPr>
          <p:cNvSpPr>
            <a:spLocks noGrp="1" noChangeArrowheads="1"/>
          </p:cNvSpPr>
          <p:nvPr>
            <p:ph idx="1"/>
          </p:nvPr>
        </p:nvSpPr>
        <p:spPr>
          <a:xfrm>
            <a:off x="838200" y="1825625"/>
            <a:ext cx="6354763" cy="4351338"/>
          </a:xfrm>
        </p:spPr>
        <p:txBody>
          <a:bodyPr/>
          <a:lstStyle/>
          <a:p>
            <a:pPr eaLnBrk="1" hangingPunct="1"/>
            <a:r>
              <a:rPr lang="en-AU" altLang="en-US" dirty="0">
                <a:latin typeface="Arial Nova" panose="020B0504020202020204" pitchFamily="34" charset="0"/>
              </a:rPr>
              <a:t>Any negative impact that gambling can have on a person and the people close to them</a:t>
            </a:r>
          </a:p>
          <a:p>
            <a:pPr eaLnBrk="1" hangingPunct="1"/>
            <a:r>
              <a:rPr lang="en-AU" altLang="en-US" dirty="0">
                <a:latin typeface="Arial Nova" panose="020B0504020202020204" pitchFamily="34" charset="0"/>
              </a:rPr>
              <a:t>Includes</a:t>
            </a:r>
          </a:p>
          <a:p>
            <a:pPr lvl="1" eaLnBrk="1" hangingPunct="1"/>
            <a:r>
              <a:rPr lang="en-AU" altLang="en-US" dirty="0">
                <a:latin typeface="Arial Nova" panose="020B0504020202020204" pitchFamily="34" charset="0"/>
              </a:rPr>
              <a:t>Health and wellbeing</a:t>
            </a:r>
          </a:p>
          <a:p>
            <a:pPr lvl="1" eaLnBrk="1" hangingPunct="1"/>
            <a:r>
              <a:rPr lang="en-AU" altLang="en-US" dirty="0">
                <a:latin typeface="Arial Nova" panose="020B0504020202020204" pitchFamily="34" charset="0"/>
              </a:rPr>
              <a:t>Finances</a:t>
            </a:r>
          </a:p>
          <a:p>
            <a:pPr lvl="1" eaLnBrk="1" hangingPunct="1"/>
            <a:r>
              <a:rPr lang="en-AU" altLang="en-US" dirty="0">
                <a:latin typeface="Arial Nova" panose="020B0504020202020204" pitchFamily="34" charset="0"/>
              </a:rPr>
              <a:t>Relationships</a:t>
            </a:r>
          </a:p>
          <a:p>
            <a:pPr lvl="1" eaLnBrk="1" hangingPunct="1"/>
            <a:r>
              <a:rPr lang="en-AU" altLang="en-US" dirty="0">
                <a:latin typeface="Arial Nova" panose="020B0504020202020204" pitchFamily="34" charset="0"/>
              </a:rPr>
              <a:t>Culture</a:t>
            </a:r>
          </a:p>
          <a:p>
            <a:pPr lvl="1" eaLnBrk="1" hangingPunct="1"/>
            <a:r>
              <a:rPr lang="en-AU" altLang="en-US" dirty="0">
                <a:latin typeface="Arial Nova" panose="020B0504020202020204" pitchFamily="34" charset="0"/>
              </a:rPr>
              <a:t>Work or study</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2" descr="Children reading books">
            <a:extLst>
              <a:ext uri="{FF2B5EF4-FFF2-40B4-BE49-F238E27FC236}">
                <a16:creationId xmlns:a16="http://schemas.microsoft.com/office/drawing/2014/main" id="{12C05025-D02F-AB4F-234F-398F786ECA0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t="-722"/>
          <a:stretch>
            <a:fillRect/>
          </a:stretch>
        </p:blipFill>
        <p:spPr bwMode="auto">
          <a:xfrm>
            <a:off x="4629150" y="-53975"/>
            <a:ext cx="7562850" cy="6230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Rectangle 3">
            <a:extLst>
              <a:ext uri="{FF2B5EF4-FFF2-40B4-BE49-F238E27FC236}">
                <a16:creationId xmlns:a16="http://schemas.microsoft.com/office/drawing/2014/main" id="{D7989D6D-8A88-C93D-D8C5-7478E6002740}"/>
              </a:ext>
            </a:extLst>
          </p:cNvPr>
          <p:cNvSpPr/>
          <p:nvPr/>
        </p:nvSpPr>
        <p:spPr>
          <a:xfrm rot="5400000">
            <a:off x="2343060" y="-2343058"/>
            <a:ext cx="6176953" cy="10863076"/>
          </a:xfrm>
          <a:prstGeom prst="rect">
            <a:avLst/>
          </a:prstGeom>
          <a:gradFill>
            <a:gsLst>
              <a:gs pos="19000">
                <a:schemeClr val="accent1">
                  <a:lumMod val="5000"/>
                  <a:lumOff val="95000"/>
                  <a:alpha val="0"/>
                </a:schemeClr>
              </a:gs>
              <a:gs pos="52000">
                <a:schemeClr val="bg1"/>
              </a:gs>
              <a:gs pos="39000">
                <a:schemeClr val="bg1"/>
              </a:gs>
              <a:gs pos="100000">
                <a:schemeClr val="bg1"/>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AU" dirty="0"/>
          </a:p>
        </p:txBody>
      </p:sp>
      <p:sp>
        <p:nvSpPr>
          <p:cNvPr id="11270" name="Title 1">
            <a:extLst>
              <a:ext uri="{FF2B5EF4-FFF2-40B4-BE49-F238E27FC236}">
                <a16:creationId xmlns:a16="http://schemas.microsoft.com/office/drawing/2014/main" id="{61A22590-DEAD-91E7-3A5A-9235BFDE015D}"/>
              </a:ext>
            </a:extLst>
          </p:cNvPr>
          <p:cNvSpPr>
            <a:spLocks noGrp="1" noChangeArrowheads="1"/>
          </p:cNvSpPr>
          <p:nvPr>
            <p:ph type="title"/>
          </p:nvPr>
        </p:nvSpPr>
        <p:spPr/>
        <p:txBody>
          <a:bodyPr/>
          <a:lstStyle/>
          <a:p>
            <a:pPr eaLnBrk="1" hangingPunct="1"/>
            <a:r>
              <a:rPr lang="en-AU" altLang="en-US">
                <a:latin typeface="Arial Rounded MT Bold" panose="020F0704030504030204" pitchFamily="34" charset="0"/>
              </a:rPr>
              <a:t>Affected others</a:t>
            </a:r>
          </a:p>
        </p:txBody>
      </p:sp>
      <p:sp>
        <p:nvSpPr>
          <p:cNvPr id="11271" name="Content Placeholder 2">
            <a:extLst>
              <a:ext uri="{FF2B5EF4-FFF2-40B4-BE49-F238E27FC236}">
                <a16:creationId xmlns:a16="http://schemas.microsoft.com/office/drawing/2014/main" id="{24317FA9-425D-77D8-B4D2-FFBD56B75D86}"/>
              </a:ext>
            </a:extLst>
          </p:cNvPr>
          <p:cNvSpPr>
            <a:spLocks noGrp="1" noChangeArrowheads="1"/>
          </p:cNvSpPr>
          <p:nvPr>
            <p:ph idx="1"/>
          </p:nvPr>
        </p:nvSpPr>
        <p:spPr>
          <a:xfrm>
            <a:off x="838200" y="1609725"/>
            <a:ext cx="6408738" cy="4589463"/>
          </a:xfrm>
        </p:spPr>
        <p:txBody>
          <a:bodyPr/>
          <a:lstStyle/>
          <a:p>
            <a:pPr eaLnBrk="1" hangingPunct="1"/>
            <a:r>
              <a:rPr lang="en-AU" altLang="en-US" dirty="0">
                <a:latin typeface="Arial Nova" panose="020B0504020202020204" pitchFamily="34" charset="0"/>
              </a:rPr>
              <a:t>Gambling harm impacts many people, not just the person who gambles</a:t>
            </a:r>
          </a:p>
          <a:p>
            <a:pPr eaLnBrk="1" hangingPunct="1"/>
            <a:r>
              <a:rPr lang="en-AU" altLang="en-US" dirty="0">
                <a:latin typeface="Arial Nova" panose="020B0504020202020204" pitchFamily="34" charset="0"/>
              </a:rPr>
              <a:t>Affected others include</a:t>
            </a:r>
          </a:p>
          <a:p>
            <a:pPr lvl="1" eaLnBrk="1" hangingPunct="1"/>
            <a:r>
              <a:rPr lang="en-AU" altLang="en-US" dirty="0">
                <a:latin typeface="Arial Nova" panose="020B0504020202020204" pitchFamily="34" charset="0"/>
              </a:rPr>
              <a:t>Partner/Spouse</a:t>
            </a:r>
          </a:p>
          <a:p>
            <a:pPr lvl="1" eaLnBrk="1" hangingPunct="1"/>
            <a:r>
              <a:rPr lang="en-AU" altLang="en-US" dirty="0">
                <a:latin typeface="Arial Nova" panose="020B0504020202020204" pitchFamily="34" charset="0"/>
              </a:rPr>
              <a:t>Children</a:t>
            </a:r>
          </a:p>
          <a:p>
            <a:pPr lvl="1" eaLnBrk="1" hangingPunct="1"/>
            <a:r>
              <a:rPr lang="en-AU" altLang="en-US" dirty="0">
                <a:latin typeface="Arial Nova" panose="020B0504020202020204" pitchFamily="34" charset="0"/>
              </a:rPr>
              <a:t>Other family members</a:t>
            </a:r>
          </a:p>
          <a:p>
            <a:pPr lvl="1" eaLnBrk="1" hangingPunct="1"/>
            <a:r>
              <a:rPr lang="en-AU" altLang="en-US" dirty="0">
                <a:latin typeface="Arial Nova" panose="020B0504020202020204" pitchFamily="34" charset="0"/>
              </a:rPr>
              <a:t>Friends</a:t>
            </a:r>
          </a:p>
          <a:p>
            <a:pPr lvl="1" eaLnBrk="1" hangingPunct="1"/>
            <a:r>
              <a:rPr lang="en-AU" altLang="en-US" dirty="0">
                <a:latin typeface="Arial Nova" panose="020B0504020202020204" pitchFamily="34" charset="0"/>
              </a:rPr>
              <a:t>Work colleagues</a:t>
            </a:r>
          </a:p>
          <a:p>
            <a:pPr lvl="1" eaLnBrk="1" hangingPunct="1"/>
            <a:r>
              <a:rPr lang="en-AU" altLang="en-US" dirty="0">
                <a:latin typeface="Arial Nova" panose="020B0504020202020204" pitchFamily="34" charset="0"/>
              </a:rPr>
              <a:t>Broader community members</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1" descr="Old man sleeping on sofa">
            <a:extLst>
              <a:ext uri="{FF2B5EF4-FFF2-40B4-BE49-F238E27FC236}">
                <a16:creationId xmlns:a16="http://schemas.microsoft.com/office/drawing/2014/main" id="{F0D21E9E-DFC6-1580-87BA-F9AB673CC153}"/>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8306" r="8306"/>
          <a:stretch/>
        </p:blipFill>
        <p:spPr bwMode="auto">
          <a:xfrm>
            <a:off x="4533900" y="0"/>
            <a:ext cx="7658100" cy="6176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angle 4">
            <a:extLst>
              <a:ext uri="{FF2B5EF4-FFF2-40B4-BE49-F238E27FC236}">
                <a16:creationId xmlns:a16="http://schemas.microsoft.com/office/drawing/2014/main" id="{6955D1B7-8C8A-1483-5FFC-6C4864B0F170}"/>
              </a:ext>
            </a:extLst>
          </p:cNvPr>
          <p:cNvSpPr/>
          <p:nvPr/>
        </p:nvSpPr>
        <p:spPr>
          <a:xfrm rot="5400000">
            <a:off x="2430332" y="-2378765"/>
            <a:ext cx="6176953" cy="10934493"/>
          </a:xfrm>
          <a:prstGeom prst="rect">
            <a:avLst/>
          </a:prstGeom>
          <a:gradFill>
            <a:gsLst>
              <a:gs pos="19000">
                <a:schemeClr val="accent1">
                  <a:lumMod val="5000"/>
                  <a:lumOff val="95000"/>
                  <a:alpha val="0"/>
                </a:schemeClr>
              </a:gs>
              <a:gs pos="52000">
                <a:schemeClr val="bg1"/>
              </a:gs>
              <a:gs pos="39000">
                <a:schemeClr val="bg1"/>
              </a:gs>
              <a:gs pos="100000">
                <a:schemeClr val="bg1"/>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AU" dirty="0"/>
          </a:p>
        </p:txBody>
      </p:sp>
      <p:sp>
        <p:nvSpPr>
          <p:cNvPr id="2" name="Title 1">
            <a:extLst>
              <a:ext uri="{FF2B5EF4-FFF2-40B4-BE49-F238E27FC236}">
                <a16:creationId xmlns:a16="http://schemas.microsoft.com/office/drawing/2014/main" id="{D08B0806-3B70-D42D-0048-EECE249ED0EF}"/>
              </a:ext>
            </a:extLst>
          </p:cNvPr>
          <p:cNvSpPr>
            <a:spLocks noGrp="1"/>
          </p:cNvSpPr>
          <p:nvPr>
            <p:ph type="title"/>
          </p:nvPr>
        </p:nvSpPr>
        <p:spPr/>
        <p:txBody>
          <a:bodyPr/>
          <a:lstStyle/>
          <a:p>
            <a:r>
              <a:rPr lang="en-AU" dirty="0">
                <a:latin typeface="Arial Rounded MT Bold" panose="020F0704030504030204" pitchFamily="34" charset="0"/>
              </a:rPr>
              <a:t>Signs of gambling harm</a:t>
            </a:r>
          </a:p>
        </p:txBody>
      </p:sp>
      <p:sp>
        <p:nvSpPr>
          <p:cNvPr id="3" name="Content Placeholder 2">
            <a:extLst>
              <a:ext uri="{FF2B5EF4-FFF2-40B4-BE49-F238E27FC236}">
                <a16:creationId xmlns:a16="http://schemas.microsoft.com/office/drawing/2014/main" id="{579559D2-882A-344B-9A76-22D2E9DC4215}"/>
              </a:ext>
            </a:extLst>
          </p:cNvPr>
          <p:cNvSpPr>
            <a:spLocks noGrp="1"/>
          </p:cNvSpPr>
          <p:nvPr>
            <p:ph idx="1"/>
          </p:nvPr>
        </p:nvSpPr>
        <p:spPr>
          <a:xfrm>
            <a:off x="838200" y="1825625"/>
            <a:ext cx="6940826" cy="4351338"/>
          </a:xfrm>
        </p:spPr>
        <p:txBody>
          <a:bodyPr/>
          <a:lstStyle/>
          <a:p>
            <a:r>
              <a:rPr lang="en-AU" dirty="0">
                <a:latin typeface="Arial Nova" panose="020B0504020202020204" pitchFamily="34" charset="0"/>
              </a:rPr>
              <a:t>Changes in sleep, eating or sex</a:t>
            </a:r>
          </a:p>
          <a:p>
            <a:r>
              <a:rPr lang="en-AU" dirty="0">
                <a:latin typeface="Arial Nova" panose="020B0504020202020204" pitchFamily="34" charset="0"/>
              </a:rPr>
              <a:t>Increased headaches, stomach or bowel problems</a:t>
            </a:r>
          </a:p>
          <a:p>
            <a:r>
              <a:rPr lang="en-AU" dirty="0">
                <a:latin typeface="Arial Nova" panose="020B0504020202020204" pitchFamily="34" charset="0"/>
              </a:rPr>
              <a:t>Overeating or loss of appetite</a:t>
            </a:r>
          </a:p>
          <a:p>
            <a:r>
              <a:rPr lang="en-AU" dirty="0">
                <a:latin typeface="Arial Nova" panose="020B0504020202020204" pitchFamily="34" charset="0"/>
              </a:rPr>
              <a:t>Increased use of alcohol or other drugs</a:t>
            </a:r>
          </a:p>
          <a:p>
            <a:r>
              <a:rPr lang="en-AU" dirty="0">
                <a:latin typeface="Arial Nova" panose="020B0504020202020204" pitchFamily="34" charset="0"/>
              </a:rPr>
              <a:t>Neglecting personal or parental responsibilities</a:t>
            </a:r>
          </a:p>
          <a:p>
            <a:r>
              <a:rPr lang="en-AU" dirty="0">
                <a:latin typeface="Arial Nova" panose="020B0504020202020204" pitchFamily="34" charset="0"/>
              </a:rPr>
              <a:t>Changes to mental health</a:t>
            </a:r>
          </a:p>
        </p:txBody>
      </p:sp>
    </p:spTree>
    <p:extLst>
      <p:ext uri="{BB962C8B-B14F-4D97-AF65-F5344CB8AC3E}">
        <p14:creationId xmlns:p14="http://schemas.microsoft.com/office/powerpoint/2010/main" val="28539998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6" descr="Woman sitting in a couch">
            <a:extLst>
              <a:ext uri="{FF2B5EF4-FFF2-40B4-BE49-F238E27FC236}">
                <a16:creationId xmlns:a16="http://schemas.microsoft.com/office/drawing/2014/main" id="{E9FA086A-014C-9995-5030-27BD03C825B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19288" y="0"/>
            <a:ext cx="10272712" cy="6176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Rectangle 11">
            <a:extLst>
              <a:ext uri="{FF2B5EF4-FFF2-40B4-BE49-F238E27FC236}">
                <a16:creationId xmlns:a16="http://schemas.microsoft.com/office/drawing/2014/main" id="{E8F08343-54D9-2E1D-37DB-B534161E060B}"/>
              </a:ext>
            </a:extLst>
          </p:cNvPr>
          <p:cNvSpPr/>
          <p:nvPr/>
        </p:nvSpPr>
        <p:spPr>
          <a:xfrm rot="5400000">
            <a:off x="2521238" y="-2469672"/>
            <a:ext cx="6176953" cy="11116314"/>
          </a:xfrm>
          <a:prstGeom prst="rect">
            <a:avLst/>
          </a:prstGeom>
          <a:gradFill>
            <a:gsLst>
              <a:gs pos="19000">
                <a:schemeClr val="accent1">
                  <a:lumMod val="5000"/>
                  <a:lumOff val="95000"/>
                  <a:alpha val="0"/>
                </a:schemeClr>
              </a:gs>
              <a:gs pos="52000">
                <a:schemeClr val="bg1"/>
              </a:gs>
              <a:gs pos="39000">
                <a:schemeClr val="bg1"/>
              </a:gs>
              <a:gs pos="100000">
                <a:schemeClr val="bg1"/>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AU" dirty="0"/>
          </a:p>
        </p:txBody>
      </p:sp>
      <p:sp>
        <p:nvSpPr>
          <p:cNvPr id="20486" name="Title 1">
            <a:extLst>
              <a:ext uri="{FF2B5EF4-FFF2-40B4-BE49-F238E27FC236}">
                <a16:creationId xmlns:a16="http://schemas.microsoft.com/office/drawing/2014/main" id="{18944071-56F0-21FE-27F4-EB4E5167A05E}"/>
              </a:ext>
            </a:extLst>
          </p:cNvPr>
          <p:cNvSpPr>
            <a:spLocks noGrp="1" noChangeArrowheads="1"/>
          </p:cNvSpPr>
          <p:nvPr>
            <p:ph type="title"/>
          </p:nvPr>
        </p:nvSpPr>
        <p:spPr/>
        <p:txBody>
          <a:bodyPr/>
          <a:lstStyle/>
          <a:p>
            <a:r>
              <a:rPr lang="en-AU" altLang="en-US" dirty="0">
                <a:latin typeface="Arial Rounded MT Bold" panose="020F0704030504030204" pitchFamily="34" charset="0"/>
              </a:rPr>
              <a:t>Comorbidities</a:t>
            </a:r>
          </a:p>
        </p:txBody>
      </p:sp>
      <p:sp>
        <p:nvSpPr>
          <p:cNvPr id="20487" name="Content Placeholder 2">
            <a:extLst>
              <a:ext uri="{FF2B5EF4-FFF2-40B4-BE49-F238E27FC236}">
                <a16:creationId xmlns:a16="http://schemas.microsoft.com/office/drawing/2014/main" id="{1432C8CD-2DBD-1FAF-2E76-5E713D9FC8FE}"/>
              </a:ext>
            </a:extLst>
          </p:cNvPr>
          <p:cNvSpPr>
            <a:spLocks noGrp="1" noChangeArrowheads="1"/>
          </p:cNvSpPr>
          <p:nvPr>
            <p:ph idx="1"/>
          </p:nvPr>
        </p:nvSpPr>
        <p:spPr>
          <a:xfrm>
            <a:off x="838200" y="1690688"/>
            <a:ext cx="6267450" cy="4486275"/>
          </a:xfrm>
        </p:spPr>
        <p:txBody>
          <a:bodyPr/>
          <a:lstStyle/>
          <a:p>
            <a:r>
              <a:rPr lang="en-AU" altLang="en-US" dirty="0">
                <a:latin typeface="Arial Nova" panose="020B0504020202020204" pitchFamily="34" charset="0"/>
              </a:rPr>
              <a:t>Gambling harm often intersects with other personal considerations</a:t>
            </a:r>
          </a:p>
          <a:p>
            <a:pPr lvl="1"/>
            <a:r>
              <a:rPr lang="en-AU" altLang="en-US" dirty="0">
                <a:latin typeface="Arial Nova" panose="020B0504020202020204" pitchFamily="34" charset="0"/>
              </a:rPr>
              <a:t>Mental ill-health</a:t>
            </a:r>
          </a:p>
          <a:p>
            <a:pPr lvl="1"/>
            <a:r>
              <a:rPr lang="en-AU" altLang="en-US" dirty="0">
                <a:latin typeface="Arial Nova" panose="020B0504020202020204" pitchFamily="34" charset="0"/>
              </a:rPr>
              <a:t>Alcohol, tobacco and other drugs</a:t>
            </a:r>
          </a:p>
          <a:p>
            <a:pPr lvl="1"/>
            <a:r>
              <a:rPr lang="en-AU" altLang="en-US" dirty="0">
                <a:latin typeface="Arial Nova" panose="020B0504020202020204" pitchFamily="34" charset="0"/>
              </a:rPr>
              <a:t>Financial or housing stress</a:t>
            </a:r>
          </a:p>
          <a:p>
            <a:pPr lvl="1"/>
            <a:r>
              <a:rPr lang="en-AU" altLang="en-US" dirty="0">
                <a:latin typeface="Arial Nova" panose="020B0504020202020204" pitchFamily="34" charset="0"/>
              </a:rPr>
              <a:t>Family crisis or relationship breakdown</a:t>
            </a:r>
          </a:p>
          <a:p>
            <a:pPr lvl="1"/>
            <a:r>
              <a:rPr lang="en-AU" altLang="en-US" dirty="0">
                <a:latin typeface="Arial Nova" panose="020B0504020202020204" pitchFamily="34" charset="0"/>
              </a:rPr>
              <a:t>Domestic and family violence</a:t>
            </a:r>
          </a:p>
          <a:p>
            <a:r>
              <a:rPr lang="en-AU" altLang="en-US" dirty="0">
                <a:latin typeface="Arial Nova" panose="020B0504020202020204" pitchFamily="34" charset="0"/>
              </a:rPr>
              <a:t>Speak to your patient about the different support services available</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Man consulting with a doctor">
            <a:extLst>
              <a:ext uri="{FF2B5EF4-FFF2-40B4-BE49-F238E27FC236}">
                <a16:creationId xmlns:a16="http://schemas.microsoft.com/office/drawing/2014/main" id="{3F671EFD-FE8D-91BA-D74A-79BC4525FFE1}"/>
              </a:ext>
            </a:extLst>
          </p:cNvPr>
          <p:cNvPicPr>
            <a:picLocks noChangeAspect="1"/>
          </p:cNvPicPr>
          <p:nvPr/>
        </p:nvPicPr>
        <p:blipFill rotWithShape="1">
          <a:blip r:embed="rId3">
            <a:extLst>
              <a:ext uri="{28A0092B-C50C-407E-A947-70E740481C1C}">
                <a14:useLocalDpi xmlns:a14="http://schemas.microsoft.com/office/drawing/2010/main" val="0"/>
              </a:ext>
            </a:extLst>
          </a:blip>
          <a:srcRect r="1018"/>
          <a:stretch/>
        </p:blipFill>
        <p:spPr>
          <a:xfrm>
            <a:off x="3008243" y="0"/>
            <a:ext cx="9183758" cy="6185453"/>
          </a:xfrm>
          <a:prstGeom prst="rect">
            <a:avLst/>
          </a:prstGeom>
        </p:spPr>
      </p:pic>
      <p:sp>
        <p:nvSpPr>
          <p:cNvPr id="6" name="Rectangle 5">
            <a:extLst>
              <a:ext uri="{FF2B5EF4-FFF2-40B4-BE49-F238E27FC236}">
                <a16:creationId xmlns:a16="http://schemas.microsoft.com/office/drawing/2014/main" id="{9CB815EC-4E84-D8AD-7C18-E5AA8CF2D774}"/>
              </a:ext>
            </a:extLst>
          </p:cNvPr>
          <p:cNvSpPr/>
          <p:nvPr/>
        </p:nvSpPr>
        <p:spPr>
          <a:xfrm rot="5400000">
            <a:off x="2239624" y="-2231124"/>
            <a:ext cx="6176953" cy="10656200"/>
          </a:xfrm>
          <a:prstGeom prst="rect">
            <a:avLst/>
          </a:prstGeom>
          <a:gradFill>
            <a:gsLst>
              <a:gs pos="19000">
                <a:schemeClr val="accent1">
                  <a:lumMod val="5000"/>
                  <a:lumOff val="95000"/>
                  <a:alpha val="0"/>
                </a:schemeClr>
              </a:gs>
              <a:gs pos="52000">
                <a:schemeClr val="bg1"/>
              </a:gs>
              <a:gs pos="39000">
                <a:schemeClr val="bg1"/>
              </a:gs>
              <a:gs pos="100000">
                <a:schemeClr val="bg1"/>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AU" dirty="0"/>
          </a:p>
        </p:txBody>
      </p:sp>
      <p:sp>
        <p:nvSpPr>
          <p:cNvPr id="2" name="Title 1">
            <a:extLst>
              <a:ext uri="{FF2B5EF4-FFF2-40B4-BE49-F238E27FC236}">
                <a16:creationId xmlns:a16="http://schemas.microsoft.com/office/drawing/2014/main" id="{1FDA3BF6-93D9-4FB0-A80B-41BC7DC2FDE9}"/>
              </a:ext>
            </a:extLst>
          </p:cNvPr>
          <p:cNvSpPr>
            <a:spLocks noGrp="1"/>
          </p:cNvSpPr>
          <p:nvPr>
            <p:ph type="title"/>
          </p:nvPr>
        </p:nvSpPr>
        <p:spPr/>
        <p:txBody>
          <a:bodyPr/>
          <a:lstStyle/>
          <a:p>
            <a:r>
              <a:rPr lang="en-AU" dirty="0">
                <a:latin typeface="Arial Rounded MT Bold" panose="020F0704030504030204" pitchFamily="34" charset="0"/>
              </a:rPr>
              <a:t>Your role</a:t>
            </a:r>
          </a:p>
        </p:txBody>
      </p:sp>
      <p:sp>
        <p:nvSpPr>
          <p:cNvPr id="3" name="Content Placeholder 2">
            <a:extLst>
              <a:ext uri="{FF2B5EF4-FFF2-40B4-BE49-F238E27FC236}">
                <a16:creationId xmlns:a16="http://schemas.microsoft.com/office/drawing/2014/main" id="{147119F7-9164-9BE2-189D-6E5DAF8341BD}"/>
              </a:ext>
            </a:extLst>
          </p:cNvPr>
          <p:cNvSpPr>
            <a:spLocks noGrp="1"/>
          </p:cNvSpPr>
          <p:nvPr>
            <p:ph idx="1"/>
          </p:nvPr>
        </p:nvSpPr>
        <p:spPr>
          <a:xfrm>
            <a:off x="838200" y="1825625"/>
            <a:ext cx="6264965" cy="4351338"/>
          </a:xfrm>
        </p:spPr>
        <p:txBody>
          <a:bodyPr/>
          <a:lstStyle/>
          <a:p>
            <a:r>
              <a:rPr lang="en-AU" dirty="0">
                <a:latin typeface="Arial Nova" panose="020B0504020202020204" pitchFamily="34" charset="0"/>
              </a:rPr>
              <a:t>People who are experiencing harm might disclose their struggles to health professionals</a:t>
            </a:r>
          </a:p>
          <a:p>
            <a:r>
              <a:rPr lang="en-AU" dirty="0">
                <a:latin typeface="Arial Nova" panose="020B0504020202020204" pitchFamily="34" charset="0"/>
              </a:rPr>
              <a:t>You play an important role in talking to your patients about gambling harm</a:t>
            </a:r>
          </a:p>
          <a:p>
            <a:r>
              <a:rPr lang="en-AU" dirty="0">
                <a:latin typeface="Arial Nova" panose="020B0504020202020204" pitchFamily="34" charset="0"/>
              </a:rPr>
              <a:t>You can help them seek support</a:t>
            </a:r>
          </a:p>
        </p:txBody>
      </p:sp>
    </p:spTree>
    <p:extLst>
      <p:ext uri="{BB962C8B-B14F-4D97-AF65-F5344CB8AC3E}">
        <p14:creationId xmlns:p14="http://schemas.microsoft.com/office/powerpoint/2010/main" val="419856573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Doctor pointing at laptop">
            <a:extLst>
              <a:ext uri="{FF2B5EF4-FFF2-40B4-BE49-F238E27FC236}">
                <a16:creationId xmlns:a16="http://schemas.microsoft.com/office/drawing/2014/main" id="{7574F52E-8003-E8F2-A8A8-004B5706E52F}"/>
              </a:ext>
            </a:extLst>
          </p:cNvPr>
          <p:cNvPicPr>
            <a:picLocks noChangeAspect="1"/>
          </p:cNvPicPr>
          <p:nvPr/>
        </p:nvPicPr>
        <p:blipFill rotWithShape="1">
          <a:blip r:embed="rId3">
            <a:extLst>
              <a:ext uri="{28A0092B-C50C-407E-A947-70E740481C1C}">
                <a14:useLocalDpi xmlns:a14="http://schemas.microsoft.com/office/drawing/2010/main" val="0"/>
              </a:ext>
            </a:extLst>
          </a:blip>
          <a:srcRect l="-6724" t="-161" r="6724" b="161"/>
          <a:stretch/>
        </p:blipFill>
        <p:spPr>
          <a:xfrm>
            <a:off x="2928730" y="0"/>
            <a:ext cx="9263270" cy="6175513"/>
          </a:xfrm>
          <a:prstGeom prst="rect">
            <a:avLst/>
          </a:prstGeom>
        </p:spPr>
      </p:pic>
      <p:sp>
        <p:nvSpPr>
          <p:cNvPr id="9" name="Rectangle 8">
            <a:extLst>
              <a:ext uri="{FF2B5EF4-FFF2-40B4-BE49-F238E27FC236}">
                <a16:creationId xmlns:a16="http://schemas.microsoft.com/office/drawing/2014/main" id="{7DD547A1-879E-1CF0-C3A6-0C718AED613D}"/>
              </a:ext>
            </a:extLst>
          </p:cNvPr>
          <p:cNvSpPr/>
          <p:nvPr/>
        </p:nvSpPr>
        <p:spPr>
          <a:xfrm rot="5400000">
            <a:off x="2239624" y="-2231124"/>
            <a:ext cx="6176953" cy="10656200"/>
          </a:xfrm>
          <a:prstGeom prst="rect">
            <a:avLst/>
          </a:prstGeom>
          <a:gradFill>
            <a:gsLst>
              <a:gs pos="19000">
                <a:schemeClr val="accent1">
                  <a:lumMod val="5000"/>
                  <a:lumOff val="95000"/>
                  <a:alpha val="0"/>
                </a:schemeClr>
              </a:gs>
              <a:gs pos="52000">
                <a:schemeClr val="bg1"/>
              </a:gs>
              <a:gs pos="39000">
                <a:schemeClr val="bg1"/>
              </a:gs>
              <a:gs pos="100000">
                <a:schemeClr val="bg1"/>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AU" dirty="0"/>
          </a:p>
        </p:txBody>
      </p:sp>
      <p:sp>
        <p:nvSpPr>
          <p:cNvPr id="3" name="Content Placeholder 2">
            <a:extLst>
              <a:ext uri="{FF2B5EF4-FFF2-40B4-BE49-F238E27FC236}">
                <a16:creationId xmlns:a16="http://schemas.microsoft.com/office/drawing/2014/main" id="{D3BAA82A-5FD5-0D8D-7E82-0E15F07475C0}"/>
              </a:ext>
            </a:extLst>
          </p:cNvPr>
          <p:cNvSpPr>
            <a:spLocks noGrp="1"/>
          </p:cNvSpPr>
          <p:nvPr>
            <p:ph idx="1"/>
          </p:nvPr>
        </p:nvSpPr>
        <p:spPr>
          <a:xfrm>
            <a:off x="838200" y="1690688"/>
            <a:ext cx="6370983" cy="4351338"/>
          </a:xfrm>
        </p:spPr>
        <p:txBody>
          <a:bodyPr/>
          <a:lstStyle/>
          <a:p>
            <a:pPr marL="0" indent="0">
              <a:buNone/>
            </a:pPr>
            <a:r>
              <a:rPr lang="en-AU" dirty="0">
                <a:latin typeface="Arial Nova" panose="020B0504020202020204" pitchFamily="34" charset="0"/>
              </a:rPr>
              <a:t>You can screen someone for gambling harm during a:</a:t>
            </a:r>
          </a:p>
          <a:p>
            <a:r>
              <a:rPr lang="en-AU" dirty="0">
                <a:latin typeface="Arial Nova" panose="020B0504020202020204" pitchFamily="34" charset="0"/>
              </a:rPr>
              <a:t>Lifestyle assessment</a:t>
            </a:r>
          </a:p>
          <a:p>
            <a:r>
              <a:rPr lang="en-AU" dirty="0">
                <a:latin typeface="Arial Nova" panose="020B0504020202020204" pitchFamily="34" charset="0"/>
              </a:rPr>
              <a:t>Mental health assessment</a:t>
            </a:r>
          </a:p>
          <a:p>
            <a:r>
              <a:rPr lang="en-AU" dirty="0">
                <a:latin typeface="Arial Nova" panose="020B0504020202020204" pitchFamily="34" charset="0"/>
              </a:rPr>
              <a:t>Consultation about:</a:t>
            </a:r>
          </a:p>
          <a:p>
            <a:pPr lvl="1"/>
            <a:r>
              <a:rPr lang="en-AU" dirty="0">
                <a:latin typeface="Arial Nova" panose="020B0504020202020204" pitchFamily="34" charset="0"/>
              </a:rPr>
              <a:t>Stressors</a:t>
            </a:r>
          </a:p>
          <a:p>
            <a:pPr lvl="1"/>
            <a:r>
              <a:rPr lang="en-AU" dirty="0">
                <a:latin typeface="Arial Nova" panose="020B0504020202020204" pitchFamily="34" charset="0"/>
              </a:rPr>
              <a:t>Financial pressure</a:t>
            </a:r>
          </a:p>
          <a:p>
            <a:pPr lvl="1"/>
            <a:r>
              <a:rPr lang="en-AU" dirty="0">
                <a:latin typeface="Arial Nova" panose="020B0504020202020204" pitchFamily="34" charset="0"/>
              </a:rPr>
              <a:t>Poor self-care</a:t>
            </a:r>
          </a:p>
          <a:p>
            <a:pPr lvl="1"/>
            <a:r>
              <a:rPr lang="en-AU" dirty="0">
                <a:latin typeface="Arial Nova" panose="020B0504020202020204" pitchFamily="34" charset="0"/>
              </a:rPr>
              <a:t>Intimate partner or family conflict</a:t>
            </a:r>
          </a:p>
        </p:txBody>
      </p:sp>
      <p:sp>
        <p:nvSpPr>
          <p:cNvPr id="4" name="Rectangle: Rounded Corners 3">
            <a:extLst>
              <a:ext uri="{FF2B5EF4-FFF2-40B4-BE49-F238E27FC236}">
                <a16:creationId xmlns:a16="http://schemas.microsoft.com/office/drawing/2014/main" id="{335FDBB6-586A-2BA2-F206-4F1CEBC7DD27}"/>
              </a:ext>
            </a:extLst>
          </p:cNvPr>
          <p:cNvSpPr/>
          <p:nvPr/>
        </p:nvSpPr>
        <p:spPr>
          <a:xfrm>
            <a:off x="5053731" y="529762"/>
            <a:ext cx="3864569" cy="996287"/>
          </a:xfrm>
          <a:prstGeom prst="roundRect">
            <a:avLst/>
          </a:prstGeom>
          <a:solidFill>
            <a:schemeClr val="bg1">
              <a:alpha val="63000"/>
            </a:schemeClr>
          </a:solidFill>
          <a:ln>
            <a:solidFill>
              <a:schemeClr val="bg1"/>
            </a:solidFill>
          </a:ln>
          <a:effectLst>
            <a:softEdge rad="1651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a:endParaRPr lang="en-AU"/>
          </a:p>
        </p:txBody>
      </p:sp>
      <p:sp>
        <p:nvSpPr>
          <p:cNvPr id="2" name="Title 1">
            <a:extLst>
              <a:ext uri="{FF2B5EF4-FFF2-40B4-BE49-F238E27FC236}">
                <a16:creationId xmlns:a16="http://schemas.microsoft.com/office/drawing/2014/main" id="{B19F4037-27D8-E5CB-EE9D-4F8410A77592}"/>
              </a:ext>
            </a:extLst>
          </p:cNvPr>
          <p:cNvSpPr>
            <a:spLocks noGrp="1"/>
          </p:cNvSpPr>
          <p:nvPr>
            <p:ph type="title"/>
          </p:nvPr>
        </p:nvSpPr>
        <p:spPr/>
        <p:txBody>
          <a:bodyPr/>
          <a:lstStyle/>
          <a:p>
            <a:r>
              <a:rPr lang="en-AU" dirty="0">
                <a:latin typeface="Arial Rounded MT Bold" panose="020F0704030504030204" pitchFamily="34" charset="0"/>
              </a:rPr>
              <a:t>When to have a conversation</a:t>
            </a:r>
          </a:p>
        </p:txBody>
      </p:sp>
    </p:spTree>
    <p:extLst>
      <p:ext uri="{BB962C8B-B14F-4D97-AF65-F5344CB8AC3E}">
        <p14:creationId xmlns:p14="http://schemas.microsoft.com/office/powerpoint/2010/main" val="797744294"/>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694</TotalTime>
  <Words>3472</Words>
  <Application>Microsoft Office PowerPoint</Application>
  <PresentationFormat>Widescreen</PresentationFormat>
  <Paragraphs>245</Paragraphs>
  <Slides>19</Slides>
  <Notes>19</Notes>
  <HiddenSlides>0</HiddenSlides>
  <MMClips>0</MMClips>
  <ScaleCrop>false</ScaleCrop>
  <HeadingPairs>
    <vt:vector size="6" baseType="variant">
      <vt:variant>
        <vt:lpstr>Fonts Used</vt:lpstr>
      </vt:variant>
      <vt:variant>
        <vt:i4>10</vt:i4>
      </vt:variant>
      <vt:variant>
        <vt:lpstr>Theme</vt:lpstr>
      </vt:variant>
      <vt:variant>
        <vt:i4>1</vt:i4>
      </vt:variant>
      <vt:variant>
        <vt:lpstr>Slide Titles</vt:lpstr>
      </vt:variant>
      <vt:variant>
        <vt:i4>19</vt:i4>
      </vt:variant>
    </vt:vector>
  </HeadingPairs>
  <TitlesOfParts>
    <vt:vector size="30" baseType="lpstr">
      <vt:lpstr>Arial</vt:lpstr>
      <vt:lpstr>Arial Nova</vt:lpstr>
      <vt:lpstr>Arial Rounded MT Bold</vt:lpstr>
      <vt:lpstr>BlinkMacSystemFont</vt:lpstr>
      <vt:lpstr>Calibri</vt:lpstr>
      <vt:lpstr>Calibri Light</vt:lpstr>
      <vt:lpstr>Karla</vt:lpstr>
      <vt:lpstr>Linotte</vt:lpstr>
      <vt:lpstr>Metropolis-Regular</vt:lpstr>
      <vt:lpstr>Times New Roman</vt:lpstr>
      <vt:lpstr>Office Theme</vt:lpstr>
      <vt:lpstr>PowerPoint Presentation</vt:lpstr>
      <vt:lpstr>Acknowledgement of Country</vt:lpstr>
      <vt:lpstr>Overview</vt:lpstr>
      <vt:lpstr>Gambling harm</vt:lpstr>
      <vt:lpstr>Affected others</vt:lpstr>
      <vt:lpstr>Signs of gambling harm</vt:lpstr>
      <vt:lpstr>Comorbidities</vt:lpstr>
      <vt:lpstr>Your role</vt:lpstr>
      <vt:lpstr>When to have a conversation</vt:lpstr>
      <vt:lpstr>Starting the conversation</vt:lpstr>
      <vt:lpstr>Language matters</vt:lpstr>
      <vt:lpstr>Gambling harm screening tools</vt:lpstr>
      <vt:lpstr>Gambling harm screening tools</vt:lpstr>
      <vt:lpstr>Support services</vt:lpstr>
      <vt:lpstr>Other local support services</vt:lpstr>
      <vt:lpstr>Gambling Help support services</vt:lpstr>
      <vt:lpstr>Group therapy support services</vt:lpstr>
      <vt:lpstr>Further education resources</vt:lpstr>
      <vt:lpstr>PowerPoint Presentation</vt:lpstr>
    </vt:vector>
  </TitlesOfParts>
  <Company>Department of Justice and Attorney-General</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Dominique Bell</dc:creator>
  <cp:lastModifiedBy>Dominique Bell</cp:lastModifiedBy>
  <cp:revision>20</cp:revision>
  <dcterms:created xsi:type="dcterms:W3CDTF">2024-04-02T02:20:59Z</dcterms:created>
  <dcterms:modified xsi:type="dcterms:W3CDTF">2024-09-06T01:15:49Z</dcterms:modified>
</cp:coreProperties>
</file>