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13" r:id="rId2"/>
    <p:sldId id="256" r:id="rId3"/>
    <p:sldId id="312" r:id="rId4"/>
    <p:sldId id="305" r:id="rId5"/>
    <p:sldId id="297" r:id="rId6"/>
    <p:sldId id="290" r:id="rId7"/>
    <p:sldId id="311" r:id="rId8"/>
    <p:sldId id="292" r:id="rId9"/>
    <p:sldId id="293" r:id="rId10"/>
    <p:sldId id="294" r:id="rId11"/>
    <p:sldId id="31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69636" autoAdjust="0"/>
  </p:normalViewPr>
  <p:slideViewPr>
    <p:cSldViewPr snapToGrid="0">
      <p:cViewPr varScale="1">
        <p:scale>
          <a:sx n="76" d="100"/>
          <a:sy n="76" d="100"/>
        </p:scale>
        <p:origin x="1278" y="96"/>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solidFill>
                <a:srgbClr val="5EA443"/>
              </a:solidFill>
              <a:ln w="19050">
                <a:solidFill>
                  <a:srgbClr val="5EA443"/>
                </a:solidFill>
              </a:ln>
              <a:effectLst/>
            </c:spPr>
            <c:extLst>
              <c:ext xmlns:c16="http://schemas.microsoft.com/office/drawing/2014/chart" uri="{C3380CC4-5D6E-409C-BE32-E72D297353CC}">
                <c16:uniqueId val="{00000001-A20A-4403-AFD3-5E575E8662F4}"/>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A20A-4403-AFD3-5E575E8662F4}"/>
              </c:ext>
            </c:extLst>
          </c:dPt>
          <c:dPt>
            <c:idx val="2"/>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5-A20A-4403-AFD3-5E575E8662F4}"/>
              </c:ext>
            </c:extLst>
          </c:dPt>
          <c:dPt>
            <c:idx val="3"/>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7-A20A-4403-AFD3-5E575E8662F4}"/>
              </c:ext>
            </c:extLst>
          </c:dPt>
          <c:cat>
            <c:strRef>
              <c:f>Sheet1!$A$2:$A$5</c:f>
              <c:strCache>
                <c:ptCount val="2"/>
                <c:pt idx="0">
                  <c:v>1st Qtr</c:v>
                </c:pt>
                <c:pt idx="1">
                  <c:v>2nd Qtr</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8-A20A-4403-AFD3-5E575E8662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solidFill>
                <a:srgbClr val="5EA443"/>
              </a:solidFill>
              <a:ln w="19050">
                <a:solidFill>
                  <a:srgbClr val="5EA443"/>
                </a:solidFill>
              </a:ln>
              <a:effectLst/>
            </c:spPr>
            <c:extLst>
              <c:ext xmlns:c16="http://schemas.microsoft.com/office/drawing/2014/chart" uri="{C3380CC4-5D6E-409C-BE32-E72D297353CC}">
                <c16:uniqueId val="{00000001-5E61-4403-A337-F89C3D40DB75}"/>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5E61-4403-A337-F89C3D40DB75}"/>
              </c:ext>
            </c:extLst>
          </c:dPt>
          <c:dPt>
            <c:idx val="2"/>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5-5E61-4403-A337-F89C3D40DB75}"/>
              </c:ext>
            </c:extLst>
          </c:dPt>
          <c:dPt>
            <c:idx val="3"/>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7-5E61-4403-A337-F89C3D40DB75}"/>
              </c:ext>
            </c:extLst>
          </c:dPt>
          <c:cat>
            <c:strRef>
              <c:f>Sheet1!$A$2:$A$5</c:f>
              <c:strCache>
                <c:ptCount val="2"/>
                <c:pt idx="0">
                  <c:v>1st Qtr</c:v>
                </c:pt>
                <c:pt idx="1">
                  <c:v>2nd Qtr</c:v>
                </c:pt>
              </c:strCache>
            </c:strRef>
          </c:cat>
          <c:val>
            <c:numRef>
              <c:f>Sheet1!$B$2:$B$5</c:f>
              <c:numCache>
                <c:formatCode>General</c:formatCode>
                <c:ptCount val="4"/>
                <c:pt idx="0">
                  <c:v>77</c:v>
                </c:pt>
                <c:pt idx="1">
                  <c:v>33</c:v>
                </c:pt>
              </c:numCache>
            </c:numRef>
          </c:val>
          <c:extLst>
            <c:ext xmlns:c16="http://schemas.microsoft.com/office/drawing/2014/chart" uri="{C3380CC4-5D6E-409C-BE32-E72D297353CC}">
              <c16:uniqueId val="{00000008-5E61-4403-A337-F89C3D40DB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854AC2-53C3-4194-845A-9DE21BE78DA9}" type="datetimeFigureOut">
              <a:rPr lang="en-AU" smtClean="0"/>
              <a:t>6/09/2024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F2FC9-D719-4736-A1CE-666AE67D9931}" type="slidenum">
              <a:rPr lang="en-AU" smtClean="0"/>
              <a:t>‹#›</a:t>
            </a:fld>
            <a:endParaRPr lang="en-AU"/>
          </a:p>
        </p:txBody>
      </p:sp>
    </p:spTree>
    <p:extLst>
      <p:ext uri="{BB962C8B-B14F-4D97-AF65-F5344CB8AC3E}">
        <p14:creationId xmlns:p14="http://schemas.microsoft.com/office/powerpoint/2010/main" val="123942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Version: </a:t>
            </a:r>
            <a:r>
              <a:rPr lang="en-AU" dirty="0"/>
              <a:t>September 2024.</a:t>
            </a:r>
          </a:p>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a:t>
            </a:fld>
            <a:endParaRPr lang="en-AU"/>
          </a:p>
        </p:txBody>
      </p:sp>
    </p:spTree>
    <p:extLst>
      <p:ext uri="{BB962C8B-B14F-4D97-AF65-F5344CB8AC3E}">
        <p14:creationId xmlns:p14="http://schemas.microsoft.com/office/powerpoint/2010/main" val="389984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Speaker’s notes:</a:t>
            </a:r>
          </a:p>
          <a:p>
            <a:r>
              <a:rPr lang="en-AU" dirty="0"/>
              <a:t>There are some things we can do in our everyday lives to change the way gambling is perceived in our communities.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Educate yourself and others – continue the conversation by digging deeper into your personal beliefs and behaviours, challenge myths and biases towards gambling, and pass on the facts. </a:t>
            </a:r>
            <a:r>
              <a:rPr lang="en-AU" u="none" dirty="0"/>
              <a:t>Call attention to </a:t>
            </a:r>
            <a:r>
              <a:rPr lang="en-AU" dirty="0"/>
              <a:t>inappropriate and unhelpful language which promotes gambling when you see it in your friends, workplace, or sports club.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Practice and promote different activities – actively challenge and discourage gambling activities in </a:t>
            </a:r>
            <a:r>
              <a:rPr lang="en-AU" i="0" u="none" dirty="0"/>
              <a:t>any </a:t>
            </a:r>
            <a:r>
              <a:rPr lang="en-AU" u="none" dirty="0"/>
              <a:t>local </a:t>
            </a:r>
            <a:r>
              <a:rPr lang="en-AU" dirty="0"/>
              <a:t>community organisations and sporting clubs </a:t>
            </a:r>
            <a:r>
              <a:rPr lang="en-AU" u="none" dirty="0"/>
              <a:t>you are connected with. </a:t>
            </a:r>
            <a:r>
              <a:rPr lang="en-AU" dirty="0"/>
              <a:t>Instead, encourage them to adopt different group activities and fundraisers. Some examples include bake sales, car washes, dog walking, art auctions, tree planting, and community potlucks.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Advocate for change - continue to find ways to promote and support people who have experienced gambling harm, in your social settings, workplace and broader communities.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dirty="0"/>
          </a:p>
          <a:p>
            <a:pPr marL="0" indent="0">
              <a:buFont typeface="+mj-lt"/>
              <a:buNone/>
            </a:pPr>
            <a:r>
              <a:rPr lang="en-AU" b="1" dirty="0"/>
              <a:t>References: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rgbClr val="000000"/>
                </a:solidFill>
              </a:rPr>
              <a:t>Brown, K. L., &amp; Russell, A. M. T. (2020). What can be done to reduce the public stigma of gambling disorder? Lessons from other stigmatised conditions. </a:t>
            </a:r>
            <a:r>
              <a:rPr lang="en-AU" sz="1200" i="1" dirty="0">
                <a:solidFill>
                  <a:srgbClr val="000000"/>
                </a:solidFill>
              </a:rPr>
              <a:t>Journal of Gambling Studies</a:t>
            </a:r>
            <a:r>
              <a:rPr lang="en-AU" sz="1200" dirty="0">
                <a:solidFill>
                  <a:srgbClr val="000000"/>
                </a:solidFill>
              </a:rPr>
              <a:t>, 36(1), 23-38. </a:t>
            </a:r>
            <a:r>
              <a:rPr lang="en-US" sz="1200" dirty="0">
                <a:solidFill>
                  <a:srgbClr val="444444"/>
                </a:solidFill>
              </a:rPr>
              <a:t>​</a:t>
            </a:r>
          </a:p>
          <a:p>
            <a:pPr marL="0" indent="0">
              <a:buFont typeface="+mj-lt"/>
              <a:buNone/>
            </a:pPr>
            <a:endParaRPr lang="en-AU" dirty="0"/>
          </a:p>
        </p:txBody>
      </p:sp>
      <p:sp>
        <p:nvSpPr>
          <p:cNvPr id="4" name="Slide Number Placeholder 3"/>
          <p:cNvSpPr>
            <a:spLocks noGrp="1"/>
          </p:cNvSpPr>
          <p:nvPr>
            <p:ph type="sldNum" sz="quarter" idx="5"/>
          </p:nvPr>
        </p:nvSpPr>
        <p:spPr/>
        <p:txBody>
          <a:bodyPr/>
          <a:lstStyle/>
          <a:p>
            <a:fld id="{51EF2FC9-D719-4736-A1CE-666AE67D9931}" type="slidenum">
              <a:rPr lang="en-AU" smtClean="0"/>
              <a:t>10</a:t>
            </a:fld>
            <a:endParaRPr lang="en-AU"/>
          </a:p>
        </p:txBody>
      </p:sp>
    </p:spTree>
    <p:extLst>
      <p:ext uri="{BB962C8B-B14F-4D97-AF65-F5344CB8AC3E}">
        <p14:creationId xmlns:p14="http://schemas.microsoft.com/office/powerpoint/2010/main" val="137370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11</a:t>
            </a:fld>
            <a:endParaRPr lang="en-AU"/>
          </a:p>
        </p:txBody>
      </p:sp>
    </p:spTree>
    <p:extLst>
      <p:ext uri="{BB962C8B-B14F-4D97-AF65-F5344CB8AC3E}">
        <p14:creationId xmlns:p14="http://schemas.microsoft.com/office/powerpoint/2010/main" val="304085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In the next few slides, we’re going to talk about the normalisation of gambling. We’ll start by talking about what normalisation means and the factors which contribute to the normalisation of gambling in Australia, including gambling advertising, gambling support in communities, and the availability of gambling products. Then, we’ll talk about some practical tips to limit your exposure to gambling ads and how you can change the conversation about gambling in your community. </a:t>
            </a:r>
          </a:p>
        </p:txBody>
      </p:sp>
      <p:sp>
        <p:nvSpPr>
          <p:cNvPr id="4" name="Slide Number Placeholder 3"/>
          <p:cNvSpPr>
            <a:spLocks noGrp="1"/>
          </p:cNvSpPr>
          <p:nvPr>
            <p:ph type="sldNum" sz="quarter" idx="5"/>
          </p:nvPr>
        </p:nvSpPr>
        <p:spPr/>
        <p:txBody>
          <a:bodyPr/>
          <a:lstStyle/>
          <a:p>
            <a:fld id="{51EF2FC9-D719-4736-A1CE-666AE67D9931}" type="slidenum">
              <a:rPr lang="en-AU" smtClean="0"/>
              <a:t>2</a:t>
            </a:fld>
            <a:endParaRPr lang="en-AU"/>
          </a:p>
        </p:txBody>
      </p:sp>
    </p:spTree>
    <p:extLst>
      <p:ext uri="{BB962C8B-B14F-4D97-AF65-F5344CB8AC3E}">
        <p14:creationId xmlns:p14="http://schemas.microsoft.com/office/powerpoint/2010/main" val="175889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Normalisation refers to the process that makes something seem normal or common. It describes the many different factors which shape the public’s perception of something, including social, cultural, political, environmental and commercial processes. In Australia, gambling </a:t>
            </a:r>
            <a:r>
              <a:rPr lang="en-AU" altLang="en-US" dirty="0"/>
              <a:t>seems very normal and common. This impacts how different gambling activities and products are made available or accessible, it encourages regular use, and it becomes an accepted part of everyday life for individuals, families and communities. Because of this, it’s easy to think that everybody gambles and that it’s simple and fun. Some things seem so normal to gamble on, you might not even know it’s considered gambling – like entering a raffle at your local community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eaLnBrk="1" hangingPunct="1">
              <a:spcBef>
                <a:spcPct val="0"/>
              </a:spcBef>
            </a:pPr>
            <a:r>
              <a:rPr lang="en-AU" altLang="en-US" b="1" dirty="0"/>
              <a:t>References:</a:t>
            </a:r>
          </a:p>
          <a:p>
            <a:pPr eaLnBrk="1" hangingPunct="1">
              <a:spcBef>
                <a:spcPct val="0"/>
              </a:spcBef>
            </a:pPr>
            <a:r>
              <a:rPr lang="en-AU" altLang="en-US" dirty="0">
                <a:solidFill>
                  <a:srgbClr val="4A4A4A"/>
                </a:solidFill>
                <a:latin typeface="Karla" pitchFamily="2" charset="0"/>
              </a:rPr>
              <a:t>Thomas, S, Pitt, H, </a:t>
            </a:r>
            <a:r>
              <a:rPr lang="en-AU" altLang="en-US" dirty="0" err="1">
                <a:solidFill>
                  <a:srgbClr val="4A4A4A"/>
                </a:solidFill>
                <a:latin typeface="Karla" pitchFamily="2" charset="0"/>
              </a:rPr>
              <a:t>Bestman</a:t>
            </a:r>
            <a:r>
              <a:rPr lang="en-AU" altLang="en-US" dirty="0">
                <a:solidFill>
                  <a:srgbClr val="4A4A4A"/>
                </a:solidFill>
                <a:latin typeface="Karla" pitchFamily="2" charset="0"/>
              </a:rPr>
              <a:t>, A, Randle, M, McCarthy, S, Daube, M 2018, </a:t>
            </a:r>
            <a:r>
              <a:rPr lang="en-AU" altLang="en-US" i="1" dirty="0">
                <a:solidFill>
                  <a:srgbClr val="4A4A4A"/>
                </a:solidFill>
                <a:latin typeface="Karla" pitchFamily="2" charset="0"/>
              </a:rPr>
              <a:t>The determinants of gambling normalisation: causes, consequences and public health responses</a:t>
            </a:r>
            <a:r>
              <a:rPr lang="en-AU" altLang="en-US" dirty="0">
                <a:solidFill>
                  <a:srgbClr val="4A4A4A"/>
                </a:solidFill>
                <a:latin typeface="Karla" pitchFamily="2" charset="0"/>
              </a:rPr>
              <a:t>, Victorian Responsible Gambling Foundation, Melbourne.</a:t>
            </a:r>
            <a:endParaRPr lang="en-AU" altLang="en-US" dirty="0"/>
          </a:p>
        </p:txBody>
      </p:sp>
      <p:sp>
        <p:nvSpPr>
          <p:cNvPr id="4" name="Slide Number Placeholder 3"/>
          <p:cNvSpPr>
            <a:spLocks noGrp="1"/>
          </p:cNvSpPr>
          <p:nvPr>
            <p:ph type="sldNum" sz="quarter" idx="5"/>
          </p:nvPr>
        </p:nvSpPr>
        <p:spPr/>
        <p:txBody>
          <a:bodyPr/>
          <a:lstStyle/>
          <a:p>
            <a:fld id="{51EF2FC9-D719-4736-A1CE-666AE67D9931}" type="slidenum">
              <a:rPr lang="en-AU" smtClean="0"/>
              <a:t>3</a:t>
            </a:fld>
            <a:endParaRPr lang="en-AU"/>
          </a:p>
        </p:txBody>
      </p:sp>
    </p:spTree>
    <p:extLst>
      <p:ext uri="{BB962C8B-B14F-4D97-AF65-F5344CB8AC3E}">
        <p14:creationId xmlns:p14="http://schemas.microsoft.com/office/powerpoint/2010/main" val="4234466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There are several factors which contribute to why gambling can seem so normal. These include: the promotion and advertising of gambling products, making them seem like a regular, easy and fun activity; the support of gambling by socially and culturally valued groups within communities, such as families and friends, schools and workplaces, community clubs, and sporting teams and codes; and the accessibility of gambling activities, including online gambling platforms which can be used anywhere at any time of the day. Together, these things make gambling seem so normal that it’s easy to think there is no risk or harm involved. But it’s important to remember there is always risk and there is always the chance you or someone you know could be harmed by gambling. Today, we’re going to talk about these different factors and their impacts. </a:t>
            </a:r>
          </a:p>
          <a:p>
            <a:endParaRPr lang="en-AU" dirty="0"/>
          </a:p>
          <a:p>
            <a:pPr eaLnBrk="1" hangingPunct="1">
              <a:spcBef>
                <a:spcPct val="0"/>
              </a:spcBef>
            </a:pPr>
            <a:r>
              <a:rPr lang="en-AU" altLang="en-US" b="1" dirty="0"/>
              <a:t>References:</a:t>
            </a:r>
          </a:p>
          <a:p>
            <a:pPr eaLnBrk="1" hangingPunct="1">
              <a:spcBef>
                <a:spcPct val="0"/>
              </a:spcBef>
            </a:pPr>
            <a:r>
              <a:rPr lang="en-AU" altLang="en-US" dirty="0">
                <a:solidFill>
                  <a:srgbClr val="4A4A4A"/>
                </a:solidFill>
                <a:latin typeface="Karla" pitchFamily="2" charset="0"/>
              </a:rPr>
              <a:t>Thomas, S, Pitt, H, </a:t>
            </a:r>
            <a:r>
              <a:rPr lang="en-AU" altLang="en-US" dirty="0" err="1">
                <a:solidFill>
                  <a:srgbClr val="4A4A4A"/>
                </a:solidFill>
                <a:latin typeface="Karla" pitchFamily="2" charset="0"/>
              </a:rPr>
              <a:t>Bestman</a:t>
            </a:r>
            <a:r>
              <a:rPr lang="en-AU" altLang="en-US" dirty="0">
                <a:solidFill>
                  <a:srgbClr val="4A4A4A"/>
                </a:solidFill>
                <a:latin typeface="Karla" pitchFamily="2" charset="0"/>
              </a:rPr>
              <a:t>, A, Randle, M, McCarthy, S, Daube, M 2018, </a:t>
            </a:r>
            <a:r>
              <a:rPr lang="en-AU" altLang="en-US" i="1" dirty="0">
                <a:solidFill>
                  <a:srgbClr val="4A4A4A"/>
                </a:solidFill>
                <a:latin typeface="Karla" pitchFamily="2" charset="0"/>
              </a:rPr>
              <a:t>The determinants of gambling normalisation: causes, consequences and public health responses</a:t>
            </a:r>
            <a:r>
              <a:rPr lang="en-AU" altLang="en-US" dirty="0">
                <a:solidFill>
                  <a:srgbClr val="4A4A4A"/>
                </a:solidFill>
                <a:latin typeface="Karla" pitchFamily="2" charset="0"/>
              </a:rPr>
              <a:t>, Victorian Responsible Gambling Foundation, Melbourne.</a:t>
            </a:r>
            <a:endParaRPr lang="en-AU" altLang="en-US" dirty="0"/>
          </a:p>
        </p:txBody>
      </p:sp>
      <p:sp>
        <p:nvSpPr>
          <p:cNvPr id="4" name="Slide Number Placeholder 3"/>
          <p:cNvSpPr>
            <a:spLocks noGrp="1"/>
          </p:cNvSpPr>
          <p:nvPr>
            <p:ph type="sldNum" sz="quarter" idx="5"/>
          </p:nvPr>
        </p:nvSpPr>
        <p:spPr/>
        <p:txBody>
          <a:bodyPr/>
          <a:lstStyle/>
          <a:p>
            <a:fld id="{51EF2FC9-D719-4736-A1CE-666AE67D9931}" type="slidenum">
              <a:rPr lang="en-AU" smtClean="0"/>
              <a:t>4</a:t>
            </a:fld>
            <a:endParaRPr lang="en-AU"/>
          </a:p>
        </p:txBody>
      </p:sp>
    </p:spTree>
    <p:extLst>
      <p:ext uri="{BB962C8B-B14F-4D97-AF65-F5344CB8AC3E}">
        <p14:creationId xmlns:p14="http://schemas.microsoft.com/office/powerpoint/2010/main" val="241053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 first factor contributing to the normalisation of gambling in Australia is gambling advertising. Gambling providers can advertise on TV and radio, in newspapers, on billboards, websites and apps, and on social media. Sports betting is not only promoted during traditional commercial breaks on TV but also around stadiums, on big screens, through sponsorship relationships including on jerseys and through celebrity endorsements. In 2022-23, Australian gambling providers spent over $238 million on advertising. This averaged at around 950 gambling ads per day on Australian free-to-air TV. About three-quarters (78%) of Australian adults have reported seeing or hearing sports and/or race betting advertising at least once a week in the past 12 months, and two in five (41%) were exposed four or more times a week.</a:t>
            </a:r>
          </a:p>
          <a:p>
            <a:endParaRPr lang="en-AU" dirty="0"/>
          </a:p>
          <a:p>
            <a:pPr eaLnBrk="1" hangingPunct="1">
              <a:spcBef>
                <a:spcPct val="0"/>
              </a:spcBef>
            </a:pPr>
            <a:r>
              <a:rPr lang="en-AU" altLang="en-US" b="1" dirty="0"/>
              <a:t>References:</a:t>
            </a:r>
          </a:p>
          <a:p>
            <a:r>
              <a:rPr lang="en-AU" dirty="0"/>
              <a:t>Australian Communications and Media Authority. (2024). </a:t>
            </a:r>
            <a:r>
              <a:rPr lang="en-AU" i="1" dirty="0"/>
              <a:t>Gambling advertising in Australia: placement and spending. </a:t>
            </a:r>
            <a:r>
              <a:rPr lang="en-AU" dirty="0"/>
              <a:t>https://www.acma.gov.au/publications/2023-10/report/gambling-advertising-australia-placement-and-spending</a:t>
            </a:r>
          </a:p>
          <a:p>
            <a:r>
              <a:rPr lang="en-AU" dirty="0"/>
              <a:t>Jenkinson, R, Boyle, C.M., Sakata, K. (2023). </a:t>
            </a:r>
            <a:r>
              <a:rPr lang="en-AU" i="1" dirty="0"/>
              <a:t>Exposure and impact of sports and race betting advertising in Australia. </a:t>
            </a:r>
            <a:r>
              <a:rPr lang="en-AU" dirty="0"/>
              <a:t>Australian Gambling Research Centre, Melbourne. </a:t>
            </a:r>
          </a:p>
          <a:p>
            <a:pPr eaLnBrk="1" hangingPunct="1">
              <a:spcBef>
                <a:spcPct val="0"/>
              </a:spcBef>
            </a:pPr>
            <a:r>
              <a:rPr lang="en-AU" altLang="en-US" dirty="0">
                <a:solidFill>
                  <a:srgbClr val="4A4A4A"/>
                </a:solidFill>
                <a:latin typeface="Karla" pitchFamily="2" charset="0"/>
              </a:rPr>
              <a:t>Thomas, S, Pitt, H, </a:t>
            </a:r>
            <a:r>
              <a:rPr lang="en-AU" altLang="en-US" dirty="0" err="1">
                <a:solidFill>
                  <a:srgbClr val="4A4A4A"/>
                </a:solidFill>
                <a:latin typeface="Karla" pitchFamily="2" charset="0"/>
              </a:rPr>
              <a:t>Bestman</a:t>
            </a:r>
            <a:r>
              <a:rPr lang="en-AU" altLang="en-US" dirty="0">
                <a:solidFill>
                  <a:srgbClr val="4A4A4A"/>
                </a:solidFill>
                <a:latin typeface="Karla" pitchFamily="2" charset="0"/>
              </a:rPr>
              <a:t>, A, et al. (2018). </a:t>
            </a:r>
            <a:r>
              <a:rPr lang="en-AU" altLang="en-US" i="1" dirty="0">
                <a:solidFill>
                  <a:srgbClr val="4A4A4A"/>
                </a:solidFill>
                <a:latin typeface="Karla" pitchFamily="2" charset="0"/>
              </a:rPr>
              <a:t>The determinants of gambling normalisation: causes, consequences and public health responses. </a:t>
            </a:r>
            <a:r>
              <a:rPr lang="en-AU" altLang="en-US" dirty="0">
                <a:solidFill>
                  <a:srgbClr val="4A4A4A"/>
                </a:solidFill>
                <a:latin typeface="Karla" pitchFamily="2" charset="0"/>
              </a:rPr>
              <a:t>Victorian Responsible Gambling Foundation, Melbourne.</a:t>
            </a:r>
          </a:p>
          <a:p>
            <a:endParaRPr lang="en-AU" dirty="0"/>
          </a:p>
        </p:txBody>
      </p:sp>
      <p:sp>
        <p:nvSpPr>
          <p:cNvPr id="4" name="Slide Number Placeholder 3"/>
          <p:cNvSpPr>
            <a:spLocks noGrp="1"/>
          </p:cNvSpPr>
          <p:nvPr>
            <p:ph type="sldNum" sz="quarter" idx="5"/>
          </p:nvPr>
        </p:nvSpPr>
        <p:spPr/>
        <p:txBody>
          <a:bodyPr/>
          <a:lstStyle/>
          <a:p>
            <a:fld id="{51EF2FC9-D719-4736-A1CE-666AE67D9931}" type="slidenum">
              <a:rPr lang="en-AU" smtClean="0"/>
              <a:t>5</a:t>
            </a:fld>
            <a:endParaRPr lang="en-AU"/>
          </a:p>
        </p:txBody>
      </p:sp>
    </p:spTree>
    <p:extLst>
      <p:ext uri="{BB962C8B-B14F-4D97-AF65-F5344CB8AC3E}">
        <p14:creationId xmlns:p14="http://schemas.microsoft.com/office/powerpoint/2010/main" val="1465747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Gambling advertising has big impacts. Exposure to sports betting advertising is linked to riskier betting behaviour and greater gambling harm. For example, recent research shows that 40% of adults who are at risk of gambling harm bet on impulse after seeing or hearing betting advertisements. </a:t>
            </a:r>
            <a:r>
              <a:rPr lang="en-AU" u="none" strike="noStrike" dirty="0"/>
              <a:t>Advertising also has a big impact on young people</a:t>
            </a:r>
            <a:r>
              <a:rPr lang="en-AU" u="none" dirty="0"/>
              <a:t>, </a:t>
            </a:r>
            <a:r>
              <a:rPr lang="en-AU" dirty="0"/>
              <a:t>including children under 18 years. Studies have found that children believe gambling is a fun activity and that it’s easy to win. Even though it is illegal for children to gamble, one in three (31%) Australian children aged 12 to 17 years have reported gambling at some point in the past, with one in six 16 and 17-year-olds reporting having gambled in the past year. 1 in 4 children can name four gambling brands or more. These statistics show the impact of gambling ads on the normalisation of gambling.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Jenkinson, R, Boyle, C.M., Sakata, K. (2023). </a:t>
            </a:r>
            <a:r>
              <a:rPr lang="en-AU" i="1" dirty="0"/>
              <a:t>Exposure and impact of sports and race betting advertising in Australia. </a:t>
            </a:r>
            <a:r>
              <a:rPr lang="en-AU" dirty="0"/>
              <a:t>Australian Gambling Research Centre, Melbourne. </a:t>
            </a:r>
            <a:endParaRPr lang="en-AU" altLang="en-US" dirty="0">
              <a:solidFill>
                <a:srgbClr val="4A4A4A"/>
              </a:solidFill>
              <a:latin typeface="Karl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solidFill>
                  <a:srgbClr val="4A4A4A"/>
                </a:solidFill>
                <a:latin typeface="Karla" pitchFamily="2" charset="0"/>
              </a:rPr>
              <a:t>Thomas, S, Pitt, H, </a:t>
            </a:r>
            <a:r>
              <a:rPr lang="en-AU" altLang="en-US" dirty="0" err="1">
                <a:solidFill>
                  <a:srgbClr val="4A4A4A"/>
                </a:solidFill>
                <a:latin typeface="Karla" pitchFamily="2" charset="0"/>
              </a:rPr>
              <a:t>Bestman</a:t>
            </a:r>
            <a:r>
              <a:rPr lang="en-AU" altLang="en-US" dirty="0">
                <a:solidFill>
                  <a:srgbClr val="4A4A4A"/>
                </a:solidFill>
                <a:latin typeface="Karla" pitchFamily="2" charset="0"/>
              </a:rPr>
              <a:t>, A, et al. (2018). </a:t>
            </a:r>
            <a:r>
              <a:rPr lang="en-AU" altLang="en-US" i="1" dirty="0">
                <a:solidFill>
                  <a:srgbClr val="4A4A4A"/>
                </a:solidFill>
                <a:latin typeface="Karla" pitchFamily="2" charset="0"/>
              </a:rPr>
              <a:t>The determinants of gambling normalisation: causes, consequences and public health responses. </a:t>
            </a:r>
            <a:r>
              <a:rPr lang="en-AU" altLang="en-US" dirty="0">
                <a:solidFill>
                  <a:srgbClr val="4A4A4A"/>
                </a:solidFill>
                <a:latin typeface="Karla" pitchFamily="2" charset="0"/>
              </a:rPr>
              <a:t>Victorian Responsible Gambling Foundation, Melbourne.</a:t>
            </a:r>
          </a:p>
          <a:p>
            <a:r>
              <a:rPr lang="en-AU" sz="1200" b="0" i="0" dirty="0">
                <a:solidFill>
                  <a:srgbClr val="000000"/>
                </a:solidFill>
                <a:effectLst/>
                <a:latin typeface="Calibri" panose="020F0502020204030204" pitchFamily="34" charset="0"/>
              </a:rPr>
              <a:t>Pitt, H., Thomas, S., </a:t>
            </a:r>
            <a:r>
              <a:rPr lang="en-AU" sz="1200" b="0" i="0" dirty="0" err="1">
                <a:solidFill>
                  <a:srgbClr val="000000"/>
                </a:solidFill>
                <a:effectLst/>
                <a:latin typeface="Calibri" panose="020F0502020204030204" pitchFamily="34" charset="0"/>
              </a:rPr>
              <a:t>Bestman</a:t>
            </a:r>
            <a:r>
              <a:rPr lang="en-AU" sz="1200" b="0" i="0" dirty="0">
                <a:solidFill>
                  <a:srgbClr val="000000"/>
                </a:solidFill>
                <a:effectLst/>
                <a:latin typeface="Calibri" panose="020F0502020204030204" pitchFamily="34" charset="0"/>
              </a:rPr>
              <a:t>, A., Daube, M., &amp; </a:t>
            </a:r>
            <a:r>
              <a:rPr lang="en-AU" sz="1200" b="0" i="0" dirty="0" err="1">
                <a:solidFill>
                  <a:srgbClr val="000000"/>
                </a:solidFill>
                <a:effectLst/>
                <a:latin typeface="Calibri" panose="020F0502020204030204" pitchFamily="34" charset="0"/>
              </a:rPr>
              <a:t>Derevensky</a:t>
            </a:r>
            <a:r>
              <a:rPr lang="en-AU" sz="1200" b="0" i="0" dirty="0">
                <a:solidFill>
                  <a:srgbClr val="000000"/>
                </a:solidFill>
                <a:effectLst/>
                <a:latin typeface="Calibri" panose="020F0502020204030204" pitchFamily="34" charset="0"/>
              </a:rPr>
              <a:t>, J. L. (2017). Factors that influence children’s gambling attitudes and consumption intentions: lessons for gambling harm prevention research, policies and advocacy strategies. </a:t>
            </a:r>
            <a:r>
              <a:rPr lang="en-AU" sz="1200" b="0" i="1" dirty="0">
                <a:solidFill>
                  <a:srgbClr val="000000"/>
                </a:solidFill>
                <a:effectLst/>
                <a:latin typeface="Calibri" panose="020F0502020204030204" pitchFamily="34" charset="0"/>
              </a:rPr>
              <a:t>Harm Reduction Journal, 14</a:t>
            </a:r>
            <a:r>
              <a:rPr lang="en-AU" sz="1200" b="0" i="0" dirty="0">
                <a:solidFill>
                  <a:srgbClr val="000000"/>
                </a:solidFill>
                <a:effectLst/>
                <a:latin typeface="Calibri" panose="020F0502020204030204" pitchFamily="34" charset="0"/>
              </a:rPr>
              <a:t>(1). </a:t>
            </a:r>
            <a:r>
              <a:rPr lang="en-AU" sz="1200" b="0" i="0" u="none" strike="noStrike" dirty="0">
                <a:solidFill>
                  <a:srgbClr val="0563C1"/>
                </a:solidFill>
                <a:effectLst/>
                <a:latin typeface="Calibri" panose="020F0502020204030204" pitchFamily="34" charset="0"/>
              </a:rPr>
              <a:t>https://doi.org/10.1186/s12954-017-0136-3</a:t>
            </a:r>
            <a:endParaRPr lang="en-AU" u="none" dirty="0"/>
          </a:p>
          <a:p>
            <a:r>
              <a:rPr lang="en-AU" sz="1200" b="0" i="0" dirty="0">
                <a:solidFill>
                  <a:srgbClr val="000000"/>
                </a:solidFill>
                <a:effectLst/>
                <a:latin typeface="Calibri" panose="020F0502020204030204" pitchFamily="34" charset="0"/>
              </a:rPr>
              <a:t>Warren, D., &amp; Yu, M., 2019, ‘Growing up in Australia: The Longitudinal Study of Australian Children (LSAC)’, </a:t>
            </a:r>
            <a:r>
              <a:rPr lang="en-AU" sz="1200" b="0" i="1" dirty="0">
                <a:solidFill>
                  <a:srgbClr val="000000"/>
                </a:solidFill>
                <a:effectLst/>
                <a:latin typeface="Calibri" panose="020F0502020204030204" pitchFamily="34" charset="0"/>
              </a:rPr>
              <a:t>Annual Statistical Report 2018</a:t>
            </a:r>
            <a:r>
              <a:rPr lang="en-AU" sz="1200" b="0" i="0" dirty="0">
                <a:solidFill>
                  <a:srgbClr val="000000"/>
                </a:solidFill>
                <a:effectLst/>
                <a:latin typeface="Calibri" panose="020F0502020204030204" pitchFamily="34" charset="0"/>
              </a:rPr>
              <a:t>, Chapter 7 Gambling activities among teenagers, Australian Institute of Family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51EF2FC9-D719-4736-A1CE-666AE67D9931}" type="slidenum">
              <a:rPr lang="en-AU" smtClean="0"/>
              <a:t>6</a:t>
            </a:fld>
            <a:endParaRPr lang="en-AU"/>
          </a:p>
        </p:txBody>
      </p:sp>
    </p:spTree>
    <p:extLst>
      <p:ext uri="{BB962C8B-B14F-4D97-AF65-F5344CB8AC3E}">
        <p14:creationId xmlns:p14="http://schemas.microsoft.com/office/powerpoint/2010/main" val="290199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second factor contributing to why gambling seems so normal in Australia is community support for gambling. Many community organisations and sporting clubs or codes facilitate and encourage gambling at community events and activities. This is further reinforced when sporting heroes and teams promote gambling. These kinds of promotions make gambling seem positive and like an important part of being a sports fan or community member. Likewise, gambling is also seen as being a normal part of Australian culture. This can be for many reasons, including Australia’s wartime gambling traditions, the link between Australia’s drinking culture and gambling, and public holidays for the Melbourne Cup or AFL Grand Final. </a:t>
            </a:r>
          </a:p>
          <a:p>
            <a:endParaRPr lang="en-AU" dirty="0"/>
          </a:p>
          <a:p>
            <a:r>
              <a:rPr lang="en-AU"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solidFill>
                  <a:srgbClr val="4A4A4A"/>
                </a:solidFill>
                <a:latin typeface="Karla" pitchFamily="2" charset="0"/>
              </a:rPr>
              <a:t>Thomas, S, Pitt, H, </a:t>
            </a:r>
            <a:r>
              <a:rPr lang="en-AU" altLang="en-US" dirty="0" err="1">
                <a:solidFill>
                  <a:srgbClr val="4A4A4A"/>
                </a:solidFill>
                <a:latin typeface="Karla" pitchFamily="2" charset="0"/>
              </a:rPr>
              <a:t>Bestman</a:t>
            </a:r>
            <a:r>
              <a:rPr lang="en-AU" altLang="en-US" dirty="0">
                <a:solidFill>
                  <a:srgbClr val="4A4A4A"/>
                </a:solidFill>
                <a:latin typeface="Karla" pitchFamily="2" charset="0"/>
              </a:rPr>
              <a:t>, A, et al. (2018). </a:t>
            </a:r>
            <a:r>
              <a:rPr lang="en-AU" altLang="en-US" i="1" dirty="0">
                <a:solidFill>
                  <a:srgbClr val="4A4A4A"/>
                </a:solidFill>
                <a:latin typeface="Karla" pitchFamily="2" charset="0"/>
              </a:rPr>
              <a:t>The determinants of gambling normalisation: causes, consequences and public health responses. </a:t>
            </a:r>
            <a:r>
              <a:rPr lang="en-AU" altLang="en-US" dirty="0">
                <a:solidFill>
                  <a:srgbClr val="4A4A4A"/>
                </a:solidFill>
                <a:latin typeface="Karla" pitchFamily="2" charset="0"/>
              </a:rPr>
              <a:t>Victorian Responsible Gambling Foundation, Melbourne.</a:t>
            </a:r>
          </a:p>
          <a:p>
            <a:endParaRPr lang="en-AU" dirty="0"/>
          </a:p>
        </p:txBody>
      </p:sp>
      <p:sp>
        <p:nvSpPr>
          <p:cNvPr id="4" name="Slide Number Placeholder 3"/>
          <p:cNvSpPr>
            <a:spLocks noGrp="1"/>
          </p:cNvSpPr>
          <p:nvPr>
            <p:ph type="sldNum" sz="quarter" idx="5"/>
          </p:nvPr>
        </p:nvSpPr>
        <p:spPr/>
        <p:txBody>
          <a:bodyPr/>
          <a:lstStyle/>
          <a:p>
            <a:fld id="{51EF2FC9-D719-4736-A1CE-666AE67D9931}" type="slidenum">
              <a:rPr lang="en-AU" smtClean="0"/>
              <a:t>7</a:t>
            </a:fld>
            <a:endParaRPr lang="en-AU"/>
          </a:p>
        </p:txBody>
      </p:sp>
    </p:spTree>
    <p:extLst>
      <p:ext uri="{BB962C8B-B14F-4D97-AF65-F5344CB8AC3E}">
        <p14:creationId xmlns:p14="http://schemas.microsoft.com/office/powerpoint/2010/main" val="3089936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 last factor contributing to the normalisation of gambling in Australia is the availability of gambling products. Pokies, sports betting and horse betting are available in communities across Queensland, including in most clubs and pubs. Likewise, with the availability of online sports betting apps and websites that allow the user to gamble anywhere at any time, gambling is becoming even more accessible. A recent study found that 77% of Australians believe that there are too many opportunities for gambling nowadays.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Jenkinson, R, Boyle, C.M., Sakata, K. (2023). </a:t>
            </a:r>
            <a:r>
              <a:rPr lang="en-AU" i="1" dirty="0"/>
              <a:t>Exposure and impact of sports and race betting advertising in Australia. </a:t>
            </a:r>
            <a:r>
              <a:rPr lang="en-AU" dirty="0"/>
              <a:t>Australian Gambling Research Centre, Melbourne. </a:t>
            </a:r>
            <a:endParaRPr lang="en-AU" altLang="en-US" dirty="0">
              <a:solidFill>
                <a:srgbClr val="4A4A4A"/>
              </a:solidFill>
              <a:latin typeface="Karl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solidFill>
                  <a:srgbClr val="4A4A4A"/>
                </a:solidFill>
                <a:latin typeface="Karla" pitchFamily="2" charset="0"/>
              </a:rPr>
              <a:t>Thomas, S, Pitt, H, </a:t>
            </a:r>
            <a:r>
              <a:rPr lang="en-AU" altLang="en-US" dirty="0" err="1">
                <a:solidFill>
                  <a:srgbClr val="4A4A4A"/>
                </a:solidFill>
                <a:latin typeface="Karla" pitchFamily="2" charset="0"/>
              </a:rPr>
              <a:t>Bestman</a:t>
            </a:r>
            <a:r>
              <a:rPr lang="en-AU" altLang="en-US" dirty="0">
                <a:solidFill>
                  <a:srgbClr val="4A4A4A"/>
                </a:solidFill>
                <a:latin typeface="Karla" pitchFamily="2" charset="0"/>
              </a:rPr>
              <a:t>, A, et al. (2018). </a:t>
            </a:r>
            <a:r>
              <a:rPr lang="en-AU" altLang="en-US" i="1" dirty="0">
                <a:solidFill>
                  <a:srgbClr val="4A4A4A"/>
                </a:solidFill>
                <a:latin typeface="Karla" pitchFamily="2" charset="0"/>
              </a:rPr>
              <a:t>The determinants of gambling normalisation: causes, consequences and public health responses. </a:t>
            </a:r>
            <a:r>
              <a:rPr lang="en-AU" altLang="en-US" dirty="0">
                <a:solidFill>
                  <a:srgbClr val="4A4A4A"/>
                </a:solidFill>
                <a:latin typeface="Karla" pitchFamily="2" charset="0"/>
              </a:rPr>
              <a:t>Victorian Responsible Gambling Foundation, Melbourne.</a:t>
            </a:r>
          </a:p>
          <a:p>
            <a:endParaRPr lang="en-AU" dirty="0"/>
          </a:p>
        </p:txBody>
      </p:sp>
      <p:sp>
        <p:nvSpPr>
          <p:cNvPr id="4" name="Slide Number Placeholder 3"/>
          <p:cNvSpPr>
            <a:spLocks noGrp="1"/>
          </p:cNvSpPr>
          <p:nvPr>
            <p:ph type="sldNum" sz="quarter" idx="5"/>
          </p:nvPr>
        </p:nvSpPr>
        <p:spPr/>
        <p:txBody>
          <a:bodyPr/>
          <a:lstStyle/>
          <a:p>
            <a:fld id="{51EF2FC9-D719-4736-A1CE-666AE67D9931}" type="slidenum">
              <a:rPr lang="en-AU" smtClean="0"/>
              <a:t>8</a:t>
            </a:fld>
            <a:endParaRPr lang="en-AU"/>
          </a:p>
        </p:txBody>
      </p:sp>
    </p:spTree>
    <p:extLst>
      <p:ext uri="{BB962C8B-B14F-4D97-AF65-F5344CB8AC3E}">
        <p14:creationId xmlns:p14="http://schemas.microsoft.com/office/powerpoint/2010/main" val="2458837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Speaker’s notes:</a:t>
            </a:r>
          </a:p>
          <a:p>
            <a:r>
              <a:rPr lang="en-AU" dirty="0"/>
              <a:t>There are a few things you could do to protect yourself and your family from exposure to gambling advertising. Firstly, you can choose to opt-out of receiving gambling marketing messages, which include special offers and other incentives, by turning off gambling app notifications in your phone or internet browser settings. You can also limit gambling ads on social media, including on Facebook, Twitter and Instagram. Another good idea is to consider downloading ad blockers. Ad blockers filter or block ads on desktop or mobile browsers. AdBlock is a free web browser extension that blocks ads from appearing on web pages. It disables advertising while people browse the web, including banners, YouTube ads, pop-ups and social media ads. It is free and supported on multiple browsers, including Internet Explorer and Google Chrome. You can find more information, including step-by-step guides on how to limit gambling advertising, on the Gambling Help Online website.</a:t>
            </a:r>
          </a:p>
          <a:p>
            <a:endParaRPr lang="en-AU" dirty="0"/>
          </a:p>
          <a:p>
            <a:r>
              <a:rPr lang="en-AU" b="1" dirty="0"/>
              <a:t>References:</a:t>
            </a:r>
          </a:p>
          <a:p>
            <a:r>
              <a:rPr lang="en-AU" dirty="0"/>
              <a:t>Gambling Help Online. (2024). </a:t>
            </a:r>
            <a:r>
              <a:rPr lang="en-AU" i="1" dirty="0"/>
              <a:t>Online protection for gambling. </a:t>
            </a:r>
            <a:r>
              <a:rPr lang="en-AU" dirty="0"/>
              <a:t>https://www.gamblinghelponline.org.au/support-yourself-or-others/taking-action/online-protection-gambling</a:t>
            </a:r>
          </a:p>
        </p:txBody>
      </p:sp>
      <p:sp>
        <p:nvSpPr>
          <p:cNvPr id="4" name="Slide Number Placeholder 3"/>
          <p:cNvSpPr>
            <a:spLocks noGrp="1"/>
          </p:cNvSpPr>
          <p:nvPr>
            <p:ph type="sldNum" sz="quarter" idx="5"/>
          </p:nvPr>
        </p:nvSpPr>
        <p:spPr/>
        <p:txBody>
          <a:bodyPr/>
          <a:lstStyle/>
          <a:p>
            <a:fld id="{51EF2FC9-D719-4736-A1CE-666AE67D9931}" type="slidenum">
              <a:rPr lang="en-AU" smtClean="0"/>
              <a:t>9</a:t>
            </a:fld>
            <a:endParaRPr lang="en-AU"/>
          </a:p>
        </p:txBody>
      </p:sp>
    </p:spTree>
    <p:extLst>
      <p:ext uri="{BB962C8B-B14F-4D97-AF65-F5344CB8AC3E}">
        <p14:creationId xmlns:p14="http://schemas.microsoft.com/office/powerpoint/2010/main" val="129315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A53D-1F5A-690B-1DC6-D33EC9F5B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D04EE55-C3D9-DFA7-95CE-F74B64723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C78C872-30F1-54C2-7B2C-C728EA7B8E62}"/>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5" name="Footer Placeholder 4">
            <a:extLst>
              <a:ext uri="{FF2B5EF4-FFF2-40B4-BE49-F238E27FC236}">
                <a16:creationId xmlns:a16="http://schemas.microsoft.com/office/drawing/2014/main" id="{EC013EC9-BAF7-13EF-22CE-855545886B6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1DB5DE9-6D96-840D-9E86-8254A53E0220}"/>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193890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3D69-F096-C238-5D13-CCE8D3A4F64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F35D374-A1DE-CAB0-93EC-64C2895BE9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B81A490-4B9A-EBB3-F574-8B4E8D54945E}"/>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5" name="Footer Placeholder 4">
            <a:extLst>
              <a:ext uri="{FF2B5EF4-FFF2-40B4-BE49-F238E27FC236}">
                <a16:creationId xmlns:a16="http://schemas.microsoft.com/office/drawing/2014/main" id="{EC2DDD98-F6C8-1ED0-97D4-BCF5F402F8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2AAADCE-527D-9A51-4914-467AA0F9DE03}"/>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1832974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53DA62-C51E-FFFC-88CB-FABA0C6C57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2E613FB-3E82-9712-55D3-3EB29038D9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4B983CD-1D1F-F561-D36D-DD1246ABED87}"/>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5" name="Footer Placeholder 4">
            <a:extLst>
              <a:ext uri="{FF2B5EF4-FFF2-40B4-BE49-F238E27FC236}">
                <a16:creationId xmlns:a16="http://schemas.microsoft.com/office/drawing/2014/main" id="{7CB61321-6375-FCC0-4FE2-2EA711B5E79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F28857-5CBB-2C4F-8DAE-737331FC036F}"/>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947364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FCFB-31DB-29F0-43F5-288C1798316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3A68140-9ADE-C604-32BA-3983992665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8B3ECC6-23CD-4DA8-3EA8-6D5F5D54D1C9}"/>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5" name="Footer Placeholder 4">
            <a:extLst>
              <a:ext uri="{FF2B5EF4-FFF2-40B4-BE49-F238E27FC236}">
                <a16:creationId xmlns:a16="http://schemas.microsoft.com/office/drawing/2014/main" id="{F69C68E6-3157-4E66-0EB8-664ADEB5FFF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518591-C0B5-E2B7-F205-91AAE969DB34}"/>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133721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F6CF-5BBB-25D0-B745-0C8D406B89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D183E12-87FF-5BDD-0BFF-49F26A84A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690F35-DE31-1601-33EF-787E1E9313BD}"/>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5" name="Footer Placeholder 4">
            <a:extLst>
              <a:ext uri="{FF2B5EF4-FFF2-40B4-BE49-F238E27FC236}">
                <a16:creationId xmlns:a16="http://schemas.microsoft.com/office/drawing/2014/main" id="{A33148F7-7ECC-45FB-6051-8F842689E1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FA52753-9088-4A57-2E66-B48365345463}"/>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168396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1C2B-1F19-8F84-6418-344EE1E5A28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B9A9D16-8946-281B-1392-386D5EE765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574F318-5B10-57BD-F035-CD3E8B6F7B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A9C2F18-EF1C-CBED-B43F-3F8764693658}"/>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6" name="Footer Placeholder 5">
            <a:extLst>
              <a:ext uri="{FF2B5EF4-FFF2-40B4-BE49-F238E27FC236}">
                <a16:creationId xmlns:a16="http://schemas.microsoft.com/office/drawing/2014/main" id="{2E754843-A5DD-4DDA-D12E-A1C10821BE3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A179B14-1A97-916E-6C42-E6AD88B8A78D}"/>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2714238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EE2A-A420-ADFD-FD02-411E6AB0D74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5413E17-96FE-405D-1C31-D2334ED0E5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08A2A-84F7-60E5-DFFF-1CA9985E0C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7E960E0-BCA3-47D9-3290-86C646351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0907C-D4DD-B52B-93A7-2C257D5AF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89EB749-79BF-A0CD-1D7B-52D9D3F09C4D}"/>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8" name="Footer Placeholder 7">
            <a:extLst>
              <a:ext uri="{FF2B5EF4-FFF2-40B4-BE49-F238E27FC236}">
                <a16:creationId xmlns:a16="http://schemas.microsoft.com/office/drawing/2014/main" id="{06C39CB3-2FCE-3A03-CA25-AF9CE429613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12D9086-108F-BF6A-52B0-2A53BF932CEC}"/>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361004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8172F-9BE4-B2D6-3D07-67D1BBA7198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E4C0A06-6965-CEFA-3F7A-CF002EC39BB1}"/>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4" name="Footer Placeholder 3">
            <a:extLst>
              <a:ext uri="{FF2B5EF4-FFF2-40B4-BE49-F238E27FC236}">
                <a16:creationId xmlns:a16="http://schemas.microsoft.com/office/drawing/2014/main" id="{89DE0CA6-18C0-C74A-4C83-0BCD797AEC7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F09434E-FCDD-7E7A-A76D-604F1FA39EFA}"/>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2151570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A7CAA-DE01-75BF-4211-984FD845A019}"/>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3" name="Footer Placeholder 2">
            <a:extLst>
              <a:ext uri="{FF2B5EF4-FFF2-40B4-BE49-F238E27FC236}">
                <a16:creationId xmlns:a16="http://schemas.microsoft.com/office/drawing/2014/main" id="{9C4221E1-B57F-B183-E825-87384AFBDFD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D570B4A-9839-76E1-AB8F-50D0621B2B8B}"/>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421467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49774-A823-A8F6-6253-A2486C7E0F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49EE2B5-4306-5AD6-53D9-55E0EF6A0A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243B295-2D96-633F-450F-511293972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DC0108-7DF1-7505-C0F4-7877A29FDA58}"/>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6" name="Footer Placeholder 5">
            <a:extLst>
              <a:ext uri="{FF2B5EF4-FFF2-40B4-BE49-F238E27FC236}">
                <a16:creationId xmlns:a16="http://schemas.microsoft.com/office/drawing/2014/main" id="{A71F0D1A-8679-A0EC-B1B2-00CBBAD078A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71CBBBC-EACE-10D2-003C-A9787EADE1CC}"/>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116445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9D2D-6008-0BD1-85D1-E23D1657D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96DEC8B-B940-13A3-31BD-8F010B599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9CB164A-0EB7-99A7-609B-161567E40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36C16-5C20-156C-990D-ADE6D0763A15}"/>
              </a:ext>
            </a:extLst>
          </p:cNvPr>
          <p:cNvSpPr>
            <a:spLocks noGrp="1"/>
          </p:cNvSpPr>
          <p:nvPr>
            <p:ph type="dt" sz="half" idx="10"/>
          </p:nvPr>
        </p:nvSpPr>
        <p:spPr/>
        <p:txBody>
          <a:bodyPr/>
          <a:lstStyle/>
          <a:p>
            <a:fld id="{6C01FA4E-355D-4DF2-8FD6-0CE2E67202A0}" type="datetimeFigureOut">
              <a:rPr lang="en-AU" smtClean="0"/>
              <a:t>6/09/2024</a:t>
            </a:fld>
            <a:endParaRPr lang="en-AU"/>
          </a:p>
        </p:txBody>
      </p:sp>
      <p:sp>
        <p:nvSpPr>
          <p:cNvPr id="6" name="Footer Placeholder 5">
            <a:extLst>
              <a:ext uri="{FF2B5EF4-FFF2-40B4-BE49-F238E27FC236}">
                <a16:creationId xmlns:a16="http://schemas.microsoft.com/office/drawing/2014/main" id="{6537F653-ACDE-7448-E778-0204CBD5758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E964213-4BBD-4B07-08F4-30073A0E4540}"/>
              </a:ext>
            </a:extLst>
          </p:cNvPr>
          <p:cNvSpPr>
            <a:spLocks noGrp="1"/>
          </p:cNvSpPr>
          <p:nvPr>
            <p:ph type="sldNum" sz="quarter" idx="12"/>
          </p:nvPr>
        </p:nvSpPr>
        <p:spPr/>
        <p:txBody>
          <a:bodyPr/>
          <a:lstStyle/>
          <a:p>
            <a:fld id="{E4F7BE2B-4819-4C10-920C-236B0839A5B3}" type="slidenum">
              <a:rPr lang="en-AU" smtClean="0"/>
              <a:t>‹#›</a:t>
            </a:fld>
            <a:endParaRPr lang="en-AU"/>
          </a:p>
        </p:txBody>
      </p:sp>
    </p:spTree>
    <p:extLst>
      <p:ext uri="{BB962C8B-B14F-4D97-AF65-F5344CB8AC3E}">
        <p14:creationId xmlns:p14="http://schemas.microsoft.com/office/powerpoint/2010/main" val="3616548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8F4FD-4E42-E892-077E-393E65E2D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C6134E8-89E0-0345-6BEA-E18EC889EA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AB03FB-8C3A-A945-2163-98E1C51418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1FA4E-355D-4DF2-8FD6-0CE2E67202A0}" type="datetimeFigureOut">
              <a:rPr lang="en-AU" smtClean="0"/>
              <a:t>6/09/2024</a:t>
            </a:fld>
            <a:endParaRPr lang="en-AU"/>
          </a:p>
        </p:txBody>
      </p:sp>
      <p:sp>
        <p:nvSpPr>
          <p:cNvPr id="5" name="Footer Placeholder 4">
            <a:extLst>
              <a:ext uri="{FF2B5EF4-FFF2-40B4-BE49-F238E27FC236}">
                <a16:creationId xmlns:a16="http://schemas.microsoft.com/office/drawing/2014/main" id="{D4188987-C532-7500-76CB-D5E0CA5FB5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5B9B1F8-8E4A-4109-0A1C-763992EA77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7BE2B-4819-4C10-920C-236B0839A5B3}" type="slidenum">
              <a:rPr lang="en-AU" smtClean="0"/>
              <a:t>‹#›</a:t>
            </a:fld>
            <a:endParaRPr lang="en-AU"/>
          </a:p>
        </p:txBody>
      </p:sp>
    </p:spTree>
    <p:extLst>
      <p:ext uri="{BB962C8B-B14F-4D97-AF65-F5344CB8AC3E}">
        <p14:creationId xmlns:p14="http://schemas.microsoft.com/office/powerpoint/2010/main" val="741386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Normalisation of gambling</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99948-A944-199C-F479-3CEE92C469D8}"/>
              </a:ext>
            </a:extLst>
          </p:cNvPr>
          <p:cNvSpPr>
            <a:spLocks noGrp="1"/>
          </p:cNvSpPr>
          <p:nvPr>
            <p:ph type="title"/>
          </p:nvPr>
        </p:nvSpPr>
        <p:spPr/>
        <p:txBody>
          <a:bodyPr/>
          <a:lstStyle/>
          <a:p>
            <a:r>
              <a:rPr lang="en-AU" dirty="0">
                <a:solidFill>
                  <a:srgbClr val="5EA443"/>
                </a:solidFill>
                <a:latin typeface="Arial Rounded MT Bold" panose="020F0704030504030204" pitchFamily="34" charset="0"/>
              </a:rPr>
              <a:t>Tips to change the conversation</a:t>
            </a:r>
          </a:p>
        </p:txBody>
      </p:sp>
      <p:sp>
        <p:nvSpPr>
          <p:cNvPr id="4" name="Content Placeholder 2">
            <a:extLst>
              <a:ext uri="{FF2B5EF4-FFF2-40B4-BE49-F238E27FC236}">
                <a16:creationId xmlns:a16="http://schemas.microsoft.com/office/drawing/2014/main" id="{9D58F171-8CEA-5A43-D6E7-DC5E66C5E383}"/>
              </a:ext>
            </a:extLst>
          </p:cNvPr>
          <p:cNvSpPr txBox="1">
            <a:spLocks noChangeArrowheads="1"/>
          </p:cNvSpPr>
          <p:nvPr/>
        </p:nvSpPr>
        <p:spPr>
          <a:xfrm>
            <a:off x="5003976" y="3676654"/>
            <a:ext cx="2577007" cy="1325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tLang="en-US" dirty="0">
                <a:solidFill>
                  <a:srgbClr val="5EA443"/>
                </a:solidFill>
                <a:latin typeface="Arial Nova" panose="020B0504020202020204" pitchFamily="34" charset="0"/>
              </a:rPr>
              <a:t>Practice and promote other activities</a:t>
            </a:r>
          </a:p>
        </p:txBody>
      </p:sp>
      <p:sp>
        <p:nvSpPr>
          <p:cNvPr id="5" name="Content Placeholder 2">
            <a:extLst>
              <a:ext uri="{FF2B5EF4-FFF2-40B4-BE49-F238E27FC236}">
                <a16:creationId xmlns:a16="http://schemas.microsoft.com/office/drawing/2014/main" id="{BBA0955C-0D1F-C558-2E9C-CA620B9A3901}"/>
              </a:ext>
            </a:extLst>
          </p:cNvPr>
          <p:cNvSpPr txBox="1">
            <a:spLocks noChangeArrowheads="1"/>
          </p:cNvSpPr>
          <p:nvPr/>
        </p:nvSpPr>
        <p:spPr bwMode="auto">
          <a:xfrm>
            <a:off x="8885735" y="3709990"/>
            <a:ext cx="2224664"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dirty="0">
                <a:solidFill>
                  <a:srgbClr val="5EA443"/>
                </a:solidFill>
                <a:latin typeface="Arial Nova" panose="020B0504020202020204" pitchFamily="34" charset="0"/>
              </a:rPr>
              <a:t>Advocate for change</a:t>
            </a:r>
          </a:p>
        </p:txBody>
      </p:sp>
      <p:sp>
        <p:nvSpPr>
          <p:cNvPr id="6" name="Content Placeholder 2">
            <a:extLst>
              <a:ext uri="{FF2B5EF4-FFF2-40B4-BE49-F238E27FC236}">
                <a16:creationId xmlns:a16="http://schemas.microsoft.com/office/drawing/2014/main" id="{515AE363-B15C-EF78-12C3-6AAB9D136FD9}"/>
              </a:ext>
            </a:extLst>
          </p:cNvPr>
          <p:cNvSpPr txBox="1">
            <a:spLocks noChangeArrowheads="1"/>
          </p:cNvSpPr>
          <p:nvPr/>
        </p:nvSpPr>
        <p:spPr bwMode="auto">
          <a:xfrm>
            <a:off x="838200" y="3676654"/>
            <a:ext cx="28610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dirty="0">
                <a:solidFill>
                  <a:srgbClr val="5EA443"/>
                </a:solidFill>
                <a:latin typeface="Arial Nova" panose="020B0504020202020204" pitchFamily="34" charset="0"/>
              </a:rPr>
              <a:t>Educate yourself &amp; others</a:t>
            </a:r>
          </a:p>
        </p:txBody>
      </p:sp>
      <p:pic>
        <p:nvPicPr>
          <p:cNvPr id="10" name="Graphic 2" descr="Books with solid fill">
            <a:extLst>
              <a:ext uri="{FF2B5EF4-FFF2-40B4-BE49-F238E27FC236}">
                <a16:creationId xmlns:a16="http://schemas.microsoft.com/office/drawing/2014/main" id="{0E4D114A-709D-B869-B647-A2EF29E54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474" y="2168524"/>
            <a:ext cx="12604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8" descr="Flag with solid fill">
            <a:extLst>
              <a:ext uri="{FF2B5EF4-FFF2-40B4-BE49-F238E27FC236}">
                <a16:creationId xmlns:a16="http://schemas.microsoft.com/office/drawing/2014/main" id="{97968F20-EA83-BB9D-6E75-7DA3B6D6F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7829" y="2168524"/>
            <a:ext cx="12604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descr="Open hand with plant with solid fill">
            <a:extLst>
              <a:ext uri="{FF2B5EF4-FFF2-40B4-BE49-F238E27FC236}">
                <a16:creationId xmlns:a16="http://schemas.microsoft.com/office/drawing/2014/main" id="{91D0E2E0-8CDA-F635-6F76-D35FF41362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2241" y="2155012"/>
            <a:ext cx="1260475" cy="1260475"/>
          </a:xfrm>
          <a:prstGeom prst="rect">
            <a:avLst/>
          </a:prstGeom>
        </p:spPr>
      </p:pic>
    </p:spTree>
    <p:extLst>
      <p:ext uri="{BB962C8B-B14F-4D97-AF65-F5344CB8AC3E}">
        <p14:creationId xmlns:p14="http://schemas.microsoft.com/office/powerpoint/2010/main" val="139332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9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hand holding a phone with a picture of a football field&#10;&#10;Description automatically generated">
            <a:extLst>
              <a:ext uri="{FF2B5EF4-FFF2-40B4-BE49-F238E27FC236}">
                <a16:creationId xmlns:a16="http://schemas.microsoft.com/office/drawing/2014/main" id="{C4A8B83F-B6F1-F315-B8F2-DEB2929CC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0"/>
            <a:ext cx="64055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186094A-D23E-9C9E-FC97-C60CFB918061}"/>
              </a:ext>
            </a:extLst>
          </p:cNvPr>
          <p:cNvSpPr/>
          <p:nvPr/>
        </p:nvSpPr>
        <p:spPr>
          <a:xfrm rot="5400000">
            <a:off x="1901990" y="-1847105"/>
            <a:ext cx="6176953" cy="9871177"/>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4" name="Title 3">
            <a:extLst>
              <a:ext uri="{FF2B5EF4-FFF2-40B4-BE49-F238E27FC236}">
                <a16:creationId xmlns:a16="http://schemas.microsoft.com/office/drawing/2014/main" id="{A882C3A3-2D70-70A7-1C0B-5C6D448D9D9C}"/>
              </a:ext>
            </a:extLst>
          </p:cNvPr>
          <p:cNvSpPr>
            <a:spLocks noGrp="1"/>
          </p:cNvSpPr>
          <p:nvPr>
            <p:ph type="title"/>
          </p:nvPr>
        </p:nvSpPr>
        <p:spPr/>
        <p:txBody>
          <a:bodyPr/>
          <a:lstStyle/>
          <a:p>
            <a:r>
              <a:rPr lang="en-AU" dirty="0">
                <a:latin typeface="Arial Rounded MT Bold" panose="020F0704030504030204" pitchFamily="34" charset="0"/>
              </a:rPr>
              <a:t>Overview</a:t>
            </a:r>
          </a:p>
        </p:txBody>
      </p:sp>
      <p:sp>
        <p:nvSpPr>
          <p:cNvPr id="5" name="Content Placeholder 4">
            <a:extLst>
              <a:ext uri="{FF2B5EF4-FFF2-40B4-BE49-F238E27FC236}">
                <a16:creationId xmlns:a16="http://schemas.microsoft.com/office/drawing/2014/main" id="{75ACED2D-9FFA-FA60-C8FE-5B4E5D56191E}"/>
              </a:ext>
            </a:extLst>
          </p:cNvPr>
          <p:cNvSpPr>
            <a:spLocks noGrp="1"/>
          </p:cNvSpPr>
          <p:nvPr>
            <p:ph idx="1"/>
          </p:nvPr>
        </p:nvSpPr>
        <p:spPr/>
        <p:txBody>
          <a:bodyPr/>
          <a:lstStyle/>
          <a:p>
            <a:r>
              <a:rPr lang="en-AU" dirty="0">
                <a:latin typeface="Arial Nova" panose="020B0504020202020204" pitchFamily="34" charset="0"/>
              </a:rPr>
              <a:t>What is normalisation?</a:t>
            </a:r>
          </a:p>
          <a:p>
            <a:r>
              <a:rPr lang="en-AU" dirty="0">
                <a:latin typeface="Arial Nova" panose="020B0504020202020204" pitchFamily="34" charset="0"/>
              </a:rPr>
              <a:t>Factors contributing to normalisation</a:t>
            </a:r>
          </a:p>
          <a:p>
            <a:r>
              <a:rPr lang="en-AU" dirty="0">
                <a:latin typeface="Arial Nova" panose="020B0504020202020204" pitchFamily="34" charset="0"/>
              </a:rPr>
              <a:t>Gambling advertising</a:t>
            </a:r>
          </a:p>
          <a:p>
            <a:r>
              <a:rPr lang="en-AU" dirty="0">
                <a:latin typeface="Arial Nova" panose="020B0504020202020204" pitchFamily="34" charset="0"/>
              </a:rPr>
              <a:t>Gambling support in communities</a:t>
            </a:r>
          </a:p>
          <a:p>
            <a:r>
              <a:rPr lang="en-AU" dirty="0">
                <a:latin typeface="Arial Nova" panose="020B0504020202020204" pitchFamily="34" charset="0"/>
              </a:rPr>
              <a:t>Availability of gambling products</a:t>
            </a:r>
          </a:p>
          <a:p>
            <a:r>
              <a:rPr lang="en-AU" dirty="0">
                <a:latin typeface="Arial Nova" panose="020B0504020202020204" pitchFamily="34" charset="0"/>
              </a:rPr>
              <a:t>How to limit gambling ads</a:t>
            </a:r>
          </a:p>
          <a:p>
            <a:r>
              <a:rPr lang="en-AU" dirty="0">
                <a:latin typeface="Arial Nova" panose="020B0504020202020204" pitchFamily="34" charset="0"/>
              </a:rPr>
              <a:t>Tips to change the conversation</a:t>
            </a:r>
          </a:p>
        </p:txBody>
      </p:sp>
    </p:spTree>
    <p:extLst>
      <p:ext uri="{BB962C8B-B14F-4D97-AF65-F5344CB8AC3E}">
        <p14:creationId xmlns:p14="http://schemas.microsoft.com/office/powerpoint/2010/main" val="2875507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sitting on a beach&#10;&#10;Description automatically generated">
            <a:extLst>
              <a:ext uri="{FF2B5EF4-FFF2-40B4-BE49-F238E27FC236}">
                <a16:creationId xmlns:a16="http://schemas.microsoft.com/office/drawing/2014/main" id="{3C5105B7-8751-C5D1-23D3-C85BC7F57F3E}"/>
              </a:ext>
            </a:extLst>
          </p:cNvPr>
          <p:cNvPicPr>
            <a:picLocks noChangeAspect="1"/>
          </p:cNvPicPr>
          <p:nvPr/>
        </p:nvPicPr>
        <p:blipFill rotWithShape="1">
          <a:blip r:embed="rId3">
            <a:extLst>
              <a:ext uri="{28A0092B-C50C-407E-A947-70E740481C1C}">
                <a14:useLocalDpi xmlns:a14="http://schemas.microsoft.com/office/drawing/2010/main" val="0"/>
              </a:ext>
            </a:extLst>
          </a:blip>
          <a:srcRect l="48" t="37191"/>
          <a:stretch/>
        </p:blipFill>
        <p:spPr>
          <a:xfrm>
            <a:off x="5638800" y="-4"/>
            <a:ext cx="6553200" cy="6176964"/>
          </a:xfrm>
          <a:prstGeom prst="rect">
            <a:avLst/>
          </a:prstGeom>
        </p:spPr>
      </p:pic>
      <p:sp>
        <p:nvSpPr>
          <p:cNvPr id="26" name="Rectangle 25">
            <a:extLst>
              <a:ext uri="{FF2B5EF4-FFF2-40B4-BE49-F238E27FC236}">
                <a16:creationId xmlns:a16="http://schemas.microsoft.com/office/drawing/2014/main" id="{2A2D0C0B-2D41-CF8D-612A-5FFB28289B74}"/>
              </a:ext>
            </a:extLst>
          </p:cNvPr>
          <p:cNvSpPr/>
          <p:nvPr/>
        </p:nvSpPr>
        <p:spPr>
          <a:xfrm rot="5400000">
            <a:off x="2169316" y="-2169315"/>
            <a:ext cx="6176963" cy="1051560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 name="Title 1">
            <a:extLst>
              <a:ext uri="{FF2B5EF4-FFF2-40B4-BE49-F238E27FC236}">
                <a16:creationId xmlns:a16="http://schemas.microsoft.com/office/drawing/2014/main" id="{A61DC4FD-4E29-BD9A-0B93-00C35E434C7E}"/>
              </a:ext>
            </a:extLst>
          </p:cNvPr>
          <p:cNvSpPr>
            <a:spLocks noGrp="1"/>
          </p:cNvSpPr>
          <p:nvPr>
            <p:ph type="title"/>
          </p:nvPr>
        </p:nvSpPr>
        <p:spPr/>
        <p:txBody>
          <a:bodyPr/>
          <a:lstStyle/>
          <a:p>
            <a:r>
              <a:rPr lang="en-AU" dirty="0">
                <a:latin typeface="Arial Rounded MT Bold" panose="020F0704030504030204" pitchFamily="34" charset="0"/>
              </a:rPr>
              <a:t>What is normalisation?</a:t>
            </a:r>
          </a:p>
        </p:txBody>
      </p:sp>
      <p:sp>
        <p:nvSpPr>
          <p:cNvPr id="3" name="Content Placeholder 2">
            <a:extLst>
              <a:ext uri="{FF2B5EF4-FFF2-40B4-BE49-F238E27FC236}">
                <a16:creationId xmlns:a16="http://schemas.microsoft.com/office/drawing/2014/main" id="{2F5733E5-4AC4-AAC7-8544-96B6C9622691}"/>
              </a:ext>
            </a:extLst>
          </p:cNvPr>
          <p:cNvSpPr>
            <a:spLocks noGrp="1"/>
          </p:cNvSpPr>
          <p:nvPr>
            <p:ph idx="1"/>
          </p:nvPr>
        </p:nvSpPr>
        <p:spPr>
          <a:xfrm>
            <a:off x="838200" y="1729077"/>
            <a:ext cx="6109009" cy="4351338"/>
          </a:xfrm>
        </p:spPr>
        <p:txBody>
          <a:bodyPr/>
          <a:lstStyle/>
          <a:p>
            <a:r>
              <a:rPr lang="en-AU" dirty="0">
                <a:latin typeface="Arial Nova" panose="020B0504020202020204" pitchFamily="34" charset="0"/>
              </a:rPr>
              <a:t>Refers to the process that makes something seem normal or common</a:t>
            </a:r>
          </a:p>
          <a:p>
            <a:r>
              <a:rPr lang="en-AU" dirty="0">
                <a:latin typeface="Arial Nova" panose="020B0504020202020204" pitchFamily="34" charset="0"/>
              </a:rPr>
              <a:t>The normalisation of gambling:</a:t>
            </a:r>
          </a:p>
          <a:p>
            <a:pPr lvl="1"/>
            <a:r>
              <a:rPr lang="en-AU" dirty="0">
                <a:latin typeface="Arial Nova" panose="020B0504020202020204" pitchFamily="34" charset="0"/>
              </a:rPr>
              <a:t>Impacts how different gambling activities and products are made available </a:t>
            </a:r>
          </a:p>
          <a:p>
            <a:pPr lvl="1"/>
            <a:r>
              <a:rPr lang="en-AU" dirty="0">
                <a:latin typeface="Arial Nova" panose="020B0504020202020204" pitchFamily="34" charset="0"/>
              </a:rPr>
              <a:t>Encourages regular use</a:t>
            </a:r>
          </a:p>
          <a:p>
            <a:pPr lvl="1"/>
            <a:r>
              <a:rPr lang="en-AU" dirty="0">
                <a:latin typeface="Arial Nova" panose="020B0504020202020204" pitchFamily="34" charset="0"/>
              </a:rPr>
              <a:t>Becomes an accepted part of everyday life</a:t>
            </a:r>
          </a:p>
          <a:p>
            <a:pPr lvl="1"/>
            <a:r>
              <a:rPr lang="en-AU" dirty="0">
                <a:latin typeface="Arial Nova" panose="020B0504020202020204" pitchFamily="34" charset="0"/>
              </a:rPr>
              <a:t>Makes gambling seem simple and fun</a:t>
            </a:r>
          </a:p>
        </p:txBody>
      </p:sp>
    </p:spTree>
    <p:extLst>
      <p:ext uri="{BB962C8B-B14F-4D97-AF65-F5344CB8AC3E}">
        <p14:creationId xmlns:p14="http://schemas.microsoft.com/office/powerpoint/2010/main" val="400635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 checking phone outdoors">
            <a:extLst>
              <a:ext uri="{FF2B5EF4-FFF2-40B4-BE49-F238E27FC236}">
                <a16:creationId xmlns:a16="http://schemas.microsoft.com/office/drawing/2014/main" id="{5E8F7A22-72A6-29CA-1CB8-097982EC371F}"/>
              </a:ext>
            </a:extLst>
          </p:cNvPr>
          <p:cNvPicPr>
            <a:picLocks noChangeAspect="1"/>
          </p:cNvPicPr>
          <p:nvPr/>
        </p:nvPicPr>
        <p:blipFill rotWithShape="1">
          <a:blip r:embed="rId3">
            <a:extLst>
              <a:ext uri="{28A0092B-C50C-407E-A947-70E740481C1C}">
                <a14:useLocalDpi xmlns:a14="http://schemas.microsoft.com/office/drawing/2010/main" val="0"/>
              </a:ext>
            </a:extLst>
          </a:blip>
          <a:srcRect t="9931"/>
          <a:stretch/>
        </p:blipFill>
        <p:spPr>
          <a:xfrm>
            <a:off x="1910115" y="0"/>
            <a:ext cx="10281885" cy="6176963"/>
          </a:xfrm>
          <a:prstGeom prst="rect">
            <a:avLst/>
          </a:prstGeom>
        </p:spPr>
      </p:pic>
      <p:sp>
        <p:nvSpPr>
          <p:cNvPr id="5" name="Rectangle 4">
            <a:extLst>
              <a:ext uri="{FF2B5EF4-FFF2-40B4-BE49-F238E27FC236}">
                <a16:creationId xmlns:a16="http://schemas.microsoft.com/office/drawing/2014/main" id="{A08D203B-8D1E-FA96-C122-4E3E28CD0EFB}"/>
              </a:ext>
            </a:extLst>
          </p:cNvPr>
          <p:cNvSpPr/>
          <p:nvPr/>
        </p:nvSpPr>
        <p:spPr>
          <a:xfrm rot="5400000">
            <a:off x="1736002" y="-1736000"/>
            <a:ext cx="6176963" cy="964897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6" name="Title 1">
            <a:extLst>
              <a:ext uri="{FF2B5EF4-FFF2-40B4-BE49-F238E27FC236}">
                <a16:creationId xmlns:a16="http://schemas.microsoft.com/office/drawing/2014/main" id="{9FF7AAF1-2BA1-E333-D50C-2F7D95EB84A1}"/>
              </a:ext>
            </a:extLst>
          </p:cNvPr>
          <p:cNvSpPr txBox="1">
            <a:spLocks noChangeArrowheads="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en-US" dirty="0">
                <a:latin typeface="Arial Rounded MT Bold" panose="020F0704030504030204" pitchFamily="34" charset="0"/>
              </a:rPr>
              <a:t>Key factors</a:t>
            </a:r>
          </a:p>
        </p:txBody>
      </p:sp>
      <p:sp>
        <p:nvSpPr>
          <p:cNvPr id="7" name="Content Placeholder 2">
            <a:extLst>
              <a:ext uri="{FF2B5EF4-FFF2-40B4-BE49-F238E27FC236}">
                <a16:creationId xmlns:a16="http://schemas.microsoft.com/office/drawing/2014/main" id="{C5688B16-64E9-2885-7219-9AAFFE821A87}"/>
              </a:ext>
            </a:extLst>
          </p:cNvPr>
          <p:cNvSpPr txBox="1">
            <a:spLocks noChangeArrowheads="1"/>
          </p:cNvSpPr>
          <p:nvPr/>
        </p:nvSpPr>
        <p:spPr>
          <a:xfrm>
            <a:off x="838199" y="1825625"/>
            <a:ext cx="55144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AU" altLang="en-US" dirty="0">
                <a:latin typeface="Arial Nova" panose="020B0504020202020204" pitchFamily="34" charset="0"/>
              </a:rPr>
              <a:t>Gambling seems normal due to…</a:t>
            </a:r>
          </a:p>
          <a:p>
            <a:pPr>
              <a:defRPr/>
            </a:pPr>
            <a:r>
              <a:rPr lang="en-AU" altLang="en-US" dirty="0">
                <a:latin typeface="Arial Nova" panose="020B0504020202020204" pitchFamily="34" charset="0"/>
              </a:rPr>
              <a:t>The promotion and advertising of gambling products</a:t>
            </a:r>
          </a:p>
          <a:p>
            <a:pPr>
              <a:defRPr/>
            </a:pPr>
            <a:r>
              <a:rPr lang="en-AU" altLang="en-US" dirty="0">
                <a:latin typeface="Arial Nova" panose="020B0504020202020204" pitchFamily="34" charset="0"/>
              </a:rPr>
              <a:t>The support of gambling within communities</a:t>
            </a:r>
          </a:p>
          <a:p>
            <a:pPr>
              <a:defRPr/>
            </a:pPr>
            <a:r>
              <a:rPr lang="en-AU" altLang="en-US" dirty="0">
                <a:latin typeface="Arial Nova" panose="020B0504020202020204" pitchFamily="34" charset="0"/>
              </a:rPr>
              <a:t>Accessibility of gambling activities</a:t>
            </a:r>
          </a:p>
        </p:txBody>
      </p:sp>
    </p:spTree>
    <p:extLst>
      <p:ext uri="{BB962C8B-B14F-4D97-AF65-F5344CB8AC3E}">
        <p14:creationId xmlns:p14="http://schemas.microsoft.com/office/powerpoint/2010/main" val="3633082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53FC-5720-8A7B-D088-51C16CABE7CD}"/>
              </a:ext>
            </a:extLst>
          </p:cNvPr>
          <p:cNvSpPr>
            <a:spLocks noGrp="1"/>
          </p:cNvSpPr>
          <p:nvPr>
            <p:ph type="title"/>
          </p:nvPr>
        </p:nvSpPr>
        <p:spPr/>
        <p:txBody>
          <a:bodyPr/>
          <a:lstStyle/>
          <a:p>
            <a:r>
              <a:rPr lang="en-AU" dirty="0">
                <a:solidFill>
                  <a:srgbClr val="5EA443"/>
                </a:solidFill>
                <a:latin typeface="Arial Rounded MT Bold" panose="020F0704030504030204" pitchFamily="34" charset="0"/>
              </a:rPr>
              <a:t>Gambling advertising</a:t>
            </a:r>
            <a:endParaRPr lang="en-AU" dirty="0">
              <a:solidFill>
                <a:srgbClr val="5EA443"/>
              </a:solidFill>
            </a:endParaRPr>
          </a:p>
        </p:txBody>
      </p:sp>
      <p:sp>
        <p:nvSpPr>
          <p:cNvPr id="4" name="Content Placeholder 2">
            <a:extLst>
              <a:ext uri="{FF2B5EF4-FFF2-40B4-BE49-F238E27FC236}">
                <a16:creationId xmlns:a16="http://schemas.microsoft.com/office/drawing/2014/main" id="{508F594A-5AC3-CC35-4EFF-BDCD71C5E6F9}"/>
              </a:ext>
            </a:extLst>
          </p:cNvPr>
          <p:cNvSpPr txBox="1">
            <a:spLocks noChangeArrowheads="1"/>
          </p:cNvSpPr>
          <p:nvPr/>
        </p:nvSpPr>
        <p:spPr>
          <a:xfrm>
            <a:off x="4608474" y="3021534"/>
            <a:ext cx="2952750" cy="24755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tLang="en-US" sz="5400" b="1" dirty="0">
                <a:solidFill>
                  <a:srgbClr val="5EA443"/>
                </a:solidFill>
                <a:latin typeface="Arial Nova" panose="020B0504020202020204" pitchFamily="34" charset="0"/>
              </a:rPr>
              <a:t>948</a:t>
            </a:r>
          </a:p>
          <a:p>
            <a:pPr marL="0" indent="0" algn="ctr">
              <a:buFont typeface="Arial" panose="020B0604020202020204" pitchFamily="34" charset="0"/>
              <a:buNone/>
            </a:pPr>
            <a:r>
              <a:rPr lang="en-AU" altLang="en-US" dirty="0">
                <a:solidFill>
                  <a:srgbClr val="5EA443"/>
                </a:solidFill>
                <a:latin typeface="Arial Nova" panose="020B0504020202020204" pitchFamily="34" charset="0"/>
              </a:rPr>
              <a:t>gambling ads per day on Australian free-to-air TV </a:t>
            </a:r>
          </a:p>
          <a:p>
            <a:pPr marL="0" indent="0" algn="ctr">
              <a:buFont typeface="Arial" panose="020B0604020202020204" pitchFamily="34" charset="0"/>
              <a:buNone/>
            </a:pPr>
            <a:r>
              <a:rPr lang="en-AU" altLang="en-US" sz="1600" dirty="0">
                <a:solidFill>
                  <a:srgbClr val="5EA443"/>
                </a:solidFill>
                <a:latin typeface="Arial Nova" panose="020B0504020202020204" pitchFamily="34" charset="0"/>
              </a:rPr>
              <a:t>(2021)</a:t>
            </a:r>
            <a:endParaRPr lang="en-AU" altLang="en-US" dirty="0">
              <a:solidFill>
                <a:srgbClr val="5EA443"/>
              </a:solidFill>
              <a:latin typeface="Arial Nova" panose="020B0504020202020204" pitchFamily="34" charset="0"/>
            </a:endParaRPr>
          </a:p>
        </p:txBody>
      </p:sp>
      <p:sp>
        <p:nvSpPr>
          <p:cNvPr id="5" name="Content Placeholder 2">
            <a:extLst>
              <a:ext uri="{FF2B5EF4-FFF2-40B4-BE49-F238E27FC236}">
                <a16:creationId xmlns:a16="http://schemas.microsoft.com/office/drawing/2014/main" id="{7AF5C24F-8174-915D-C049-D3C9DCAD66B3}"/>
              </a:ext>
            </a:extLst>
          </p:cNvPr>
          <p:cNvSpPr txBox="1">
            <a:spLocks noChangeArrowheads="1"/>
          </p:cNvSpPr>
          <p:nvPr/>
        </p:nvSpPr>
        <p:spPr bwMode="auto">
          <a:xfrm>
            <a:off x="8400237" y="3027634"/>
            <a:ext cx="3512634" cy="187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5400" b="1" dirty="0">
                <a:solidFill>
                  <a:srgbClr val="5EA443"/>
                </a:solidFill>
                <a:latin typeface="Arial Nova" panose="020B0504020202020204" pitchFamily="34" charset="0"/>
              </a:rPr>
              <a:t>78% </a:t>
            </a:r>
          </a:p>
          <a:p>
            <a:pPr algn="ctr" eaLnBrk="1" hangingPunct="1">
              <a:buFont typeface="Arial" panose="020B0604020202020204" pitchFamily="34" charset="0"/>
              <a:buNone/>
            </a:pPr>
            <a:r>
              <a:rPr lang="en-AU" altLang="en-US" dirty="0">
                <a:solidFill>
                  <a:srgbClr val="5EA443"/>
                </a:solidFill>
                <a:latin typeface="Arial Nova" panose="020B0504020202020204" pitchFamily="34" charset="0"/>
              </a:rPr>
              <a:t>of Australian adults see or hear gambling advertising at least once a week</a:t>
            </a:r>
          </a:p>
          <a:p>
            <a:pPr algn="ctr">
              <a:buNone/>
            </a:pPr>
            <a:r>
              <a:rPr lang="en-AU" altLang="en-US" sz="1600" dirty="0">
                <a:solidFill>
                  <a:srgbClr val="5EA443"/>
                </a:solidFill>
                <a:latin typeface="Arial Nova" panose="020B0504020202020204" pitchFamily="34" charset="0"/>
              </a:rPr>
              <a:t>(2023)</a:t>
            </a:r>
          </a:p>
        </p:txBody>
      </p:sp>
      <p:sp>
        <p:nvSpPr>
          <p:cNvPr id="6" name="Content Placeholder 2">
            <a:extLst>
              <a:ext uri="{FF2B5EF4-FFF2-40B4-BE49-F238E27FC236}">
                <a16:creationId xmlns:a16="http://schemas.microsoft.com/office/drawing/2014/main" id="{87D6C93F-E14F-96D0-F0DA-4E53BC4C9B61}"/>
              </a:ext>
            </a:extLst>
          </p:cNvPr>
          <p:cNvSpPr txBox="1">
            <a:spLocks noChangeArrowheads="1"/>
          </p:cNvSpPr>
          <p:nvPr/>
        </p:nvSpPr>
        <p:spPr bwMode="auto">
          <a:xfrm>
            <a:off x="730870" y="3021534"/>
            <a:ext cx="2952750" cy="18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5400" b="1" dirty="0">
                <a:solidFill>
                  <a:srgbClr val="5EA443"/>
                </a:solidFill>
                <a:latin typeface="Arial Nova" panose="020B0504020202020204" pitchFamily="34" charset="0"/>
              </a:rPr>
              <a:t>$238</a:t>
            </a:r>
          </a:p>
          <a:p>
            <a:pPr algn="ctr" eaLnBrk="1" hangingPunct="1">
              <a:buFont typeface="Arial" panose="020B0604020202020204" pitchFamily="34" charset="0"/>
              <a:buNone/>
            </a:pPr>
            <a:r>
              <a:rPr lang="en-AU" altLang="en-US" dirty="0">
                <a:solidFill>
                  <a:srgbClr val="5EA443"/>
                </a:solidFill>
                <a:latin typeface="Arial Nova" panose="020B0504020202020204" pitchFamily="34" charset="0"/>
              </a:rPr>
              <a:t>million spent on gambling advertising </a:t>
            </a:r>
          </a:p>
          <a:p>
            <a:pPr algn="ctr" eaLnBrk="1" hangingPunct="1">
              <a:buFont typeface="Arial" panose="020B0604020202020204" pitchFamily="34" charset="0"/>
              <a:buNone/>
            </a:pPr>
            <a:r>
              <a:rPr lang="en-AU" altLang="en-US" sz="1600" dirty="0">
                <a:solidFill>
                  <a:srgbClr val="5EA443"/>
                </a:solidFill>
                <a:latin typeface="Arial Nova" panose="020B0504020202020204" pitchFamily="34" charset="0"/>
              </a:rPr>
              <a:t>(2022-23)</a:t>
            </a:r>
            <a:endParaRPr lang="en-AU" altLang="en-US" dirty="0">
              <a:solidFill>
                <a:srgbClr val="5EA443"/>
              </a:solidFill>
              <a:latin typeface="Arial Nova" panose="020B0504020202020204" pitchFamily="34" charset="0"/>
            </a:endParaRPr>
          </a:p>
        </p:txBody>
      </p:sp>
      <p:pic>
        <p:nvPicPr>
          <p:cNvPr id="8" name="Graphic 7" descr="Coins with solid fill">
            <a:extLst>
              <a:ext uri="{FF2B5EF4-FFF2-40B4-BE49-F238E27FC236}">
                <a16:creationId xmlns:a16="http://schemas.microsoft.com/office/drawing/2014/main" id="{FBD0C0A7-4B82-67BE-A5F3-14567E74FC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66062" y="1690688"/>
            <a:ext cx="1082365" cy="1082365"/>
          </a:xfrm>
          <a:prstGeom prst="rect">
            <a:avLst/>
          </a:prstGeom>
        </p:spPr>
      </p:pic>
      <p:pic>
        <p:nvPicPr>
          <p:cNvPr id="10" name="Graphic 9" descr="Television with solid fill">
            <a:extLst>
              <a:ext uri="{FF2B5EF4-FFF2-40B4-BE49-F238E27FC236}">
                <a16:creationId xmlns:a16="http://schemas.microsoft.com/office/drawing/2014/main" id="{4DFF4426-6E12-C3B1-C140-23D1257E83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54817" y="1690687"/>
            <a:ext cx="1082365" cy="1082365"/>
          </a:xfrm>
          <a:prstGeom prst="rect">
            <a:avLst/>
          </a:prstGeom>
        </p:spPr>
      </p:pic>
      <p:pic>
        <p:nvPicPr>
          <p:cNvPr id="15" name="Graphic 14" descr="Phone Vibration with solid fill">
            <a:extLst>
              <a:ext uri="{FF2B5EF4-FFF2-40B4-BE49-F238E27FC236}">
                <a16:creationId xmlns:a16="http://schemas.microsoft.com/office/drawing/2014/main" id="{8EEBAC14-D9E0-5CF2-A121-FF77C3B8B3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15371" y="1690687"/>
            <a:ext cx="1082365" cy="1082365"/>
          </a:xfrm>
          <a:prstGeom prst="rect">
            <a:avLst/>
          </a:prstGeom>
        </p:spPr>
      </p:pic>
    </p:spTree>
    <p:extLst>
      <p:ext uri="{BB962C8B-B14F-4D97-AF65-F5344CB8AC3E}">
        <p14:creationId xmlns:p14="http://schemas.microsoft.com/office/powerpoint/2010/main" val="12142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oman looking at smartphone on subway">
            <a:extLst>
              <a:ext uri="{FF2B5EF4-FFF2-40B4-BE49-F238E27FC236}">
                <a16:creationId xmlns:a16="http://schemas.microsoft.com/office/drawing/2014/main" id="{49C64F55-8831-4C8F-8114-696B92407E6F}"/>
              </a:ext>
            </a:extLst>
          </p:cNvPr>
          <p:cNvPicPr>
            <a:picLocks noChangeAspect="1"/>
          </p:cNvPicPr>
          <p:nvPr/>
        </p:nvPicPr>
        <p:blipFill rotWithShape="1">
          <a:blip r:embed="rId3">
            <a:extLst>
              <a:ext uri="{28A0092B-C50C-407E-A947-70E740481C1C}">
                <a14:useLocalDpi xmlns:a14="http://schemas.microsoft.com/office/drawing/2010/main" val="0"/>
              </a:ext>
            </a:extLst>
          </a:blip>
          <a:srcRect l="-33647" t="-46" r="22621" b="46"/>
          <a:stretch/>
        </p:blipFill>
        <p:spPr>
          <a:xfrm>
            <a:off x="1900980" y="-2863"/>
            <a:ext cx="10291020" cy="6176954"/>
          </a:xfrm>
          <a:prstGeom prst="rect">
            <a:avLst/>
          </a:prstGeom>
        </p:spPr>
      </p:pic>
      <p:sp>
        <p:nvSpPr>
          <p:cNvPr id="5" name="Rectangle 4">
            <a:extLst>
              <a:ext uri="{FF2B5EF4-FFF2-40B4-BE49-F238E27FC236}">
                <a16:creationId xmlns:a16="http://schemas.microsoft.com/office/drawing/2014/main" id="{F4087349-B416-41CB-D980-FC05E651CCBC}"/>
              </a:ext>
            </a:extLst>
          </p:cNvPr>
          <p:cNvSpPr/>
          <p:nvPr/>
        </p:nvSpPr>
        <p:spPr>
          <a:xfrm rot="5400000">
            <a:off x="2411643" y="-2356758"/>
            <a:ext cx="6176953" cy="1089048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 name="Title 1">
            <a:extLst>
              <a:ext uri="{FF2B5EF4-FFF2-40B4-BE49-F238E27FC236}">
                <a16:creationId xmlns:a16="http://schemas.microsoft.com/office/drawing/2014/main" id="{B9643567-C354-5672-80D2-0A7C98499BE8}"/>
              </a:ext>
            </a:extLst>
          </p:cNvPr>
          <p:cNvSpPr>
            <a:spLocks noGrp="1"/>
          </p:cNvSpPr>
          <p:nvPr>
            <p:ph type="title"/>
          </p:nvPr>
        </p:nvSpPr>
        <p:spPr/>
        <p:txBody>
          <a:bodyPr/>
          <a:lstStyle/>
          <a:p>
            <a:r>
              <a:rPr lang="en-AU" dirty="0">
                <a:latin typeface="Arial Rounded MT Bold" panose="020F0704030504030204" pitchFamily="34" charset="0"/>
              </a:rPr>
              <a:t>Impact of gambling ads</a:t>
            </a:r>
          </a:p>
        </p:txBody>
      </p:sp>
      <p:sp>
        <p:nvSpPr>
          <p:cNvPr id="3" name="Content Placeholder 2">
            <a:extLst>
              <a:ext uri="{FF2B5EF4-FFF2-40B4-BE49-F238E27FC236}">
                <a16:creationId xmlns:a16="http://schemas.microsoft.com/office/drawing/2014/main" id="{54C4C656-20BE-7CEA-FA16-BA4800DC1110}"/>
              </a:ext>
            </a:extLst>
          </p:cNvPr>
          <p:cNvSpPr>
            <a:spLocks noGrp="1"/>
          </p:cNvSpPr>
          <p:nvPr>
            <p:ph idx="1"/>
          </p:nvPr>
        </p:nvSpPr>
        <p:spPr>
          <a:xfrm>
            <a:off x="838200" y="1825625"/>
            <a:ext cx="6265127" cy="4351338"/>
          </a:xfrm>
        </p:spPr>
        <p:txBody>
          <a:bodyPr/>
          <a:lstStyle/>
          <a:p>
            <a:r>
              <a:rPr lang="en-AU" dirty="0">
                <a:latin typeface="Arial Nova" panose="020B0504020202020204" pitchFamily="34" charset="0"/>
              </a:rPr>
              <a:t>Linked to riskier betting behaviour and greater gambling harm</a:t>
            </a:r>
          </a:p>
          <a:p>
            <a:r>
              <a:rPr lang="en-AU" dirty="0">
                <a:latin typeface="Arial Nova" panose="020B0504020202020204" pitchFamily="34" charset="0"/>
              </a:rPr>
              <a:t>Many children believe gambling is a fun activity and that it’s easy to win</a:t>
            </a:r>
          </a:p>
          <a:p>
            <a:pPr marL="0" indent="0">
              <a:buNone/>
            </a:pPr>
            <a:endParaRPr lang="en-AU" dirty="0"/>
          </a:p>
        </p:txBody>
      </p:sp>
      <p:graphicFrame>
        <p:nvGraphicFramePr>
          <p:cNvPr id="6" name="Chart 5">
            <a:extLst>
              <a:ext uri="{FF2B5EF4-FFF2-40B4-BE49-F238E27FC236}">
                <a16:creationId xmlns:a16="http://schemas.microsoft.com/office/drawing/2014/main" id="{D73DFBE0-8E3B-7EC9-91BC-063CAD703953}"/>
              </a:ext>
            </a:extLst>
          </p:cNvPr>
          <p:cNvGraphicFramePr/>
          <p:nvPr>
            <p:extLst>
              <p:ext uri="{D42A27DB-BD31-4B8C-83A1-F6EECF244321}">
                <p14:modId xmlns:p14="http://schemas.microsoft.com/office/powerpoint/2010/main" val="1091568078"/>
              </p:ext>
            </p:extLst>
          </p:nvPr>
        </p:nvGraphicFramePr>
        <p:xfrm>
          <a:off x="838200" y="3562814"/>
          <a:ext cx="2319130" cy="235510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79D1BA0B-9016-E3CC-92FF-44A03B6D6398}"/>
              </a:ext>
            </a:extLst>
          </p:cNvPr>
          <p:cNvSpPr txBox="1"/>
          <p:nvPr/>
        </p:nvSpPr>
        <p:spPr>
          <a:xfrm>
            <a:off x="3157330" y="3887070"/>
            <a:ext cx="4354433" cy="1569660"/>
          </a:xfrm>
          <a:prstGeom prst="rect">
            <a:avLst/>
          </a:prstGeom>
          <a:noFill/>
        </p:spPr>
        <p:txBody>
          <a:bodyPr wrap="square">
            <a:spAutoFit/>
          </a:bodyPr>
          <a:lstStyle/>
          <a:p>
            <a:r>
              <a:rPr lang="en-AU" sz="2400" dirty="0">
                <a:latin typeface="Arial Nova" panose="020B0504020202020204" pitchFamily="34" charset="0"/>
              </a:rPr>
              <a:t>of adults who are at risk of gambling harm bet on impulse after seeing or hearing betting advertisements</a:t>
            </a:r>
          </a:p>
        </p:txBody>
      </p:sp>
      <p:sp>
        <p:nvSpPr>
          <p:cNvPr id="9" name="TextBox 8">
            <a:extLst>
              <a:ext uri="{FF2B5EF4-FFF2-40B4-BE49-F238E27FC236}">
                <a16:creationId xmlns:a16="http://schemas.microsoft.com/office/drawing/2014/main" id="{EE29C2F7-F4E2-E4F3-7DEA-E6D815546C7F}"/>
              </a:ext>
            </a:extLst>
          </p:cNvPr>
          <p:cNvSpPr txBox="1"/>
          <p:nvPr/>
        </p:nvSpPr>
        <p:spPr>
          <a:xfrm>
            <a:off x="1246636" y="4114165"/>
            <a:ext cx="1802294" cy="923330"/>
          </a:xfrm>
          <a:prstGeom prst="rect">
            <a:avLst/>
          </a:prstGeom>
          <a:noFill/>
        </p:spPr>
        <p:txBody>
          <a:bodyPr wrap="square" rtlCol="0">
            <a:spAutoFit/>
          </a:bodyPr>
          <a:lstStyle/>
          <a:p>
            <a:r>
              <a:rPr lang="en-AU" sz="5400" dirty="0">
                <a:latin typeface="Arial Rounded MT Bold" panose="020F0704030504030204" pitchFamily="34" charset="0"/>
              </a:rPr>
              <a:t>40%</a:t>
            </a:r>
          </a:p>
        </p:txBody>
      </p:sp>
    </p:spTree>
    <p:extLst>
      <p:ext uri="{BB962C8B-B14F-4D97-AF65-F5344CB8AC3E}">
        <p14:creationId xmlns:p14="http://schemas.microsoft.com/office/powerpoint/2010/main" val="1086517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standing and clapping">
            <a:extLst>
              <a:ext uri="{FF2B5EF4-FFF2-40B4-BE49-F238E27FC236}">
                <a16:creationId xmlns:a16="http://schemas.microsoft.com/office/drawing/2014/main" id="{94B55611-402E-823C-3B5C-1599FDF5DC0A}"/>
              </a:ext>
            </a:extLst>
          </p:cNvPr>
          <p:cNvPicPr>
            <a:picLocks noChangeAspect="1"/>
          </p:cNvPicPr>
          <p:nvPr/>
        </p:nvPicPr>
        <p:blipFill rotWithShape="1">
          <a:blip r:embed="rId3">
            <a:extLst>
              <a:ext uri="{28A0092B-C50C-407E-A947-70E740481C1C}">
                <a14:useLocalDpi xmlns:a14="http://schemas.microsoft.com/office/drawing/2010/main" val="0"/>
              </a:ext>
            </a:extLst>
          </a:blip>
          <a:srcRect l="-25410" r="14754" b="333"/>
          <a:stretch/>
        </p:blipFill>
        <p:spPr>
          <a:xfrm>
            <a:off x="1905000" y="-7"/>
            <a:ext cx="10287000" cy="6176954"/>
          </a:xfrm>
          <a:prstGeom prst="rect">
            <a:avLst/>
          </a:prstGeom>
        </p:spPr>
      </p:pic>
      <p:sp>
        <p:nvSpPr>
          <p:cNvPr id="10" name="Rectangle: Rounded Corners 9">
            <a:extLst>
              <a:ext uri="{FF2B5EF4-FFF2-40B4-BE49-F238E27FC236}">
                <a16:creationId xmlns:a16="http://schemas.microsoft.com/office/drawing/2014/main" id="{DD5765D6-419E-BDE6-147C-2633D8B731CC}"/>
              </a:ext>
            </a:extLst>
          </p:cNvPr>
          <p:cNvSpPr/>
          <p:nvPr/>
        </p:nvSpPr>
        <p:spPr>
          <a:xfrm>
            <a:off x="5418162" y="559557"/>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3FE62ED-D309-3478-188D-06F9A4354726}"/>
              </a:ext>
            </a:extLst>
          </p:cNvPr>
          <p:cNvSpPr/>
          <p:nvPr/>
        </p:nvSpPr>
        <p:spPr>
          <a:xfrm rot="5400000">
            <a:off x="1901990" y="-1847105"/>
            <a:ext cx="6176953" cy="9871177"/>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 name="Title 1">
            <a:extLst>
              <a:ext uri="{FF2B5EF4-FFF2-40B4-BE49-F238E27FC236}">
                <a16:creationId xmlns:a16="http://schemas.microsoft.com/office/drawing/2014/main" id="{3FB78484-F2C6-E391-824B-521B29D3A870}"/>
              </a:ext>
            </a:extLst>
          </p:cNvPr>
          <p:cNvSpPr>
            <a:spLocks noGrp="1"/>
          </p:cNvSpPr>
          <p:nvPr>
            <p:ph type="title"/>
          </p:nvPr>
        </p:nvSpPr>
        <p:spPr/>
        <p:txBody>
          <a:bodyPr/>
          <a:lstStyle/>
          <a:p>
            <a:r>
              <a:rPr lang="en-AU" dirty="0">
                <a:latin typeface="Arial Rounded MT Bold" panose="020F0704030504030204" pitchFamily="34" charset="0"/>
              </a:rPr>
              <a:t>Gambling support in communities</a:t>
            </a:r>
          </a:p>
        </p:txBody>
      </p:sp>
      <p:sp>
        <p:nvSpPr>
          <p:cNvPr id="3" name="Content Placeholder 2">
            <a:extLst>
              <a:ext uri="{FF2B5EF4-FFF2-40B4-BE49-F238E27FC236}">
                <a16:creationId xmlns:a16="http://schemas.microsoft.com/office/drawing/2014/main" id="{E22218A5-76D8-B363-1B18-B8BBE8CA6BBE}"/>
              </a:ext>
            </a:extLst>
          </p:cNvPr>
          <p:cNvSpPr>
            <a:spLocks noGrp="1"/>
          </p:cNvSpPr>
          <p:nvPr>
            <p:ph idx="1"/>
          </p:nvPr>
        </p:nvSpPr>
        <p:spPr>
          <a:xfrm>
            <a:off x="838200" y="1825625"/>
            <a:ext cx="5763322" cy="4351338"/>
          </a:xfrm>
        </p:spPr>
        <p:txBody>
          <a:bodyPr/>
          <a:lstStyle/>
          <a:p>
            <a:r>
              <a:rPr lang="en-AU" dirty="0">
                <a:latin typeface="Arial Nova" panose="020B0504020202020204" pitchFamily="34" charset="0"/>
              </a:rPr>
              <a:t>Facilitated and encouraged by culturally-valued organisations, like community groups and sporting clubs </a:t>
            </a:r>
          </a:p>
          <a:p>
            <a:r>
              <a:rPr lang="en-AU" dirty="0">
                <a:latin typeface="Arial Nova" panose="020B0504020202020204" pitchFamily="34" charset="0"/>
              </a:rPr>
              <a:t>Promotion of gambling from sporting heroes and teams </a:t>
            </a:r>
          </a:p>
          <a:p>
            <a:r>
              <a:rPr lang="en-AU" dirty="0">
                <a:latin typeface="Arial Nova" panose="020B0504020202020204" pitchFamily="34" charset="0"/>
              </a:rPr>
              <a:t>Often believed to be a part of Australian culture</a:t>
            </a:r>
          </a:p>
        </p:txBody>
      </p:sp>
    </p:spTree>
    <p:extLst>
      <p:ext uri="{BB962C8B-B14F-4D97-AF65-F5344CB8AC3E}">
        <p14:creationId xmlns:p14="http://schemas.microsoft.com/office/powerpoint/2010/main" val="358572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with sleeping baby checks phone">
            <a:extLst>
              <a:ext uri="{FF2B5EF4-FFF2-40B4-BE49-F238E27FC236}">
                <a16:creationId xmlns:a16="http://schemas.microsoft.com/office/drawing/2014/main" id="{D221598B-8652-A9A8-FCF6-81598D7A4A49}"/>
              </a:ext>
            </a:extLst>
          </p:cNvPr>
          <p:cNvPicPr>
            <a:picLocks noChangeAspect="1"/>
          </p:cNvPicPr>
          <p:nvPr/>
        </p:nvPicPr>
        <p:blipFill rotWithShape="1">
          <a:blip r:embed="rId3">
            <a:extLst>
              <a:ext uri="{28A0092B-C50C-407E-A947-70E740481C1C}">
                <a14:useLocalDpi xmlns:a14="http://schemas.microsoft.com/office/drawing/2010/main" val="0"/>
              </a:ext>
            </a:extLst>
          </a:blip>
          <a:srcRect l="-15726" r="17796" b="11796"/>
          <a:stretch/>
        </p:blipFill>
        <p:spPr>
          <a:xfrm>
            <a:off x="1903996" y="0"/>
            <a:ext cx="10288004" cy="6176954"/>
          </a:xfrm>
          <a:prstGeom prst="rect">
            <a:avLst/>
          </a:prstGeom>
        </p:spPr>
      </p:pic>
      <p:sp>
        <p:nvSpPr>
          <p:cNvPr id="5" name="Rectangle 4">
            <a:extLst>
              <a:ext uri="{FF2B5EF4-FFF2-40B4-BE49-F238E27FC236}">
                <a16:creationId xmlns:a16="http://schemas.microsoft.com/office/drawing/2014/main" id="{E428A6AB-1ECC-94BE-7843-6B6681760F61}"/>
              </a:ext>
            </a:extLst>
          </p:cNvPr>
          <p:cNvSpPr/>
          <p:nvPr/>
        </p:nvSpPr>
        <p:spPr>
          <a:xfrm rot="5400000">
            <a:off x="1901990" y="-1847105"/>
            <a:ext cx="6176953" cy="9871177"/>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 name="Title 1">
            <a:extLst>
              <a:ext uri="{FF2B5EF4-FFF2-40B4-BE49-F238E27FC236}">
                <a16:creationId xmlns:a16="http://schemas.microsoft.com/office/drawing/2014/main" id="{3811D8D9-3F1E-7DF3-8831-AFAB5EFD074C}"/>
              </a:ext>
            </a:extLst>
          </p:cNvPr>
          <p:cNvSpPr>
            <a:spLocks noGrp="1"/>
          </p:cNvSpPr>
          <p:nvPr>
            <p:ph type="title"/>
          </p:nvPr>
        </p:nvSpPr>
        <p:spPr/>
        <p:txBody>
          <a:bodyPr/>
          <a:lstStyle/>
          <a:p>
            <a:r>
              <a:rPr lang="en-AU" dirty="0">
                <a:latin typeface="Arial Rounded MT Bold" panose="020F0704030504030204" pitchFamily="34" charset="0"/>
              </a:rPr>
              <a:t>Availability of gambling</a:t>
            </a:r>
          </a:p>
        </p:txBody>
      </p:sp>
      <p:sp>
        <p:nvSpPr>
          <p:cNvPr id="3" name="Content Placeholder 2">
            <a:extLst>
              <a:ext uri="{FF2B5EF4-FFF2-40B4-BE49-F238E27FC236}">
                <a16:creationId xmlns:a16="http://schemas.microsoft.com/office/drawing/2014/main" id="{71E05E12-698C-3481-2A44-FC2E9CEC6386}"/>
              </a:ext>
            </a:extLst>
          </p:cNvPr>
          <p:cNvSpPr>
            <a:spLocks noGrp="1"/>
          </p:cNvSpPr>
          <p:nvPr>
            <p:ph idx="1"/>
          </p:nvPr>
        </p:nvSpPr>
        <p:spPr>
          <a:xfrm>
            <a:off x="838200" y="1566579"/>
            <a:ext cx="6109010" cy="4351338"/>
          </a:xfrm>
        </p:spPr>
        <p:txBody>
          <a:bodyPr/>
          <a:lstStyle/>
          <a:p>
            <a:r>
              <a:rPr lang="en-AU" dirty="0">
                <a:latin typeface="Arial Nova" panose="020B0504020202020204" pitchFamily="34" charset="0"/>
              </a:rPr>
              <a:t>Pokies, sports and horse betting are available in most pubs and clubs in Queensland</a:t>
            </a:r>
          </a:p>
          <a:p>
            <a:r>
              <a:rPr lang="en-AU" dirty="0">
                <a:latin typeface="Arial Nova" panose="020B0504020202020204" pitchFamily="34" charset="0"/>
              </a:rPr>
              <a:t>Online sports betting provides gambling opportunities 24/7</a:t>
            </a:r>
          </a:p>
          <a:p>
            <a:pPr marL="0" indent="0">
              <a:buNone/>
            </a:pPr>
            <a:endParaRPr lang="en-AU" dirty="0"/>
          </a:p>
        </p:txBody>
      </p:sp>
      <p:graphicFrame>
        <p:nvGraphicFramePr>
          <p:cNvPr id="7" name="Chart 6">
            <a:extLst>
              <a:ext uri="{FF2B5EF4-FFF2-40B4-BE49-F238E27FC236}">
                <a16:creationId xmlns:a16="http://schemas.microsoft.com/office/drawing/2014/main" id="{94F93CAA-2EC3-6F3E-E8E7-47922229A2E7}"/>
              </a:ext>
            </a:extLst>
          </p:cNvPr>
          <p:cNvGraphicFramePr/>
          <p:nvPr>
            <p:extLst>
              <p:ext uri="{D42A27DB-BD31-4B8C-83A1-F6EECF244321}">
                <p14:modId xmlns:p14="http://schemas.microsoft.com/office/powerpoint/2010/main" val="285377109"/>
              </p:ext>
            </p:extLst>
          </p:nvPr>
        </p:nvGraphicFramePr>
        <p:xfrm>
          <a:off x="837185" y="3692330"/>
          <a:ext cx="2319130" cy="235510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D55F5C07-10E5-8D09-D14C-1894AA500F61}"/>
              </a:ext>
            </a:extLst>
          </p:cNvPr>
          <p:cNvSpPr txBox="1"/>
          <p:nvPr/>
        </p:nvSpPr>
        <p:spPr>
          <a:xfrm>
            <a:off x="3103130" y="4269718"/>
            <a:ext cx="3898280" cy="1200329"/>
          </a:xfrm>
          <a:prstGeom prst="rect">
            <a:avLst/>
          </a:prstGeom>
          <a:noFill/>
        </p:spPr>
        <p:txBody>
          <a:bodyPr wrap="square">
            <a:spAutoFit/>
          </a:bodyPr>
          <a:lstStyle/>
          <a:p>
            <a:r>
              <a:rPr lang="en-AU" sz="2400" dirty="0">
                <a:latin typeface="Arial Nova" panose="020B0504020202020204" pitchFamily="34" charset="0"/>
              </a:rPr>
              <a:t>of Australians believe that there are too many opportunities for gambling</a:t>
            </a:r>
          </a:p>
        </p:txBody>
      </p:sp>
      <p:sp>
        <p:nvSpPr>
          <p:cNvPr id="10" name="TextBox 9">
            <a:extLst>
              <a:ext uri="{FF2B5EF4-FFF2-40B4-BE49-F238E27FC236}">
                <a16:creationId xmlns:a16="http://schemas.microsoft.com/office/drawing/2014/main" id="{19918A3E-67C1-282D-87DD-6B9CE268AAB5}"/>
              </a:ext>
            </a:extLst>
          </p:cNvPr>
          <p:cNvSpPr txBox="1"/>
          <p:nvPr/>
        </p:nvSpPr>
        <p:spPr>
          <a:xfrm>
            <a:off x="1246636" y="4408218"/>
            <a:ext cx="1802294" cy="923330"/>
          </a:xfrm>
          <a:prstGeom prst="rect">
            <a:avLst/>
          </a:prstGeom>
          <a:noFill/>
        </p:spPr>
        <p:txBody>
          <a:bodyPr wrap="square" rtlCol="0">
            <a:spAutoFit/>
          </a:bodyPr>
          <a:lstStyle/>
          <a:p>
            <a:r>
              <a:rPr lang="en-AU" sz="5400" dirty="0">
                <a:latin typeface="Arial Rounded MT Bold" panose="020F0704030504030204" pitchFamily="34" charset="0"/>
              </a:rPr>
              <a:t>77%</a:t>
            </a:r>
          </a:p>
        </p:txBody>
      </p:sp>
    </p:spTree>
    <p:extLst>
      <p:ext uri="{BB962C8B-B14F-4D97-AF65-F5344CB8AC3E}">
        <p14:creationId xmlns:p14="http://schemas.microsoft.com/office/powerpoint/2010/main" val="582009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man on lounge and working on phone and laptop">
            <a:extLst>
              <a:ext uri="{FF2B5EF4-FFF2-40B4-BE49-F238E27FC236}">
                <a16:creationId xmlns:a16="http://schemas.microsoft.com/office/drawing/2014/main" id="{E7AA5E31-B8FC-76AA-5B69-D65333B77F89}"/>
              </a:ext>
            </a:extLst>
          </p:cNvPr>
          <p:cNvPicPr>
            <a:picLocks noChangeAspect="1"/>
          </p:cNvPicPr>
          <p:nvPr/>
        </p:nvPicPr>
        <p:blipFill rotWithShape="1">
          <a:blip r:embed="rId3">
            <a:extLst>
              <a:ext uri="{28A0092B-C50C-407E-A947-70E740481C1C}">
                <a14:useLocalDpi xmlns:a14="http://schemas.microsoft.com/office/drawing/2010/main" val="0"/>
              </a:ext>
            </a:extLst>
          </a:blip>
          <a:srcRect l="-43055" r="34978" b="2654"/>
          <a:stretch/>
        </p:blipFill>
        <p:spPr>
          <a:xfrm>
            <a:off x="1902488" y="0"/>
            <a:ext cx="10289512" cy="6176963"/>
          </a:xfrm>
          <a:prstGeom prst="rect">
            <a:avLst/>
          </a:prstGeom>
        </p:spPr>
      </p:pic>
      <p:sp>
        <p:nvSpPr>
          <p:cNvPr id="7" name="Rectangle: Rounded Corners 6">
            <a:extLst>
              <a:ext uri="{FF2B5EF4-FFF2-40B4-BE49-F238E27FC236}">
                <a16:creationId xmlns:a16="http://schemas.microsoft.com/office/drawing/2014/main" id="{72FEBDEC-772F-8540-54E0-43338307E410}"/>
              </a:ext>
            </a:extLst>
          </p:cNvPr>
          <p:cNvSpPr/>
          <p:nvPr/>
        </p:nvSpPr>
        <p:spPr>
          <a:xfrm>
            <a:off x="3415296"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7F5D1838-630F-7AB1-FA57-D33186FF0099}"/>
              </a:ext>
            </a:extLst>
          </p:cNvPr>
          <p:cNvSpPr/>
          <p:nvPr/>
        </p:nvSpPr>
        <p:spPr>
          <a:xfrm rot="5400000">
            <a:off x="2224200" y="-2169315"/>
            <a:ext cx="6176953" cy="1051560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 name="Title 1">
            <a:extLst>
              <a:ext uri="{FF2B5EF4-FFF2-40B4-BE49-F238E27FC236}">
                <a16:creationId xmlns:a16="http://schemas.microsoft.com/office/drawing/2014/main" id="{D8D79F07-258D-14C3-DAA9-94804D25A1BE}"/>
              </a:ext>
            </a:extLst>
          </p:cNvPr>
          <p:cNvSpPr>
            <a:spLocks noGrp="1"/>
          </p:cNvSpPr>
          <p:nvPr>
            <p:ph type="title"/>
          </p:nvPr>
        </p:nvSpPr>
        <p:spPr/>
        <p:txBody>
          <a:bodyPr/>
          <a:lstStyle/>
          <a:p>
            <a:r>
              <a:rPr lang="en-AU" dirty="0">
                <a:latin typeface="Arial Rounded MT Bold" panose="020F0704030504030204" pitchFamily="34" charset="0"/>
              </a:rPr>
              <a:t>How to limit gambling ads</a:t>
            </a:r>
          </a:p>
        </p:txBody>
      </p:sp>
      <p:sp>
        <p:nvSpPr>
          <p:cNvPr id="3" name="Content Placeholder 2">
            <a:extLst>
              <a:ext uri="{FF2B5EF4-FFF2-40B4-BE49-F238E27FC236}">
                <a16:creationId xmlns:a16="http://schemas.microsoft.com/office/drawing/2014/main" id="{9E7AFBB0-B253-4389-9AC3-764B945BD5B4}"/>
              </a:ext>
            </a:extLst>
          </p:cNvPr>
          <p:cNvSpPr>
            <a:spLocks noGrp="1"/>
          </p:cNvSpPr>
          <p:nvPr>
            <p:ph idx="1"/>
          </p:nvPr>
        </p:nvSpPr>
        <p:spPr>
          <a:xfrm>
            <a:off x="838200" y="1825625"/>
            <a:ext cx="5802902" cy="4351338"/>
          </a:xfrm>
        </p:spPr>
        <p:txBody>
          <a:bodyPr/>
          <a:lstStyle/>
          <a:p>
            <a:r>
              <a:rPr lang="en-AU" dirty="0">
                <a:latin typeface="Arial Nova" panose="020B0504020202020204" pitchFamily="34" charset="0"/>
              </a:rPr>
              <a:t>Opt-out of receiving gambling marketing messages</a:t>
            </a:r>
          </a:p>
          <a:p>
            <a:r>
              <a:rPr lang="en-AU" dirty="0">
                <a:latin typeface="Arial Nova" panose="020B0504020202020204" pitchFamily="34" charset="0"/>
              </a:rPr>
              <a:t>Limit betting ads on social media</a:t>
            </a:r>
          </a:p>
          <a:p>
            <a:r>
              <a:rPr lang="en-AU" dirty="0">
                <a:latin typeface="Arial Nova" panose="020B0504020202020204" pitchFamily="34" charset="0"/>
              </a:rPr>
              <a:t>Download ad blockers, such us AdBlock</a:t>
            </a:r>
          </a:p>
        </p:txBody>
      </p:sp>
      <p:sp>
        <p:nvSpPr>
          <p:cNvPr id="4" name="TextBox 10">
            <a:extLst>
              <a:ext uri="{FF2B5EF4-FFF2-40B4-BE49-F238E27FC236}">
                <a16:creationId xmlns:a16="http://schemas.microsoft.com/office/drawing/2014/main" id="{41F2A4F3-4683-E34E-FC3C-1C130C6F6DD5}"/>
              </a:ext>
            </a:extLst>
          </p:cNvPr>
          <p:cNvSpPr txBox="1">
            <a:spLocks noChangeArrowheads="1"/>
          </p:cNvSpPr>
          <p:nvPr/>
        </p:nvSpPr>
        <p:spPr bwMode="auto">
          <a:xfrm>
            <a:off x="1073512" y="4586636"/>
            <a:ext cx="4709670" cy="95410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gamblinghelponline.org.au</a:t>
            </a:r>
          </a:p>
        </p:txBody>
      </p:sp>
    </p:spTree>
    <p:extLst>
      <p:ext uri="{BB962C8B-B14F-4D97-AF65-F5344CB8AC3E}">
        <p14:creationId xmlns:p14="http://schemas.microsoft.com/office/powerpoint/2010/main" val="1952011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TotalTime>
  <Words>2161</Words>
  <Application>Microsoft Office PowerPoint</Application>
  <PresentationFormat>Widescreen</PresentationFormat>
  <Paragraphs>118</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Nova</vt:lpstr>
      <vt:lpstr>Arial Rounded MT Bold</vt:lpstr>
      <vt:lpstr>Calibri</vt:lpstr>
      <vt:lpstr>Calibri Light</vt:lpstr>
      <vt:lpstr>Karla</vt:lpstr>
      <vt:lpstr>Office Theme</vt:lpstr>
      <vt:lpstr>PowerPoint Presentation</vt:lpstr>
      <vt:lpstr>Overview</vt:lpstr>
      <vt:lpstr>What is normalisation?</vt:lpstr>
      <vt:lpstr>PowerPoint Presentation</vt:lpstr>
      <vt:lpstr>Gambling advertising</vt:lpstr>
      <vt:lpstr>Impact of gambling ads</vt:lpstr>
      <vt:lpstr>Gambling support in communities</vt:lpstr>
      <vt:lpstr>Availability of gambling</vt:lpstr>
      <vt:lpstr>How to limit gambling ads</vt:lpstr>
      <vt:lpstr>Tips to change the conversation</vt:lpstr>
      <vt:lpstr>PowerPoint Presentation</vt:lpstr>
    </vt:vector>
  </TitlesOfParts>
  <Company>Department of Justice and Attorney-General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Bell</dc:creator>
  <cp:lastModifiedBy>Dominique Bell</cp:lastModifiedBy>
  <cp:revision>24</cp:revision>
  <dcterms:created xsi:type="dcterms:W3CDTF">2024-04-11T01:38:44Z</dcterms:created>
  <dcterms:modified xsi:type="dcterms:W3CDTF">2024-09-06T01:20:49Z</dcterms:modified>
</cp:coreProperties>
</file>