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92" r:id="rId2"/>
    <p:sldId id="345" r:id="rId3"/>
    <p:sldId id="337" r:id="rId4"/>
    <p:sldId id="344" r:id="rId5"/>
    <p:sldId id="341" r:id="rId6"/>
    <p:sldId id="352" r:id="rId7"/>
    <p:sldId id="354" r:id="rId8"/>
    <p:sldId id="343" r:id="rId9"/>
    <p:sldId id="340" r:id="rId10"/>
    <p:sldId id="31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A44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8197" autoAdjust="0"/>
  </p:normalViewPr>
  <p:slideViewPr>
    <p:cSldViewPr snapToGrid="0">
      <p:cViewPr varScale="1">
        <p:scale>
          <a:sx n="86" d="100"/>
          <a:sy n="86" d="100"/>
        </p:scale>
        <p:origin x="8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Sales</c:v>
                </c:pt>
              </c:strCache>
            </c:strRef>
          </c:tx>
          <c:explosion val="2"/>
          <c:dPt>
            <c:idx val="0"/>
            <c:bubble3D val="0"/>
            <c:spPr>
              <a:solidFill>
                <a:srgbClr val="5EA443"/>
              </a:solidFill>
              <a:ln w="19050">
                <a:solidFill>
                  <a:srgbClr val="5EA443"/>
                </a:solidFill>
              </a:ln>
              <a:effectLst/>
            </c:spPr>
            <c:extLst>
              <c:ext xmlns:c16="http://schemas.microsoft.com/office/drawing/2014/chart" uri="{C3380CC4-5D6E-409C-BE32-E72D297353CC}">
                <c16:uniqueId val="{00000001-7A6A-4BEC-80F3-E75580AB5D3C}"/>
              </c:ext>
            </c:extLst>
          </c:dPt>
          <c:dPt>
            <c:idx val="1"/>
            <c:bubble3D val="0"/>
            <c:spPr>
              <a:solidFill>
                <a:schemeClr val="bg1"/>
              </a:solidFill>
              <a:ln w="19050">
                <a:solidFill>
                  <a:schemeClr val="lt1"/>
                </a:solidFill>
              </a:ln>
              <a:effectLst/>
            </c:spPr>
            <c:extLst>
              <c:ext xmlns:c16="http://schemas.microsoft.com/office/drawing/2014/chart" uri="{C3380CC4-5D6E-409C-BE32-E72D297353CC}">
                <c16:uniqueId val="{00000003-7A6A-4BEC-80F3-E75580AB5D3C}"/>
              </c:ext>
            </c:extLst>
          </c:dPt>
          <c:dPt>
            <c:idx val="2"/>
            <c:bubble3D val="0"/>
            <c:spPr>
              <a:solidFill>
                <a:schemeClr val="accent6">
                  <a:tint val="86000"/>
                </a:schemeClr>
              </a:solidFill>
              <a:ln w="19050">
                <a:solidFill>
                  <a:schemeClr val="lt1"/>
                </a:solidFill>
              </a:ln>
              <a:effectLst/>
            </c:spPr>
            <c:extLst>
              <c:ext xmlns:c16="http://schemas.microsoft.com/office/drawing/2014/chart" uri="{C3380CC4-5D6E-409C-BE32-E72D297353CC}">
                <c16:uniqueId val="{00000005-7A6A-4BEC-80F3-E75580AB5D3C}"/>
              </c:ext>
            </c:extLst>
          </c:dPt>
          <c:dPt>
            <c:idx val="3"/>
            <c:bubble3D val="0"/>
            <c:spPr>
              <a:solidFill>
                <a:schemeClr val="accent6">
                  <a:tint val="58000"/>
                </a:schemeClr>
              </a:solidFill>
              <a:ln w="19050">
                <a:solidFill>
                  <a:schemeClr val="lt1"/>
                </a:solidFill>
              </a:ln>
              <a:effectLst/>
            </c:spPr>
            <c:extLst>
              <c:ext xmlns:c16="http://schemas.microsoft.com/office/drawing/2014/chart" uri="{C3380CC4-5D6E-409C-BE32-E72D297353CC}">
                <c16:uniqueId val="{00000007-7A6A-4BEC-80F3-E75580AB5D3C}"/>
              </c:ext>
            </c:extLst>
          </c:dPt>
          <c:cat>
            <c:strRef>
              <c:f>Sheet1!$A$2:$A$5</c:f>
              <c:strCache>
                <c:ptCount val="2"/>
                <c:pt idx="0">
                  <c:v>1st Qtr</c:v>
                </c:pt>
                <c:pt idx="1">
                  <c:v>2nd Qtr</c:v>
                </c:pt>
              </c:strCache>
            </c:strRef>
          </c:cat>
          <c:val>
            <c:numRef>
              <c:f>Sheet1!$B$2:$B$5</c:f>
              <c:numCache>
                <c:formatCode>General</c:formatCode>
                <c:ptCount val="4"/>
                <c:pt idx="0">
                  <c:v>40</c:v>
                </c:pt>
                <c:pt idx="1">
                  <c:v>60</c:v>
                </c:pt>
              </c:numCache>
            </c:numRef>
          </c:val>
          <c:extLst>
            <c:ext xmlns:c16="http://schemas.microsoft.com/office/drawing/2014/chart" uri="{C3380CC4-5D6E-409C-BE32-E72D297353CC}">
              <c16:uniqueId val="{00000008-7A6A-4BEC-80F3-E75580AB5D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Sales</c:v>
                </c:pt>
              </c:strCache>
            </c:strRef>
          </c:tx>
          <c:explosion val="2"/>
          <c:dPt>
            <c:idx val="0"/>
            <c:bubble3D val="0"/>
            <c:spPr>
              <a:solidFill>
                <a:srgbClr val="5EA443"/>
              </a:solidFill>
              <a:ln w="19050">
                <a:solidFill>
                  <a:srgbClr val="5EA443"/>
                </a:solidFill>
              </a:ln>
              <a:effectLst/>
            </c:spPr>
            <c:extLst>
              <c:ext xmlns:c16="http://schemas.microsoft.com/office/drawing/2014/chart" uri="{C3380CC4-5D6E-409C-BE32-E72D297353CC}">
                <c16:uniqueId val="{00000001-3205-4A20-924C-E7FE67FDFF0C}"/>
              </c:ext>
            </c:extLst>
          </c:dPt>
          <c:dPt>
            <c:idx val="1"/>
            <c:bubble3D val="0"/>
            <c:spPr>
              <a:solidFill>
                <a:schemeClr val="bg1"/>
              </a:solidFill>
              <a:ln w="19050">
                <a:solidFill>
                  <a:schemeClr val="lt1"/>
                </a:solidFill>
              </a:ln>
              <a:effectLst/>
            </c:spPr>
            <c:extLst>
              <c:ext xmlns:c16="http://schemas.microsoft.com/office/drawing/2014/chart" uri="{C3380CC4-5D6E-409C-BE32-E72D297353CC}">
                <c16:uniqueId val="{00000003-3205-4A20-924C-E7FE67FDFF0C}"/>
              </c:ext>
            </c:extLst>
          </c:dPt>
          <c:dPt>
            <c:idx val="2"/>
            <c:bubble3D val="0"/>
            <c:spPr>
              <a:solidFill>
                <a:schemeClr val="accent6">
                  <a:tint val="86000"/>
                </a:schemeClr>
              </a:solidFill>
              <a:ln w="19050">
                <a:solidFill>
                  <a:schemeClr val="lt1"/>
                </a:solidFill>
              </a:ln>
              <a:effectLst/>
            </c:spPr>
            <c:extLst>
              <c:ext xmlns:c16="http://schemas.microsoft.com/office/drawing/2014/chart" uri="{C3380CC4-5D6E-409C-BE32-E72D297353CC}">
                <c16:uniqueId val="{00000005-3205-4A20-924C-E7FE67FDFF0C}"/>
              </c:ext>
            </c:extLst>
          </c:dPt>
          <c:dPt>
            <c:idx val="3"/>
            <c:bubble3D val="0"/>
            <c:spPr>
              <a:solidFill>
                <a:schemeClr val="accent6">
                  <a:tint val="58000"/>
                </a:schemeClr>
              </a:solidFill>
              <a:ln w="19050">
                <a:solidFill>
                  <a:schemeClr val="lt1"/>
                </a:solidFill>
              </a:ln>
              <a:effectLst/>
            </c:spPr>
            <c:extLst>
              <c:ext xmlns:c16="http://schemas.microsoft.com/office/drawing/2014/chart" uri="{C3380CC4-5D6E-409C-BE32-E72D297353CC}">
                <c16:uniqueId val="{00000007-3205-4A20-924C-E7FE67FDFF0C}"/>
              </c:ext>
            </c:extLst>
          </c:dPt>
          <c:cat>
            <c:strRef>
              <c:f>Sheet1!$A$2:$A$5</c:f>
              <c:strCache>
                <c:ptCount val="2"/>
                <c:pt idx="0">
                  <c:v>1st Qtr</c:v>
                </c:pt>
                <c:pt idx="1">
                  <c:v>2nd Qtr</c:v>
                </c:pt>
              </c:strCache>
            </c:strRef>
          </c:cat>
          <c:val>
            <c:numRef>
              <c:f>Sheet1!$B$2:$B$5</c:f>
              <c:numCache>
                <c:formatCode>General</c:formatCode>
                <c:ptCount val="4"/>
                <c:pt idx="0">
                  <c:v>40</c:v>
                </c:pt>
                <c:pt idx="1">
                  <c:v>60</c:v>
                </c:pt>
              </c:numCache>
            </c:numRef>
          </c:val>
          <c:extLst>
            <c:ext xmlns:c16="http://schemas.microsoft.com/office/drawing/2014/chart" uri="{C3380CC4-5D6E-409C-BE32-E72D297353CC}">
              <c16:uniqueId val="{00000008-3205-4A20-924C-E7FE67FDFF0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5CE19F-2BAF-4826-91F9-ACEC31397C52}" type="datetimeFigureOut">
              <a:rPr lang="en-AU" smtClean="0"/>
              <a:t>6/12/2024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30AE0-B7E6-4DA9-8DD6-DE2193C6B71B}" type="slidenum">
              <a:rPr lang="en-AU" smtClean="0"/>
              <a:t>‹#›</a:t>
            </a:fld>
            <a:endParaRPr lang="en-AU"/>
          </a:p>
        </p:txBody>
      </p:sp>
    </p:spTree>
    <p:extLst>
      <p:ext uri="{BB962C8B-B14F-4D97-AF65-F5344CB8AC3E}">
        <p14:creationId xmlns:p14="http://schemas.microsoft.com/office/powerpoint/2010/main" val="1326281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Version: </a:t>
            </a:r>
            <a:r>
              <a:rPr lang="en-AU" dirty="0"/>
              <a:t>September 2024.</a:t>
            </a:r>
          </a:p>
          <a:p>
            <a:endParaRPr lang="en-AU" dirty="0"/>
          </a:p>
        </p:txBody>
      </p:sp>
      <p:sp>
        <p:nvSpPr>
          <p:cNvPr id="4" name="Slide Number Placeholder 3"/>
          <p:cNvSpPr>
            <a:spLocks noGrp="1"/>
          </p:cNvSpPr>
          <p:nvPr>
            <p:ph type="sldNum" sz="quarter" idx="5"/>
          </p:nvPr>
        </p:nvSpPr>
        <p:spPr/>
        <p:txBody>
          <a:bodyPr/>
          <a:lstStyle/>
          <a:p>
            <a:pPr>
              <a:defRPr/>
            </a:pPr>
            <a:fld id="{50AD6519-EC1D-450C-ABA3-0910BB67F9AF}" type="slidenum">
              <a:rPr lang="en-AU" smtClean="0"/>
              <a:pPr>
                <a:defRPr/>
              </a:pPr>
              <a:t>1</a:t>
            </a:fld>
            <a:endParaRPr lang="en-AU"/>
          </a:p>
        </p:txBody>
      </p:sp>
    </p:spTree>
    <p:extLst>
      <p:ext uri="{BB962C8B-B14F-4D97-AF65-F5344CB8AC3E}">
        <p14:creationId xmlns:p14="http://schemas.microsoft.com/office/powerpoint/2010/main" val="3899848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50AD6519-EC1D-450C-ABA3-0910BB67F9AF}" type="slidenum">
              <a:rPr lang="en-AU" smtClean="0"/>
              <a:pPr>
                <a:defRPr/>
              </a:pPr>
              <a:t>10</a:t>
            </a:fld>
            <a:endParaRPr lang="en-AU"/>
          </a:p>
        </p:txBody>
      </p:sp>
    </p:spTree>
    <p:extLst>
      <p:ext uri="{BB962C8B-B14F-4D97-AF65-F5344CB8AC3E}">
        <p14:creationId xmlns:p14="http://schemas.microsoft.com/office/powerpoint/2010/main" val="3040851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In the next few slides, we’re going to talk about gambling and gaming. We’ll start with a definition of gaming, explore the link between gaming and gambling, including some key features and examples, look at the potential harms, and talk about strategies to protect yourself or a loved one. </a:t>
            </a:r>
          </a:p>
          <a:p>
            <a:endParaRPr lang="en-AU" dirty="0"/>
          </a:p>
          <a:p>
            <a:endParaRPr lang="en-AU" dirty="0"/>
          </a:p>
        </p:txBody>
      </p:sp>
      <p:sp>
        <p:nvSpPr>
          <p:cNvPr id="4" name="Slide Number Placeholder 3"/>
          <p:cNvSpPr>
            <a:spLocks noGrp="1"/>
          </p:cNvSpPr>
          <p:nvPr>
            <p:ph type="sldNum" sz="quarter" idx="5"/>
          </p:nvPr>
        </p:nvSpPr>
        <p:spPr/>
        <p:txBody>
          <a:bodyPr/>
          <a:lstStyle/>
          <a:p>
            <a:fld id="{9C730AE0-B7E6-4DA9-8DD6-DE2193C6B71B}" type="slidenum">
              <a:rPr lang="en-AU" smtClean="0"/>
              <a:t>2</a:t>
            </a:fld>
            <a:endParaRPr lang="en-AU"/>
          </a:p>
        </p:txBody>
      </p:sp>
    </p:spTree>
    <p:extLst>
      <p:ext uri="{BB962C8B-B14F-4D97-AF65-F5344CB8AC3E}">
        <p14:creationId xmlns:p14="http://schemas.microsoft.com/office/powerpoint/2010/main" val="2634957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Let’s start with a definition. Gaming, as many of you will know, refers to the act of playing video games. This can be through a dedicated gaming console, computer or Smartphone, and generally involves audiovisual content, speakers or headphones, and a webcam. Gaming is a very popular form of entertainment in Australia, with a 2023 report highlighting that 81% of all Australians play video games. While gaming is popular amongst adolescents and young people, many adults also play video games. The same 2023 report found that the average age of video game players in Australia is 35 years. Gaming can have many positive impacts, as many people play to have fun and to connect with others. However, sometimes it can have harmful effects.</a:t>
            </a:r>
          </a:p>
          <a:p>
            <a:endParaRPr lang="en-AU" dirty="0"/>
          </a:p>
          <a:p>
            <a:r>
              <a:rPr lang="en-AU" b="1" dirty="0"/>
              <a:t>References:</a:t>
            </a:r>
          </a:p>
          <a:p>
            <a:r>
              <a:rPr lang="en-AU" dirty="0"/>
              <a:t>IGEA. (2023). </a:t>
            </a:r>
            <a:r>
              <a:rPr lang="en-AU" i="1" dirty="0"/>
              <a:t>Australia Plays 2023</a:t>
            </a:r>
            <a:r>
              <a:rPr lang="en-AU" dirty="0"/>
              <a:t>. https://igea.net/2023/08/australia-plays-2023/</a:t>
            </a:r>
          </a:p>
        </p:txBody>
      </p:sp>
      <p:sp>
        <p:nvSpPr>
          <p:cNvPr id="4" name="Slide Number Placeholder 3"/>
          <p:cNvSpPr>
            <a:spLocks noGrp="1"/>
          </p:cNvSpPr>
          <p:nvPr>
            <p:ph type="sldNum" sz="quarter" idx="5"/>
          </p:nvPr>
        </p:nvSpPr>
        <p:spPr/>
        <p:txBody>
          <a:bodyPr/>
          <a:lstStyle/>
          <a:p>
            <a:fld id="{9C730AE0-B7E6-4DA9-8DD6-DE2193C6B71B}" type="slidenum">
              <a:rPr lang="en-AU" smtClean="0"/>
              <a:t>3</a:t>
            </a:fld>
            <a:endParaRPr lang="en-AU"/>
          </a:p>
        </p:txBody>
      </p:sp>
    </p:spTree>
    <p:extLst>
      <p:ext uri="{BB962C8B-B14F-4D97-AF65-F5344CB8AC3E}">
        <p14:creationId xmlns:p14="http://schemas.microsoft.com/office/powerpoint/2010/main" val="2429117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Whilst gaming and gambling are defined as separate activities, they share many similarities. This includes appearance, interactive features, and elements of chance. Games that resemble traditional gambling activities or include gambling-like activities are commonly referred to as ‘simulated gambling’. Simulated gambling games imitate many of the core characteristics of gambling, such as the look, sound and actions, but do not provide an opportunity to bet, win or lose real money. However, in some games, players can use real money to purchase virtual currencies, upgrades or to increase game time. The NSW Youth Gambling Study 2020 found that around 40% of young people aged between 12 and 17 years play games that have gambling components. </a:t>
            </a:r>
          </a:p>
          <a:p>
            <a:endParaRPr lang="en-AU" dirty="0"/>
          </a:p>
          <a:p>
            <a:r>
              <a:rPr lang="en-AU" b="1" dirty="0"/>
              <a:t>References:</a:t>
            </a:r>
          </a:p>
          <a:p>
            <a:r>
              <a:rPr lang="en-AU" dirty="0"/>
              <a:t>Gambling Help Online. (2024). </a:t>
            </a:r>
            <a:r>
              <a:rPr lang="en-AU" i="1" dirty="0"/>
              <a:t>How gaming works. </a:t>
            </a:r>
            <a:r>
              <a:rPr lang="en-AU" dirty="0"/>
              <a:t>https://www.gamblinghelponline.org.au/support-yourself-or-others/understanding-gambling/how-gaming-works</a:t>
            </a:r>
          </a:p>
          <a:p>
            <a:r>
              <a:rPr lang="en-AU" dirty="0" err="1"/>
              <a:t>GambleAware</a:t>
            </a:r>
            <a:r>
              <a:rPr lang="en-AU" dirty="0"/>
              <a:t>. (2024). </a:t>
            </a:r>
            <a:r>
              <a:rPr lang="en-AU" i="1" dirty="0"/>
              <a:t>Gaming, gambling, and young people. </a:t>
            </a:r>
            <a:r>
              <a:rPr lang="en-AU" dirty="0"/>
              <a:t>https://www.gambleaware.nsw.gov.au/supporting-someone/supporting-young-people/gaming-gambling-and-young-people</a:t>
            </a:r>
          </a:p>
          <a:p>
            <a:r>
              <a:rPr lang="en-AU" dirty="0"/>
              <a:t>Australian Institute of Family Studies. (2022). </a:t>
            </a:r>
            <a:r>
              <a:rPr lang="en-AU" i="1" dirty="0"/>
              <a:t>What is the link between video gaming and gambling?. </a:t>
            </a:r>
            <a:r>
              <a:rPr lang="en-AU" dirty="0"/>
              <a:t>https://aifs.gov.au/research/commissioned-reports/what-link-between-video-gaming-and-gambling</a:t>
            </a:r>
          </a:p>
          <a:p>
            <a:endParaRPr lang="en-AU" dirty="0"/>
          </a:p>
        </p:txBody>
      </p:sp>
      <p:sp>
        <p:nvSpPr>
          <p:cNvPr id="4" name="Slide Number Placeholder 3"/>
          <p:cNvSpPr>
            <a:spLocks noGrp="1"/>
          </p:cNvSpPr>
          <p:nvPr>
            <p:ph type="sldNum" sz="quarter" idx="5"/>
          </p:nvPr>
        </p:nvSpPr>
        <p:spPr/>
        <p:txBody>
          <a:bodyPr/>
          <a:lstStyle/>
          <a:p>
            <a:fld id="{9C730AE0-B7E6-4DA9-8DD6-DE2193C6B71B}" type="slidenum">
              <a:rPr lang="en-AU" smtClean="0"/>
              <a:t>4</a:t>
            </a:fld>
            <a:endParaRPr lang="en-AU"/>
          </a:p>
        </p:txBody>
      </p:sp>
    </p:spTree>
    <p:extLst>
      <p:ext uri="{BB962C8B-B14F-4D97-AF65-F5344CB8AC3E}">
        <p14:creationId xmlns:p14="http://schemas.microsoft.com/office/powerpoint/2010/main" val="1466695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It can be difficult to know what is gaming and what is gambling. We’re going to look now at some of the different kinds of simulated gambling games.</a:t>
            </a:r>
          </a:p>
          <a:p>
            <a:endParaRPr lang="en-AU" b="1" dirty="0"/>
          </a:p>
          <a:p>
            <a:r>
              <a:rPr lang="en-AU" dirty="0"/>
              <a:t>Social casino games are the easiest example of simulated gambling, as the game looks and works like real games in a casino, such as blackjack or pokies. But, instead of playing with real money, the player wins points or in-game currency, like coins or jewels. </a:t>
            </a:r>
          </a:p>
          <a:p>
            <a:endParaRPr lang="en-AU" dirty="0"/>
          </a:p>
          <a:p>
            <a:r>
              <a:rPr lang="en-AU" b="1" dirty="0"/>
              <a:t>References:</a:t>
            </a:r>
          </a:p>
          <a:p>
            <a:r>
              <a:rPr lang="en-AU" dirty="0"/>
              <a:t>Gambling Help Online. (2024). </a:t>
            </a:r>
            <a:r>
              <a:rPr lang="en-AU" i="1" dirty="0"/>
              <a:t>How gaming works. </a:t>
            </a:r>
            <a:r>
              <a:rPr lang="en-AU" dirty="0"/>
              <a:t>https://www.gamblinghelponline.org.au/support-yourself-or-others/understanding-gambling/how-gaming-works</a:t>
            </a:r>
          </a:p>
          <a:p>
            <a:r>
              <a:rPr lang="en-AU" dirty="0" err="1"/>
              <a:t>GambleAware</a:t>
            </a:r>
            <a:r>
              <a:rPr lang="en-AU" dirty="0"/>
              <a:t>. (2024). </a:t>
            </a:r>
            <a:r>
              <a:rPr lang="en-AU" i="1" dirty="0"/>
              <a:t>Gaming, gambling, and young people. </a:t>
            </a:r>
            <a:r>
              <a:rPr lang="en-AU" dirty="0"/>
              <a:t>https://www.gambleaware.nsw.gov.au/supporting-someone/supporting-young-people/gaming-gambling-and-young-people</a:t>
            </a:r>
          </a:p>
          <a:p>
            <a:r>
              <a:rPr lang="en-AU" dirty="0"/>
              <a:t>Australian Institute of Family Studies. (2022). </a:t>
            </a:r>
            <a:r>
              <a:rPr lang="en-AU" i="1" dirty="0"/>
              <a:t>What is the link between video gaming and gambling?. </a:t>
            </a:r>
            <a:r>
              <a:rPr lang="en-AU" dirty="0"/>
              <a:t>https://aifs.gov.au/research/commissioned-reports/what-link-between-video-gaming-and-gambling</a:t>
            </a:r>
          </a:p>
          <a:p>
            <a:r>
              <a:rPr lang="en-AU" dirty="0"/>
              <a:t>Gambling Research Australia. (2021). </a:t>
            </a:r>
            <a:r>
              <a:rPr lang="en-AU" i="1" dirty="0"/>
              <a:t>Second National Study of Interactive Gambling in Australia. </a:t>
            </a:r>
            <a:r>
              <a:rPr lang="en-AU" dirty="0"/>
              <a:t>https://www.gamblingresearch.org.au/publications/second-national-study-interactive-gambling-australia-2019-20</a:t>
            </a:r>
          </a:p>
          <a:p>
            <a:endParaRPr lang="en-AU" dirty="0"/>
          </a:p>
        </p:txBody>
      </p:sp>
      <p:sp>
        <p:nvSpPr>
          <p:cNvPr id="4" name="Slide Number Placeholder 3"/>
          <p:cNvSpPr>
            <a:spLocks noGrp="1"/>
          </p:cNvSpPr>
          <p:nvPr>
            <p:ph type="sldNum" sz="quarter" idx="5"/>
          </p:nvPr>
        </p:nvSpPr>
        <p:spPr/>
        <p:txBody>
          <a:bodyPr/>
          <a:lstStyle/>
          <a:p>
            <a:fld id="{9C730AE0-B7E6-4DA9-8DD6-DE2193C6B71B}" type="slidenum">
              <a:rPr lang="en-AU" smtClean="0"/>
              <a:t>5</a:t>
            </a:fld>
            <a:endParaRPr lang="en-AU"/>
          </a:p>
        </p:txBody>
      </p:sp>
    </p:spTree>
    <p:extLst>
      <p:ext uri="{BB962C8B-B14F-4D97-AF65-F5344CB8AC3E}">
        <p14:creationId xmlns:p14="http://schemas.microsoft.com/office/powerpoint/2010/main" val="4168676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Loot boxes are virtual treasure chests that can be opened in a game, containing random items that can help players advance in the game or change the appearance of their avatar. Much like gambling, the contents of the box is unknown to the player, until the box is opened. Loot boxes can </a:t>
            </a:r>
            <a:r>
              <a:rPr lang="en-AU" u="none" dirty="0"/>
              <a:t>be </a:t>
            </a:r>
            <a:r>
              <a:rPr lang="en-AU" u="none" strike="noStrike" dirty="0"/>
              <a:t>earned </a:t>
            </a:r>
            <a:r>
              <a:rPr lang="en-AU" dirty="0"/>
              <a:t>through gameplay or purchased using real money. Loot box items are often traded among players or sold for cash.</a:t>
            </a:r>
          </a:p>
          <a:p>
            <a:endParaRPr lang="en-AU" dirty="0"/>
          </a:p>
          <a:p>
            <a:r>
              <a:rPr lang="en-AU" b="1" dirty="0"/>
              <a:t>References:</a:t>
            </a:r>
          </a:p>
          <a:p>
            <a:r>
              <a:rPr lang="en-AU" dirty="0"/>
              <a:t>Gambling Help Online. (2024). </a:t>
            </a:r>
            <a:r>
              <a:rPr lang="en-AU" i="1" dirty="0"/>
              <a:t>How gaming works. </a:t>
            </a:r>
            <a:r>
              <a:rPr lang="en-AU" dirty="0"/>
              <a:t>https://www.gamblinghelponline.org.au/support-yourself-or-others/understanding-gambling/how-gaming-works</a:t>
            </a:r>
          </a:p>
          <a:p>
            <a:r>
              <a:rPr lang="en-AU" dirty="0" err="1"/>
              <a:t>GambleAware</a:t>
            </a:r>
            <a:r>
              <a:rPr lang="en-AU" dirty="0"/>
              <a:t>. (2024). </a:t>
            </a:r>
            <a:r>
              <a:rPr lang="en-AU" i="1" dirty="0"/>
              <a:t>Gaming, gambling, and young people. </a:t>
            </a:r>
            <a:r>
              <a:rPr lang="en-AU" dirty="0"/>
              <a:t>https://www.gambleaware.nsw.gov.au/supporting-someone/supporting-young-people/gaming-gambling-and-young-people</a:t>
            </a:r>
          </a:p>
          <a:p>
            <a:r>
              <a:rPr lang="en-AU" dirty="0"/>
              <a:t>Australian Institute of Family Studies. (2022). </a:t>
            </a:r>
            <a:r>
              <a:rPr lang="en-AU" i="1" dirty="0"/>
              <a:t>What is the link between video gaming and gambling?. </a:t>
            </a:r>
            <a:r>
              <a:rPr lang="en-AU" dirty="0"/>
              <a:t>https://aifs.gov.au/research/commissioned-reports/what-link-between-video-gaming-and-gambling</a:t>
            </a:r>
          </a:p>
          <a:p>
            <a:r>
              <a:rPr lang="en-AU" dirty="0"/>
              <a:t>Gambling Research Australia. (2021). </a:t>
            </a:r>
            <a:r>
              <a:rPr lang="en-AU" i="1" dirty="0"/>
              <a:t>Second National Study of Interactive Gambling in Australia. </a:t>
            </a:r>
            <a:r>
              <a:rPr lang="en-AU" dirty="0"/>
              <a:t>https://www.gamblingresearch.org.au/publications/second-national-study-interactive-gambling-australia-2019-20</a:t>
            </a:r>
          </a:p>
          <a:p>
            <a:endParaRPr lang="en-AU" dirty="0"/>
          </a:p>
        </p:txBody>
      </p:sp>
      <p:sp>
        <p:nvSpPr>
          <p:cNvPr id="4" name="Slide Number Placeholder 3"/>
          <p:cNvSpPr>
            <a:spLocks noGrp="1"/>
          </p:cNvSpPr>
          <p:nvPr>
            <p:ph type="sldNum" sz="quarter" idx="5"/>
          </p:nvPr>
        </p:nvSpPr>
        <p:spPr/>
        <p:txBody>
          <a:bodyPr/>
          <a:lstStyle/>
          <a:p>
            <a:fld id="{9C730AE0-B7E6-4DA9-8DD6-DE2193C6B71B}" type="slidenum">
              <a:rPr lang="en-AU" smtClean="0"/>
              <a:t>6</a:t>
            </a:fld>
            <a:endParaRPr lang="en-AU"/>
          </a:p>
        </p:txBody>
      </p:sp>
    </p:spTree>
    <p:extLst>
      <p:ext uri="{BB962C8B-B14F-4D97-AF65-F5344CB8AC3E}">
        <p14:creationId xmlns:p14="http://schemas.microsoft.com/office/powerpoint/2010/main" val="1664773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endParaRPr lang="en-AU" dirty="0"/>
          </a:p>
          <a:p>
            <a:r>
              <a:rPr lang="en-AU" dirty="0"/>
              <a:t>Skin betting is another common feature. The term ‘skin’ refers to an item that players can acquire to change the appearance of their character, such as clothes or weapons. Skins can be won, obtained through chance, or purchased using in-game currencies. Some games allow players to purchase or trade skins for real money. There are also online marketplaces and gambling websites where people bet on skins.</a:t>
            </a:r>
          </a:p>
          <a:p>
            <a:endParaRPr lang="en-AU" dirty="0"/>
          </a:p>
          <a:p>
            <a:r>
              <a:rPr lang="en-AU" b="1" dirty="0"/>
              <a:t>References:</a:t>
            </a:r>
          </a:p>
          <a:p>
            <a:r>
              <a:rPr lang="en-AU" dirty="0"/>
              <a:t>Gambling Help Online. (2024). </a:t>
            </a:r>
            <a:r>
              <a:rPr lang="en-AU" i="1" dirty="0"/>
              <a:t>How gaming works. </a:t>
            </a:r>
            <a:r>
              <a:rPr lang="en-AU" dirty="0"/>
              <a:t>https://www.gamblinghelponline.org.au/support-yourself-or-others/understanding-gambling/how-gaming-works</a:t>
            </a:r>
          </a:p>
          <a:p>
            <a:r>
              <a:rPr lang="en-AU" dirty="0" err="1"/>
              <a:t>GambleAware</a:t>
            </a:r>
            <a:r>
              <a:rPr lang="en-AU" dirty="0"/>
              <a:t>. (2024). </a:t>
            </a:r>
            <a:r>
              <a:rPr lang="en-AU" i="1" dirty="0"/>
              <a:t>Gaming, gambling, and young people. </a:t>
            </a:r>
            <a:r>
              <a:rPr lang="en-AU" dirty="0"/>
              <a:t>https://www.gambleaware.nsw.gov.au/supporting-someone/supporting-young-people/gaming-gambling-and-young-people</a:t>
            </a:r>
          </a:p>
          <a:p>
            <a:r>
              <a:rPr lang="en-AU" dirty="0"/>
              <a:t>Australian Institute of Family Studies. (2022). </a:t>
            </a:r>
            <a:r>
              <a:rPr lang="en-AU" i="1" dirty="0"/>
              <a:t>What is the link between video gaming and gambling?. </a:t>
            </a:r>
            <a:r>
              <a:rPr lang="en-AU" dirty="0"/>
              <a:t>https://aifs.gov.au/research/commissioned-reports/what-link-between-video-gaming-and-gambling</a:t>
            </a:r>
          </a:p>
          <a:p>
            <a:r>
              <a:rPr lang="en-AU" dirty="0"/>
              <a:t>Gambling Research Australia. (2021). </a:t>
            </a:r>
            <a:r>
              <a:rPr lang="en-AU" i="1" dirty="0"/>
              <a:t>Second National Study of Interactive Gambling in Australia. </a:t>
            </a:r>
            <a:r>
              <a:rPr lang="en-AU" dirty="0"/>
              <a:t>https://www.gamblingresearch.org.au/publications/second-national-study-interactive-gambling-australia-2019-20</a:t>
            </a:r>
          </a:p>
          <a:p>
            <a:endParaRPr lang="en-AU" dirty="0"/>
          </a:p>
        </p:txBody>
      </p:sp>
      <p:sp>
        <p:nvSpPr>
          <p:cNvPr id="4" name="Slide Number Placeholder 3"/>
          <p:cNvSpPr>
            <a:spLocks noGrp="1"/>
          </p:cNvSpPr>
          <p:nvPr>
            <p:ph type="sldNum" sz="quarter" idx="5"/>
          </p:nvPr>
        </p:nvSpPr>
        <p:spPr/>
        <p:txBody>
          <a:bodyPr/>
          <a:lstStyle/>
          <a:p>
            <a:fld id="{9C730AE0-B7E6-4DA9-8DD6-DE2193C6B71B}" type="slidenum">
              <a:rPr lang="en-AU" smtClean="0"/>
              <a:t>7</a:t>
            </a:fld>
            <a:endParaRPr lang="en-AU"/>
          </a:p>
        </p:txBody>
      </p:sp>
    </p:spTree>
    <p:extLst>
      <p:ext uri="{BB962C8B-B14F-4D97-AF65-F5344CB8AC3E}">
        <p14:creationId xmlns:p14="http://schemas.microsoft.com/office/powerpoint/2010/main" val="2405287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Simulated gambling in games can have big impacts. Firstly, studies have found that the odds of winning in simulated gambling games – such as social casino games – is much higher than in real gambling. This can give the false impression to the player that winning whilst betting is easy or frequent.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Next, gambling-like games can become addictive, just like real gambling. Simulated gambling games can release dopamine in the brain, giving players the same rush as gambling, and leading someone to feel happy or like they’re on a high. This feeling can leave players craving more, which can encourage someone to engage in real gambling activities. </a:t>
            </a:r>
          </a:p>
          <a:p>
            <a:endParaRPr lang="en-AU" dirty="0"/>
          </a:p>
          <a:p>
            <a:r>
              <a:rPr lang="en-AU" dirty="0"/>
              <a:t>Lastly, simulated gambling normalises real gambling. It can make gambling seem easy, fun and like a normal part of life. </a:t>
            </a:r>
          </a:p>
          <a:p>
            <a:endParaRPr lang="en-AU" dirty="0"/>
          </a:p>
          <a:p>
            <a:r>
              <a:rPr lang="en-AU" dirty="0"/>
              <a:t>All of these factors can lead to greater uptake of real gambling activities. This was evidenced in a 2022 Australian Government report which found that young people who played simulated gambling games during adolescence (aged 16-17) were 40% more likely to spend real money on gambling </a:t>
            </a:r>
            <a:r>
              <a:rPr lang="en-AU" u="none" dirty="0"/>
              <a:t>when they became </a:t>
            </a:r>
            <a:r>
              <a:rPr lang="en-AU" dirty="0"/>
              <a:t>young adults (aged 18-19).</a:t>
            </a:r>
          </a:p>
          <a:p>
            <a:endParaRPr lang="en-AU" dirty="0"/>
          </a:p>
          <a:p>
            <a:r>
              <a:rPr lang="en-AU" b="1" dirty="0"/>
              <a:t>References:</a:t>
            </a:r>
          </a:p>
          <a:p>
            <a:r>
              <a:rPr lang="en-AU" dirty="0"/>
              <a:t>Gambling Help Online. (2024). </a:t>
            </a:r>
            <a:r>
              <a:rPr lang="en-AU" i="1" dirty="0"/>
              <a:t>How gaming works. </a:t>
            </a:r>
            <a:r>
              <a:rPr lang="en-AU" dirty="0"/>
              <a:t>https://www.gamblinghelponline.org.au/support-yourself-or-others/understanding-gambling/how-gaming-works</a:t>
            </a:r>
          </a:p>
          <a:p>
            <a:r>
              <a:rPr lang="en-AU" dirty="0" err="1"/>
              <a:t>GambleAware</a:t>
            </a:r>
            <a:r>
              <a:rPr lang="en-AU" dirty="0"/>
              <a:t>. (2024). </a:t>
            </a:r>
            <a:r>
              <a:rPr lang="en-AU" i="1" dirty="0"/>
              <a:t>Gaming, gambling, and young people. </a:t>
            </a:r>
            <a:r>
              <a:rPr lang="en-AU" dirty="0"/>
              <a:t>https://www.gambleaware.nsw.gov.au/supporting-someone/supporting-young-people/gaming-gambling-and-young-people</a:t>
            </a:r>
          </a:p>
          <a:p>
            <a:r>
              <a:rPr lang="en-AU" dirty="0"/>
              <a:t>Australian Institute of Family Studies. (2022). </a:t>
            </a:r>
            <a:r>
              <a:rPr lang="en-AU" i="1" dirty="0"/>
              <a:t>What is the link between video gaming and gambling?. </a:t>
            </a:r>
            <a:r>
              <a:rPr lang="en-AU" dirty="0"/>
              <a:t>https://aifs.gov.au/research/commissioned-reports/what-link-between-video-gaming-and-gambling</a:t>
            </a:r>
          </a:p>
          <a:p>
            <a:r>
              <a:rPr lang="en-AU" dirty="0"/>
              <a:t>ABC News. (2022). </a:t>
            </a:r>
            <a:r>
              <a:rPr lang="en-AU" i="1" dirty="0"/>
              <a:t>What are social casino games, and why do people become addicted?. </a:t>
            </a:r>
            <a:r>
              <a:rPr lang="en-AU" dirty="0"/>
              <a:t>https://www.abc.net.au/news/2022-03-01/social-casino-games-and-why-people-become-addicted/100861446</a:t>
            </a:r>
          </a:p>
        </p:txBody>
      </p:sp>
      <p:sp>
        <p:nvSpPr>
          <p:cNvPr id="4" name="Slide Number Placeholder 3"/>
          <p:cNvSpPr>
            <a:spLocks noGrp="1"/>
          </p:cNvSpPr>
          <p:nvPr>
            <p:ph type="sldNum" sz="quarter" idx="5"/>
          </p:nvPr>
        </p:nvSpPr>
        <p:spPr/>
        <p:txBody>
          <a:bodyPr/>
          <a:lstStyle/>
          <a:p>
            <a:fld id="{9C730AE0-B7E6-4DA9-8DD6-DE2193C6B71B}" type="slidenum">
              <a:rPr lang="en-AU" smtClean="0"/>
              <a:t>8</a:t>
            </a:fld>
            <a:endParaRPr lang="en-AU"/>
          </a:p>
        </p:txBody>
      </p:sp>
    </p:spTree>
    <p:extLst>
      <p:ext uri="{BB962C8B-B14F-4D97-AF65-F5344CB8AC3E}">
        <p14:creationId xmlns:p14="http://schemas.microsoft.com/office/powerpoint/2010/main" val="567165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There are lots of things you can do to protect yourself from the risks of gaming and their gambling-like features.</a:t>
            </a:r>
          </a:p>
          <a:p>
            <a:endParaRPr lang="en-AU" dirty="0"/>
          </a:p>
          <a:p>
            <a:r>
              <a:rPr lang="en-AU" dirty="0"/>
              <a:t>1. Monitor your gaming. Keeping track of your gaming, including how often you play games, how long you play them for, and the money you spend on in-game purchases, can help you to better understand the impact of your gaming.</a:t>
            </a:r>
          </a:p>
          <a:p>
            <a:endParaRPr lang="en-AU" dirty="0"/>
          </a:p>
          <a:p>
            <a:r>
              <a:rPr lang="en-AU" dirty="0"/>
              <a:t>2. Play with other people in the room. Even if you play games with other people online, it’s a good idea to have people around you while you play. This way, you can keep track of how much time and money you’re spending on the game. The people around you can also remind you to take a break when you’ve been playing for a while.</a:t>
            </a:r>
          </a:p>
          <a:p>
            <a:endParaRPr lang="en-AU" dirty="0"/>
          </a:p>
          <a:p>
            <a:r>
              <a:rPr lang="en-AU" dirty="0"/>
              <a:t>3. Gamble with a clear mind. Try to avoid drinking alcohol or using drugs while you’re gaming. Gaming while under the influence might mean you’re more likely to play for longer and make impulsive purchases within the game. </a:t>
            </a:r>
          </a:p>
          <a:p>
            <a:endParaRPr lang="en-AU" dirty="0"/>
          </a:p>
          <a:p>
            <a:r>
              <a:rPr lang="en-AU" dirty="0"/>
              <a:t>4. Take a break. Step back from the </a:t>
            </a:r>
            <a:r>
              <a:rPr lang="en-AU" u="none" dirty="0"/>
              <a:t>game before you make an impulsive purchase. Give yourself some time to think about the purchase and decide whether it’s something you really want or need. </a:t>
            </a:r>
            <a:r>
              <a:rPr lang="en-US" b="0" i="0" u="none" dirty="0">
                <a:solidFill>
                  <a:srgbClr val="000000"/>
                </a:solidFill>
                <a:effectLst/>
                <a:latin typeface="WordVisi_MSFontService"/>
              </a:rPr>
              <a:t>Some gaming consoles let you schedule break reminders in the game itself, and there are phone </a:t>
            </a:r>
            <a:r>
              <a:rPr lang="en-US" b="0" i="0" u="none">
                <a:solidFill>
                  <a:srgbClr val="000000"/>
                </a:solidFill>
                <a:effectLst/>
                <a:latin typeface="WordVisi_MSFontService"/>
              </a:rPr>
              <a:t>apps that </a:t>
            </a:r>
            <a:r>
              <a:rPr lang="en-US" b="0" i="0" u="none" dirty="0">
                <a:solidFill>
                  <a:srgbClr val="000000"/>
                </a:solidFill>
                <a:effectLst/>
                <a:latin typeface="WordVisi_MSFontService"/>
              </a:rPr>
              <a:t>do the same thing.</a:t>
            </a:r>
            <a:endParaRPr lang="en-AU" u="none" dirty="0"/>
          </a:p>
          <a:p>
            <a:endParaRPr lang="en-AU" dirty="0"/>
          </a:p>
          <a:p>
            <a:r>
              <a:rPr lang="en-AU" dirty="0"/>
              <a:t>5. Participate in other activities. </a:t>
            </a:r>
            <a:r>
              <a:rPr lang="en-AU" b="0" i="0" dirty="0">
                <a:solidFill>
                  <a:srgbClr val="313131"/>
                </a:solidFill>
                <a:effectLst/>
                <a:latin typeface="Barlow" panose="00000500000000000000" pitchFamily="2" charset="0"/>
              </a:rPr>
              <a:t>We all need balance in our lives. It’s important to make sure you’re also doing other activities you enjoy, like sport, art, hanging out with friends, and getting outside.</a:t>
            </a:r>
            <a:endParaRPr lang="en-AU" dirty="0"/>
          </a:p>
          <a:p>
            <a:endParaRPr lang="en-AU" dirty="0"/>
          </a:p>
          <a:p>
            <a:r>
              <a:rPr lang="en-AU" b="1" dirty="0"/>
              <a:t>References:</a:t>
            </a:r>
          </a:p>
          <a:p>
            <a:r>
              <a:rPr lang="en-AU" dirty="0"/>
              <a:t>Gambling Help Online. (2024). </a:t>
            </a:r>
            <a:r>
              <a:rPr lang="en-AU" i="1" dirty="0"/>
              <a:t>How gaming works. </a:t>
            </a:r>
            <a:r>
              <a:rPr lang="en-AU" dirty="0"/>
              <a:t>https://www.gamblinghelponline.org.au/support-yourself-or-others/understanding-gambling/how-gaming-works</a:t>
            </a:r>
          </a:p>
          <a:p>
            <a:endParaRPr lang="en-AU" dirty="0"/>
          </a:p>
          <a:p>
            <a:endParaRPr lang="en-AU" dirty="0"/>
          </a:p>
        </p:txBody>
      </p:sp>
      <p:sp>
        <p:nvSpPr>
          <p:cNvPr id="4" name="Slide Number Placeholder 3"/>
          <p:cNvSpPr>
            <a:spLocks noGrp="1"/>
          </p:cNvSpPr>
          <p:nvPr>
            <p:ph type="sldNum" sz="quarter" idx="5"/>
          </p:nvPr>
        </p:nvSpPr>
        <p:spPr/>
        <p:txBody>
          <a:bodyPr/>
          <a:lstStyle/>
          <a:p>
            <a:fld id="{9C730AE0-B7E6-4DA9-8DD6-DE2193C6B71B}" type="slidenum">
              <a:rPr lang="en-AU" smtClean="0"/>
              <a:t>9</a:t>
            </a:fld>
            <a:endParaRPr lang="en-AU"/>
          </a:p>
        </p:txBody>
      </p:sp>
    </p:spTree>
    <p:extLst>
      <p:ext uri="{BB962C8B-B14F-4D97-AF65-F5344CB8AC3E}">
        <p14:creationId xmlns:p14="http://schemas.microsoft.com/office/powerpoint/2010/main" val="936790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B91E-B883-D2DC-BB24-03ECF77484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CF35273-9A8B-86EC-78EE-2EC69BCB00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37E4E82-F1D2-2C96-45B7-787068FCF8CC}"/>
              </a:ext>
            </a:extLst>
          </p:cNvPr>
          <p:cNvSpPr>
            <a:spLocks noGrp="1"/>
          </p:cNvSpPr>
          <p:nvPr>
            <p:ph type="dt" sz="half" idx="10"/>
          </p:nvPr>
        </p:nvSpPr>
        <p:spPr/>
        <p:txBody>
          <a:bodyPr/>
          <a:lstStyle/>
          <a:p>
            <a:fld id="{6CFC5EFD-34BE-4518-AA1C-013FAF9B8F7E}" type="datetimeFigureOut">
              <a:rPr lang="en-AU" smtClean="0"/>
              <a:t>6/12/2024</a:t>
            </a:fld>
            <a:endParaRPr lang="en-AU"/>
          </a:p>
        </p:txBody>
      </p:sp>
      <p:sp>
        <p:nvSpPr>
          <p:cNvPr id="5" name="Footer Placeholder 4">
            <a:extLst>
              <a:ext uri="{FF2B5EF4-FFF2-40B4-BE49-F238E27FC236}">
                <a16:creationId xmlns:a16="http://schemas.microsoft.com/office/drawing/2014/main" id="{F76EEC16-63D1-0105-7BC0-D67C05F78B4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0826C64-90F9-BDAF-8D26-DC106E50A439}"/>
              </a:ext>
            </a:extLst>
          </p:cNvPr>
          <p:cNvSpPr>
            <a:spLocks noGrp="1"/>
          </p:cNvSpPr>
          <p:nvPr>
            <p:ph type="sldNum" sz="quarter" idx="12"/>
          </p:nvPr>
        </p:nvSpPr>
        <p:spPr/>
        <p:txBody>
          <a:bodyPr/>
          <a:lstStyle/>
          <a:p>
            <a:fld id="{80DE7FFA-C1B9-4A5E-8214-BC58761C949E}" type="slidenum">
              <a:rPr lang="en-AU" smtClean="0"/>
              <a:t>‹#›</a:t>
            </a:fld>
            <a:endParaRPr lang="en-AU"/>
          </a:p>
        </p:txBody>
      </p:sp>
    </p:spTree>
    <p:extLst>
      <p:ext uri="{BB962C8B-B14F-4D97-AF65-F5344CB8AC3E}">
        <p14:creationId xmlns:p14="http://schemas.microsoft.com/office/powerpoint/2010/main" val="493186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AF254-E8C8-6EF9-ACBE-8ADDD668958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D5EA4C1-D844-7BDE-8A8E-43EA952C90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F2E50CE-15ED-7B82-9D83-75DD23B6633D}"/>
              </a:ext>
            </a:extLst>
          </p:cNvPr>
          <p:cNvSpPr>
            <a:spLocks noGrp="1"/>
          </p:cNvSpPr>
          <p:nvPr>
            <p:ph type="dt" sz="half" idx="10"/>
          </p:nvPr>
        </p:nvSpPr>
        <p:spPr/>
        <p:txBody>
          <a:bodyPr/>
          <a:lstStyle/>
          <a:p>
            <a:fld id="{6CFC5EFD-34BE-4518-AA1C-013FAF9B8F7E}" type="datetimeFigureOut">
              <a:rPr lang="en-AU" smtClean="0"/>
              <a:t>6/12/2024</a:t>
            </a:fld>
            <a:endParaRPr lang="en-AU"/>
          </a:p>
        </p:txBody>
      </p:sp>
      <p:sp>
        <p:nvSpPr>
          <p:cNvPr id="5" name="Footer Placeholder 4">
            <a:extLst>
              <a:ext uri="{FF2B5EF4-FFF2-40B4-BE49-F238E27FC236}">
                <a16:creationId xmlns:a16="http://schemas.microsoft.com/office/drawing/2014/main" id="{B43F8686-31ED-27DD-3E57-EBB80D628CD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3E1EE6F-17F8-48B0-9F74-FEDFBE46720D}"/>
              </a:ext>
            </a:extLst>
          </p:cNvPr>
          <p:cNvSpPr>
            <a:spLocks noGrp="1"/>
          </p:cNvSpPr>
          <p:nvPr>
            <p:ph type="sldNum" sz="quarter" idx="12"/>
          </p:nvPr>
        </p:nvSpPr>
        <p:spPr/>
        <p:txBody>
          <a:bodyPr/>
          <a:lstStyle/>
          <a:p>
            <a:fld id="{80DE7FFA-C1B9-4A5E-8214-BC58761C949E}" type="slidenum">
              <a:rPr lang="en-AU" smtClean="0"/>
              <a:t>‹#›</a:t>
            </a:fld>
            <a:endParaRPr lang="en-AU"/>
          </a:p>
        </p:txBody>
      </p:sp>
    </p:spTree>
    <p:extLst>
      <p:ext uri="{BB962C8B-B14F-4D97-AF65-F5344CB8AC3E}">
        <p14:creationId xmlns:p14="http://schemas.microsoft.com/office/powerpoint/2010/main" val="1458932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CD097C-0ABA-DB6A-A5A7-18F04EA98E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3AB3BAD-CE98-CB48-E03D-328E0F63C2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2D8760C-6C78-37EA-E453-7926D96C8D35}"/>
              </a:ext>
            </a:extLst>
          </p:cNvPr>
          <p:cNvSpPr>
            <a:spLocks noGrp="1"/>
          </p:cNvSpPr>
          <p:nvPr>
            <p:ph type="dt" sz="half" idx="10"/>
          </p:nvPr>
        </p:nvSpPr>
        <p:spPr/>
        <p:txBody>
          <a:bodyPr/>
          <a:lstStyle/>
          <a:p>
            <a:fld id="{6CFC5EFD-34BE-4518-AA1C-013FAF9B8F7E}" type="datetimeFigureOut">
              <a:rPr lang="en-AU" smtClean="0"/>
              <a:t>6/12/2024</a:t>
            </a:fld>
            <a:endParaRPr lang="en-AU"/>
          </a:p>
        </p:txBody>
      </p:sp>
      <p:sp>
        <p:nvSpPr>
          <p:cNvPr id="5" name="Footer Placeholder 4">
            <a:extLst>
              <a:ext uri="{FF2B5EF4-FFF2-40B4-BE49-F238E27FC236}">
                <a16:creationId xmlns:a16="http://schemas.microsoft.com/office/drawing/2014/main" id="{5C0B9373-5286-745A-A89C-FDAFBE795E1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C317B01-7336-523B-C9FE-6E431B2F7548}"/>
              </a:ext>
            </a:extLst>
          </p:cNvPr>
          <p:cNvSpPr>
            <a:spLocks noGrp="1"/>
          </p:cNvSpPr>
          <p:nvPr>
            <p:ph type="sldNum" sz="quarter" idx="12"/>
          </p:nvPr>
        </p:nvSpPr>
        <p:spPr/>
        <p:txBody>
          <a:bodyPr/>
          <a:lstStyle/>
          <a:p>
            <a:fld id="{80DE7FFA-C1B9-4A5E-8214-BC58761C949E}" type="slidenum">
              <a:rPr lang="en-AU" smtClean="0"/>
              <a:t>‹#›</a:t>
            </a:fld>
            <a:endParaRPr lang="en-AU"/>
          </a:p>
        </p:txBody>
      </p:sp>
    </p:spTree>
    <p:extLst>
      <p:ext uri="{BB962C8B-B14F-4D97-AF65-F5344CB8AC3E}">
        <p14:creationId xmlns:p14="http://schemas.microsoft.com/office/powerpoint/2010/main" val="263360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37688-8EAC-18D1-AE2E-34A2524399A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2EE290F-A683-7529-9669-8E7E17DE6B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826EE79-4EAA-BFBE-ABEC-3C975368E26A}"/>
              </a:ext>
            </a:extLst>
          </p:cNvPr>
          <p:cNvSpPr>
            <a:spLocks noGrp="1"/>
          </p:cNvSpPr>
          <p:nvPr>
            <p:ph type="dt" sz="half" idx="10"/>
          </p:nvPr>
        </p:nvSpPr>
        <p:spPr/>
        <p:txBody>
          <a:bodyPr/>
          <a:lstStyle/>
          <a:p>
            <a:fld id="{6CFC5EFD-34BE-4518-AA1C-013FAF9B8F7E}" type="datetimeFigureOut">
              <a:rPr lang="en-AU" smtClean="0"/>
              <a:t>6/12/2024</a:t>
            </a:fld>
            <a:endParaRPr lang="en-AU"/>
          </a:p>
        </p:txBody>
      </p:sp>
      <p:sp>
        <p:nvSpPr>
          <p:cNvPr id="5" name="Footer Placeholder 4">
            <a:extLst>
              <a:ext uri="{FF2B5EF4-FFF2-40B4-BE49-F238E27FC236}">
                <a16:creationId xmlns:a16="http://schemas.microsoft.com/office/drawing/2014/main" id="{FAE36466-FD72-7B3B-A6A9-7E46F5FF0A9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0CAC303-FA71-3451-9775-F532E636DD71}"/>
              </a:ext>
            </a:extLst>
          </p:cNvPr>
          <p:cNvSpPr>
            <a:spLocks noGrp="1"/>
          </p:cNvSpPr>
          <p:nvPr>
            <p:ph type="sldNum" sz="quarter" idx="12"/>
          </p:nvPr>
        </p:nvSpPr>
        <p:spPr/>
        <p:txBody>
          <a:bodyPr/>
          <a:lstStyle/>
          <a:p>
            <a:fld id="{80DE7FFA-C1B9-4A5E-8214-BC58761C949E}" type="slidenum">
              <a:rPr lang="en-AU" smtClean="0"/>
              <a:t>‹#›</a:t>
            </a:fld>
            <a:endParaRPr lang="en-AU"/>
          </a:p>
        </p:txBody>
      </p:sp>
    </p:spTree>
    <p:extLst>
      <p:ext uri="{BB962C8B-B14F-4D97-AF65-F5344CB8AC3E}">
        <p14:creationId xmlns:p14="http://schemas.microsoft.com/office/powerpoint/2010/main" val="311708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C4829-6A1D-2DD4-627D-3726765E3C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C820A3F-3462-8C7A-BFB0-09EC6CFF04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AC5540-A83C-A71E-3EBF-937A9C26C265}"/>
              </a:ext>
            </a:extLst>
          </p:cNvPr>
          <p:cNvSpPr>
            <a:spLocks noGrp="1"/>
          </p:cNvSpPr>
          <p:nvPr>
            <p:ph type="dt" sz="half" idx="10"/>
          </p:nvPr>
        </p:nvSpPr>
        <p:spPr/>
        <p:txBody>
          <a:bodyPr/>
          <a:lstStyle/>
          <a:p>
            <a:fld id="{6CFC5EFD-34BE-4518-AA1C-013FAF9B8F7E}" type="datetimeFigureOut">
              <a:rPr lang="en-AU" smtClean="0"/>
              <a:t>6/12/2024</a:t>
            </a:fld>
            <a:endParaRPr lang="en-AU"/>
          </a:p>
        </p:txBody>
      </p:sp>
      <p:sp>
        <p:nvSpPr>
          <p:cNvPr id="5" name="Footer Placeholder 4">
            <a:extLst>
              <a:ext uri="{FF2B5EF4-FFF2-40B4-BE49-F238E27FC236}">
                <a16:creationId xmlns:a16="http://schemas.microsoft.com/office/drawing/2014/main" id="{D0D35FE5-2001-E296-7507-C6AE8C732C0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C209A97-8D8C-8BCA-CE55-E0F0184D74CD}"/>
              </a:ext>
            </a:extLst>
          </p:cNvPr>
          <p:cNvSpPr>
            <a:spLocks noGrp="1"/>
          </p:cNvSpPr>
          <p:nvPr>
            <p:ph type="sldNum" sz="quarter" idx="12"/>
          </p:nvPr>
        </p:nvSpPr>
        <p:spPr/>
        <p:txBody>
          <a:bodyPr/>
          <a:lstStyle/>
          <a:p>
            <a:fld id="{80DE7FFA-C1B9-4A5E-8214-BC58761C949E}" type="slidenum">
              <a:rPr lang="en-AU" smtClean="0"/>
              <a:t>‹#›</a:t>
            </a:fld>
            <a:endParaRPr lang="en-AU"/>
          </a:p>
        </p:txBody>
      </p:sp>
    </p:spTree>
    <p:extLst>
      <p:ext uri="{BB962C8B-B14F-4D97-AF65-F5344CB8AC3E}">
        <p14:creationId xmlns:p14="http://schemas.microsoft.com/office/powerpoint/2010/main" val="362427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C2D32-FCEB-C2F8-3465-645FF0E86BE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D4F335A-4226-D007-0C23-139445CAF4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82A7F37-0504-1748-75DC-0BD3AC7C6D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4326409-B289-0D42-EBB8-31AAAF319B5E}"/>
              </a:ext>
            </a:extLst>
          </p:cNvPr>
          <p:cNvSpPr>
            <a:spLocks noGrp="1"/>
          </p:cNvSpPr>
          <p:nvPr>
            <p:ph type="dt" sz="half" idx="10"/>
          </p:nvPr>
        </p:nvSpPr>
        <p:spPr/>
        <p:txBody>
          <a:bodyPr/>
          <a:lstStyle/>
          <a:p>
            <a:fld id="{6CFC5EFD-34BE-4518-AA1C-013FAF9B8F7E}" type="datetimeFigureOut">
              <a:rPr lang="en-AU" smtClean="0"/>
              <a:t>6/12/2024</a:t>
            </a:fld>
            <a:endParaRPr lang="en-AU"/>
          </a:p>
        </p:txBody>
      </p:sp>
      <p:sp>
        <p:nvSpPr>
          <p:cNvPr id="6" name="Footer Placeholder 5">
            <a:extLst>
              <a:ext uri="{FF2B5EF4-FFF2-40B4-BE49-F238E27FC236}">
                <a16:creationId xmlns:a16="http://schemas.microsoft.com/office/drawing/2014/main" id="{280A3D61-6D62-02CB-0945-09C1D5992B1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23AD80E-7131-B650-A6FD-AE71CFEFA648}"/>
              </a:ext>
            </a:extLst>
          </p:cNvPr>
          <p:cNvSpPr>
            <a:spLocks noGrp="1"/>
          </p:cNvSpPr>
          <p:nvPr>
            <p:ph type="sldNum" sz="quarter" idx="12"/>
          </p:nvPr>
        </p:nvSpPr>
        <p:spPr/>
        <p:txBody>
          <a:bodyPr/>
          <a:lstStyle/>
          <a:p>
            <a:fld id="{80DE7FFA-C1B9-4A5E-8214-BC58761C949E}" type="slidenum">
              <a:rPr lang="en-AU" smtClean="0"/>
              <a:t>‹#›</a:t>
            </a:fld>
            <a:endParaRPr lang="en-AU"/>
          </a:p>
        </p:txBody>
      </p:sp>
    </p:spTree>
    <p:extLst>
      <p:ext uri="{BB962C8B-B14F-4D97-AF65-F5344CB8AC3E}">
        <p14:creationId xmlns:p14="http://schemas.microsoft.com/office/powerpoint/2010/main" val="3125085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CE40-446E-8F93-9FFA-5D536089EA1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D7BEE5A-9083-6148-44CB-5E566D4463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DEAD62-E932-0A9A-4223-8DC994808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93DBB9E-709A-A4DF-F1A7-33CAD5E565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822D76-CFE8-C663-C8D4-671782382B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31C2CAC-D2E4-CA45-0E32-2E1B6F2B9151}"/>
              </a:ext>
            </a:extLst>
          </p:cNvPr>
          <p:cNvSpPr>
            <a:spLocks noGrp="1"/>
          </p:cNvSpPr>
          <p:nvPr>
            <p:ph type="dt" sz="half" idx="10"/>
          </p:nvPr>
        </p:nvSpPr>
        <p:spPr/>
        <p:txBody>
          <a:bodyPr/>
          <a:lstStyle/>
          <a:p>
            <a:fld id="{6CFC5EFD-34BE-4518-AA1C-013FAF9B8F7E}" type="datetimeFigureOut">
              <a:rPr lang="en-AU" smtClean="0"/>
              <a:t>6/12/2024</a:t>
            </a:fld>
            <a:endParaRPr lang="en-AU"/>
          </a:p>
        </p:txBody>
      </p:sp>
      <p:sp>
        <p:nvSpPr>
          <p:cNvPr id="8" name="Footer Placeholder 7">
            <a:extLst>
              <a:ext uri="{FF2B5EF4-FFF2-40B4-BE49-F238E27FC236}">
                <a16:creationId xmlns:a16="http://schemas.microsoft.com/office/drawing/2014/main" id="{D557C9C3-8EEB-C767-0B45-2E003E35939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A128781-4143-6ECC-ED7D-4CB7E93185E0}"/>
              </a:ext>
            </a:extLst>
          </p:cNvPr>
          <p:cNvSpPr>
            <a:spLocks noGrp="1"/>
          </p:cNvSpPr>
          <p:nvPr>
            <p:ph type="sldNum" sz="quarter" idx="12"/>
          </p:nvPr>
        </p:nvSpPr>
        <p:spPr/>
        <p:txBody>
          <a:bodyPr/>
          <a:lstStyle/>
          <a:p>
            <a:fld id="{80DE7FFA-C1B9-4A5E-8214-BC58761C949E}" type="slidenum">
              <a:rPr lang="en-AU" smtClean="0"/>
              <a:t>‹#›</a:t>
            </a:fld>
            <a:endParaRPr lang="en-AU"/>
          </a:p>
        </p:txBody>
      </p:sp>
    </p:spTree>
    <p:extLst>
      <p:ext uri="{BB962C8B-B14F-4D97-AF65-F5344CB8AC3E}">
        <p14:creationId xmlns:p14="http://schemas.microsoft.com/office/powerpoint/2010/main" val="295352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EC667-EA25-E7E0-A025-1C0647EBAD7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BBA36AC-399D-9660-5361-7506CAFBCFB7}"/>
              </a:ext>
            </a:extLst>
          </p:cNvPr>
          <p:cNvSpPr>
            <a:spLocks noGrp="1"/>
          </p:cNvSpPr>
          <p:nvPr>
            <p:ph type="dt" sz="half" idx="10"/>
          </p:nvPr>
        </p:nvSpPr>
        <p:spPr/>
        <p:txBody>
          <a:bodyPr/>
          <a:lstStyle/>
          <a:p>
            <a:fld id="{6CFC5EFD-34BE-4518-AA1C-013FAF9B8F7E}" type="datetimeFigureOut">
              <a:rPr lang="en-AU" smtClean="0"/>
              <a:t>6/12/2024</a:t>
            </a:fld>
            <a:endParaRPr lang="en-AU"/>
          </a:p>
        </p:txBody>
      </p:sp>
      <p:sp>
        <p:nvSpPr>
          <p:cNvPr id="4" name="Footer Placeholder 3">
            <a:extLst>
              <a:ext uri="{FF2B5EF4-FFF2-40B4-BE49-F238E27FC236}">
                <a16:creationId xmlns:a16="http://schemas.microsoft.com/office/drawing/2014/main" id="{22B1548C-A44B-F0E8-D11F-795D04A01D2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2A4506A-0A2B-2AA9-081D-A809BFF6D974}"/>
              </a:ext>
            </a:extLst>
          </p:cNvPr>
          <p:cNvSpPr>
            <a:spLocks noGrp="1"/>
          </p:cNvSpPr>
          <p:nvPr>
            <p:ph type="sldNum" sz="quarter" idx="12"/>
          </p:nvPr>
        </p:nvSpPr>
        <p:spPr/>
        <p:txBody>
          <a:bodyPr/>
          <a:lstStyle/>
          <a:p>
            <a:fld id="{80DE7FFA-C1B9-4A5E-8214-BC58761C949E}" type="slidenum">
              <a:rPr lang="en-AU" smtClean="0"/>
              <a:t>‹#›</a:t>
            </a:fld>
            <a:endParaRPr lang="en-AU"/>
          </a:p>
        </p:txBody>
      </p:sp>
    </p:spTree>
    <p:extLst>
      <p:ext uri="{BB962C8B-B14F-4D97-AF65-F5344CB8AC3E}">
        <p14:creationId xmlns:p14="http://schemas.microsoft.com/office/powerpoint/2010/main" val="70069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09E700-DCD5-C4F4-0819-1D5170232485}"/>
              </a:ext>
            </a:extLst>
          </p:cNvPr>
          <p:cNvSpPr>
            <a:spLocks noGrp="1"/>
          </p:cNvSpPr>
          <p:nvPr>
            <p:ph type="dt" sz="half" idx="10"/>
          </p:nvPr>
        </p:nvSpPr>
        <p:spPr/>
        <p:txBody>
          <a:bodyPr/>
          <a:lstStyle/>
          <a:p>
            <a:fld id="{6CFC5EFD-34BE-4518-AA1C-013FAF9B8F7E}" type="datetimeFigureOut">
              <a:rPr lang="en-AU" smtClean="0"/>
              <a:t>6/12/2024</a:t>
            </a:fld>
            <a:endParaRPr lang="en-AU"/>
          </a:p>
        </p:txBody>
      </p:sp>
      <p:sp>
        <p:nvSpPr>
          <p:cNvPr id="3" name="Footer Placeholder 2">
            <a:extLst>
              <a:ext uri="{FF2B5EF4-FFF2-40B4-BE49-F238E27FC236}">
                <a16:creationId xmlns:a16="http://schemas.microsoft.com/office/drawing/2014/main" id="{C8DB79B8-A550-EF10-B126-90DE1A4507B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A38D577-D66A-DF88-CB87-3F51ADFD0BAE}"/>
              </a:ext>
            </a:extLst>
          </p:cNvPr>
          <p:cNvSpPr>
            <a:spLocks noGrp="1"/>
          </p:cNvSpPr>
          <p:nvPr>
            <p:ph type="sldNum" sz="quarter" idx="12"/>
          </p:nvPr>
        </p:nvSpPr>
        <p:spPr/>
        <p:txBody>
          <a:bodyPr/>
          <a:lstStyle/>
          <a:p>
            <a:fld id="{80DE7FFA-C1B9-4A5E-8214-BC58761C949E}" type="slidenum">
              <a:rPr lang="en-AU" smtClean="0"/>
              <a:t>‹#›</a:t>
            </a:fld>
            <a:endParaRPr lang="en-AU"/>
          </a:p>
        </p:txBody>
      </p:sp>
    </p:spTree>
    <p:extLst>
      <p:ext uri="{BB962C8B-B14F-4D97-AF65-F5344CB8AC3E}">
        <p14:creationId xmlns:p14="http://schemas.microsoft.com/office/powerpoint/2010/main" val="1140388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0DCD-EB10-D45B-50A2-8D15047A35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2DE3A36-B665-3AB9-FF9C-0DC8811850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130A559-F709-E009-49E0-62E1323B59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87C28E-6229-F7FF-338A-F4E3E9E5431C}"/>
              </a:ext>
            </a:extLst>
          </p:cNvPr>
          <p:cNvSpPr>
            <a:spLocks noGrp="1"/>
          </p:cNvSpPr>
          <p:nvPr>
            <p:ph type="dt" sz="half" idx="10"/>
          </p:nvPr>
        </p:nvSpPr>
        <p:spPr/>
        <p:txBody>
          <a:bodyPr/>
          <a:lstStyle/>
          <a:p>
            <a:fld id="{6CFC5EFD-34BE-4518-AA1C-013FAF9B8F7E}" type="datetimeFigureOut">
              <a:rPr lang="en-AU" smtClean="0"/>
              <a:t>6/12/2024</a:t>
            </a:fld>
            <a:endParaRPr lang="en-AU"/>
          </a:p>
        </p:txBody>
      </p:sp>
      <p:sp>
        <p:nvSpPr>
          <p:cNvPr id="6" name="Footer Placeholder 5">
            <a:extLst>
              <a:ext uri="{FF2B5EF4-FFF2-40B4-BE49-F238E27FC236}">
                <a16:creationId xmlns:a16="http://schemas.microsoft.com/office/drawing/2014/main" id="{1DC7E143-2285-96DA-D9CE-8022E47A86A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3BD2805-6490-711F-5D6B-7BCEA6D05F16}"/>
              </a:ext>
            </a:extLst>
          </p:cNvPr>
          <p:cNvSpPr>
            <a:spLocks noGrp="1"/>
          </p:cNvSpPr>
          <p:nvPr>
            <p:ph type="sldNum" sz="quarter" idx="12"/>
          </p:nvPr>
        </p:nvSpPr>
        <p:spPr/>
        <p:txBody>
          <a:bodyPr/>
          <a:lstStyle/>
          <a:p>
            <a:fld id="{80DE7FFA-C1B9-4A5E-8214-BC58761C949E}" type="slidenum">
              <a:rPr lang="en-AU" smtClean="0"/>
              <a:t>‹#›</a:t>
            </a:fld>
            <a:endParaRPr lang="en-AU"/>
          </a:p>
        </p:txBody>
      </p:sp>
    </p:spTree>
    <p:extLst>
      <p:ext uri="{BB962C8B-B14F-4D97-AF65-F5344CB8AC3E}">
        <p14:creationId xmlns:p14="http://schemas.microsoft.com/office/powerpoint/2010/main" val="215606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AB629-2FD6-E3D8-FAB4-E6411A367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2FC7B1D-E4B3-5F3F-263A-651B19312F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B16C029-F3DB-5F40-7EBC-2D231AB7E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ED4E5-B029-0958-F0D2-A9E2F9AC3CAA}"/>
              </a:ext>
            </a:extLst>
          </p:cNvPr>
          <p:cNvSpPr>
            <a:spLocks noGrp="1"/>
          </p:cNvSpPr>
          <p:nvPr>
            <p:ph type="dt" sz="half" idx="10"/>
          </p:nvPr>
        </p:nvSpPr>
        <p:spPr/>
        <p:txBody>
          <a:bodyPr/>
          <a:lstStyle/>
          <a:p>
            <a:fld id="{6CFC5EFD-34BE-4518-AA1C-013FAF9B8F7E}" type="datetimeFigureOut">
              <a:rPr lang="en-AU" smtClean="0"/>
              <a:t>6/12/2024</a:t>
            </a:fld>
            <a:endParaRPr lang="en-AU"/>
          </a:p>
        </p:txBody>
      </p:sp>
      <p:sp>
        <p:nvSpPr>
          <p:cNvPr id="6" name="Footer Placeholder 5">
            <a:extLst>
              <a:ext uri="{FF2B5EF4-FFF2-40B4-BE49-F238E27FC236}">
                <a16:creationId xmlns:a16="http://schemas.microsoft.com/office/drawing/2014/main" id="{369EF6EC-134D-2A46-27C5-AA5821DDDD8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E9341F5-1F6B-2D95-9D07-D3C1D76E7518}"/>
              </a:ext>
            </a:extLst>
          </p:cNvPr>
          <p:cNvSpPr>
            <a:spLocks noGrp="1"/>
          </p:cNvSpPr>
          <p:nvPr>
            <p:ph type="sldNum" sz="quarter" idx="12"/>
          </p:nvPr>
        </p:nvSpPr>
        <p:spPr/>
        <p:txBody>
          <a:bodyPr/>
          <a:lstStyle/>
          <a:p>
            <a:fld id="{80DE7FFA-C1B9-4A5E-8214-BC58761C949E}" type="slidenum">
              <a:rPr lang="en-AU" smtClean="0"/>
              <a:t>‹#›</a:t>
            </a:fld>
            <a:endParaRPr lang="en-AU"/>
          </a:p>
        </p:txBody>
      </p:sp>
    </p:spTree>
    <p:extLst>
      <p:ext uri="{BB962C8B-B14F-4D97-AF65-F5344CB8AC3E}">
        <p14:creationId xmlns:p14="http://schemas.microsoft.com/office/powerpoint/2010/main" val="2764779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E490DD-074F-6863-67CE-87FC674A2F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B394BCA-3BF0-7FE5-4CCE-72EDB47BD9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CF525CB-C3D4-824E-9FA2-3C3A649764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FC5EFD-34BE-4518-AA1C-013FAF9B8F7E}" type="datetimeFigureOut">
              <a:rPr lang="en-AU" smtClean="0"/>
              <a:t>6/12/2024</a:t>
            </a:fld>
            <a:endParaRPr lang="en-AU"/>
          </a:p>
        </p:txBody>
      </p:sp>
      <p:sp>
        <p:nvSpPr>
          <p:cNvPr id="5" name="Footer Placeholder 4">
            <a:extLst>
              <a:ext uri="{FF2B5EF4-FFF2-40B4-BE49-F238E27FC236}">
                <a16:creationId xmlns:a16="http://schemas.microsoft.com/office/drawing/2014/main" id="{A3F29949-3C8D-C197-E424-ED5B31A2D4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03C96C8-6829-EF62-4993-C74D434AD7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E7FFA-C1B9-4A5E-8214-BC58761C949E}" type="slidenum">
              <a:rPr lang="en-AU" smtClean="0"/>
              <a:t>‹#›</a:t>
            </a:fld>
            <a:endParaRPr lang="en-AU"/>
          </a:p>
        </p:txBody>
      </p:sp>
    </p:spTree>
    <p:extLst>
      <p:ext uri="{BB962C8B-B14F-4D97-AF65-F5344CB8AC3E}">
        <p14:creationId xmlns:p14="http://schemas.microsoft.com/office/powerpoint/2010/main" val="4205593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rocks on a table&#10;&#10;Description automatically generated">
            <a:extLst>
              <a:ext uri="{FF2B5EF4-FFF2-40B4-BE49-F238E27FC236}">
                <a16:creationId xmlns:a16="http://schemas.microsoft.com/office/drawing/2014/main" id="{8D1C79D2-536E-8567-F15E-903485DDB92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20">
            <a:extLst>
              <a:ext uri="{FF2B5EF4-FFF2-40B4-BE49-F238E27FC236}">
                <a16:creationId xmlns:a16="http://schemas.microsoft.com/office/drawing/2014/main" id="{1B812384-3746-0256-5DC1-7FC580C2404F}"/>
              </a:ext>
            </a:extLst>
          </p:cNvPr>
          <p:cNvSpPr txBox="1">
            <a:spLocks/>
          </p:cNvSpPr>
          <p:nvPr/>
        </p:nvSpPr>
        <p:spPr>
          <a:xfrm>
            <a:off x="3453765" y="2407087"/>
            <a:ext cx="8500110" cy="1770063"/>
          </a:xfrm>
          <a:prstGeom prst="rect">
            <a:avLst/>
          </a:prstGeom>
          <a:effectLst>
            <a:outerShdw blurRad="50800" dist="38100" dir="2700000" algn="tl" rotWithShape="0">
              <a:prstClr val="black">
                <a:alpha val="6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AU" sz="6000" dirty="0">
                <a:solidFill>
                  <a:schemeClr val="bg1"/>
                </a:solidFill>
                <a:effectLst>
                  <a:outerShdw blurRad="50800" dist="38100" dir="2700000" algn="tl" rotWithShape="0">
                    <a:prstClr val="black">
                      <a:alpha val="40000"/>
                    </a:prstClr>
                  </a:outerShdw>
                </a:effectLst>
                <a:latin typeface="Arial Rounded MT Bold" panose="020F0704030504030204" pitchFamily="34" charset="0"/>
                <a:ea typeface="ADLaM Display" panose="020B0604020202020204" pitchFamily="2" charset="0"/>
                <a:cs typeface="ADLaM Display" panose="020B0604020202020204" pitchFamily="2" charset="0"/>
              </a:rPr>
              <a:t>Gambling and gaming</a:t>
            </a:r>
          </a:p>
        </p:txBody>
      </p:sp>
      <p:pic>
        <p:nvPicPr>
          <p:cNvPr id="4102" name="Picture 6" descr="A black and green logo&#10;&#10;Description automatically generated">
            <a:extLst>
              <a:ext uri="{FF2B5EF4-FFF2-40B4-BE49-F238E27FC236}">
                <a16:creationId xmlns:a16="http://schemas.microsoft.com/office/drawing/2014/main" id="{BDADC177-0740-0768-D272-8E3F7D764BBB}"/>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382125" y="608965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rocks on a table&#10;&#10;Description automatically generated">
            <a:extLst>
              <a:ext uri="{FF2B5EF4-FFF2-40B4-BE49-F238E27FC236}">
                <a16:creationId xmlns:a16="http://schemas.microsoft.com/office/drawing/2014/main" id="{8D1C79D2-536E-8567-F15E-903485DDB92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20">
            <a:extLst>
              <a:ext uri="{FF2B5EF4-FFF2-40B4-BE49-F238E27FC236}">
                <a16:creationId xmlns:a16="http://schemas.microsoft.com/office/drawing/2014/main" id="{1B812384-3746-0256-5DC1-7FC580C2404F}"/>
              </a:ext>
            </a:extLst>
          </p:cNvPr>
          <p:cNvSpPr txBox="1">
            <a:spLocks/>
          </p:cNvSpPr>
          <p:nvPr/>
        </p:nvSpPr>
        <p:spPr>
          <a:xfrm>
            <a:off x="3223260" y="2418238"/>
            <a:ext cx="8500110" cy="1770063"/>
          </a:xfrm>
          <a:prstGeom prst="rect">
            <a:avLst/>
          </a:prstGeom>
          <a:effectLst>
            <a:outerShdw blurRad="50800" dist="38100" dir="2700000" algn="tl" rotWithShape="0">
              <a:prstClr val="black">
                <a:alpha val="6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AU" sz="6000" dirty="0">
                <a:solidFill>
                  <a:schemeClr val="bg1"/>
                </a:solidFill>
                <a:effectLst>
                  <a:outerShdw blurRad="50800" dist="38100" dir="2700000" algn="tl" rotWithShape="0">
                    <a:prstClr val="black">
                      <a:alpha val="40000"/>
                    </a:prstClr>
                  </a:outerShdw>
                </a:effectLst>
                <a:latin typeface="Arial Rounded MT Bold" panose="020F0704030504030204" pitchFamily="34" charset="0"/>
                <a:ea typeface="ADLaM Display" panose="020B0604020202020204" pitchFamily="2" charset="0"/>
                <a:cs typeface="ADLaM Display" panose="020B0604020202020204" pitchFamily="2" charset="0"/>
              </a:rPr>
              <a:t>Questions?</a:t>
            </a:r>
          </a:p>
        </p:txBody>
      </p:sp>
      <p:pic>
        <p:nvPicPr>
          <p:cNvPr id="4102" name="Picture 6" descr="A black and green logo&#10;&#10;Description automatically generated">
            <a:extLst>
              <a:ext uri="{FF2B5EF4-FFF2-40B4-BE49-F238E27FC236}">
                <a16:creationId xmlns:a16="http://schemas.microsoft.com/office/drawing/2014/main" id="{BDADC177-0740-0768-D272-8E3F7D764BBB}"/>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382125" y="608965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0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and holding a video game controller&#10;&#10;Description automatically generated">
            <a:extLst>
              <a:ext uri="{FF2B5EF4-FFF2-40B4-BE49-F238E27FC236}">
                <a16:creationId xmlns:a16="http://schemas.microsoft.com/office/drawing/2014/main" id="{2DCFF6D0-9F76-8450-6306-6D9425DED34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50102"/>
          <a:stretch/>
        </p:blipFill>
        <p:spPr>
          <a:xfrm>
            <a:off x="1900322" y="0"/>
            <a:ext cx="10291678" cy="6176963"/>
          </a:xfrm>
          <a:prstGeom prst="rect">
            <a:avLst/>
          </a:prstGeom>
        </p:spPr>
      </p:pic>
      <p:sp>
        <p:nvSpPr>
          <p:cNvPr id="9" name="Rectangle 8">
            <a:extLst>
              <a:ext uri="{FF2B5EF4-FFF2-40B4-BE49-F238E27FC236}">
                <a16:creationId xmlns:a16="http://schemas.microsoft.com/office/drawing/2014/main" id="{8060E795-83ED-96AC-FBA2-6F1F691BF913}"/>
              </a:ext>
            </a:extLst>
          </p:cNvPr>
          <p:cNvSpPr/>
          <p:nvPr/>
        </p:nvSpPr>
        <p:spPr>
          <a:xfrm rot="5400000">
            <a:off x="1388987" y="-1337420"/>
            <a:ext cx="6176953" cy="8851807"/>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4" name="Title 3">
            <a:extLst>
              <a:ext uri="{FF2B5EF4-FFF2-40B4-BE49-F238E27FC236}">
                <a16:creationId xmlns:a16="http://schemas.microsoft.com/office/drawing/2014/main" id="{198685E5-9FF5-B404-4B0D-DF42422FAECD}"/>
              </a:ext>
            </a:extLst>
          </p:cNvPr>
          <p:cNvSpPr>
            <a:spLocks noGrp="1"/>
          </p:cNvSpPr>
          <p:nvPr>
            <p:ph type="title"/>
          </p:nvPr>
        </p:nvSpPr>
        <p:spPr/>
        <p:txBody>
          <a:bodyPr/>
          <a:lstStyle/>
          <a:p>
            <a:r>
              <a:rPr lang="en-AU" dirty="0">
                <a:latin typeface="Arial Rounded MT Bold" panose="020F0704030504030204" pitchFamily="34" charset="0"/>
              </a:rPr>
              <a:t>Overview</a:t>
            </a:r>
          </a:p>
        </p:txBody>
      </p:sp>
      <p:sp>
        <p:nvSpPr>
          <p:cNvPr id="5" name="Content Placeholder 4">
            <a:extLst>
              <a:ext uri="{FF2B5EF4-FFF2-40B4-BE49-F238E27FC236}">
                <a16:creationId xmlns:a16="http://schemas.microsoft.com/office/drawing/2014/main" id="{FD5B5E63-807F-DA72-9222-9EF35318CBD6}"/>
              </a:ext>
            </a:extLst>
          </p:cNvPr>
          <p:cNvSpPr>
            <a:spLocks noGrp="1"/>
          </p:cNvSpPr>
          <p:nvPr>
            <p:ph idx="1"/>
          </p:nvPr>
        </p:nvSpPr>
        <p:spPr/>
        <p:txBody>
          <a:bodyPr/>
          <a:lstStyle/>
          <a:p>
            <a:r>
              <a:rPr lang="en-AU" dirty="0">
                <a:latin typeface="Arial Nova" panose="020B0504020202020204" pitchFamily="34" charset="0"/>
              </a:rPr>
              <a:t>What is gaming?</a:t>
            </a:r>
          </a:p>
          <a:p>
            <a:r>
              <a:rPr lang="en-AU" dirty="0">
                <a:latin typeface="Arial Nova" panose="020B0504020202020204" pitchFamily="34" charset="0"/>
              </a:rPr>
              <a:t>Gaming and gambling</a:t>
            </a:r>
          </a:p>
          <a:p>
            <a:r>
              <a:rPr lang="en-AU" dirty="0">
                <a:latin typeface="Arial Nova" panose="020B0504020202020204" pitchFamily="34" charset="0"/>
              </a:rPr>
              <a:t>Key features</a:t>
            </a:r>
          </a:p>
          <a:p>
            <a:r>
              <a:rPr lang="en-AU" dirty="0">
                <a:latin typeface="Arial Nova" panose="020B0504020202020204" pitchFamily="34" charset="0"/>
              </a:rPr>
              <a:t>Potential harms</a:t>
            </a:r>
          </a:p>
          <a:p>
            <a:r>
              <a:rPr lang="en-AU" dirty="0">
                <a:latin typeface="Arial Nova" panose="020B0504020202020204" pitchFamily="34" charset="0"/>
              </a:rPr>
              <a:t>Strategies for safer gaming</a:t>
            </a:r>
          </a:p>
        </p:txBody>
      </p:sp>
    </p:spTree>
    <p:extLst>
      <p:ext uri="{BB962C8B-B14F-4D97-AF65-F5344CB8AC3E}">
        <p14:creationId xmlns:p14="http://schemas.microsoft.com/office/powerpoint/2010/main" val="374578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ir of hands holding game controllers&#10;&#10;Description automatically generated">
            <a:extLst>
              <a:ext uri="{FF2B5EF4-FFF2-40B4-BE49-F238E27FC236}">
                <a16:creationId xmlns:a16="http://schemas.microsoft.com/office/drawing/2014/main" id="{9B1A7FB4-295C-5FCD-83E3-E6CBC5F1239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7360"/>
          <a:stretch/>
        </p:blipFill>
        <p:spPr>
          <a:xfrm>
            <a:off x="1905000" y="0"/>
            <a:ext cx="10287000" cy="6176963"/>
          </a:xfrm>
          <a:prstGeom prst="rect">
            <a:avLst/>
          </a:prstGeom>
        </p:spPr>
      </p:pic>
      <p:sp>
        <p:nvSpPr>
          <p:cNvPr id="6" name="Rectangle 5">
            <a:extLst>
              <a:ext uri="{FF2B5EF4-FFF2-40B4-BE49-F238E27FC236}">
                <a16:creationId xmlns:a16="http://schemas.microsoft.com/office/drawing/2014/main" id="{F7E08038-6C4A-24C7-8B69-15748CFCA853}"/>
              </a:ext>
            </a:extLst>
          </p:cNvPr>
          <p:cNvSpPr/>
          <p:nvPr/>
        </p:nvSpPr>
        <p:spPr>
          <a:xfrm rot="5400000">
            <a:off x="1922664" y="-1871096"/>
            <a:ext cx="6176953" cy="9919159"/>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2" name="Title 1">
            <a:extLst>
              <a:ext uri="{FF2B5EF4-FFF2-40B4-BE49-F238E27FC236}">
                <a16:creationId xmlns:a16="http://schemas.microsoft.com/office/drawing/2014/main" id="{AFBFBA03-873F-7E55-0BEF-A16890498920}"/>
              </a:ext>
            </a:extLst>
          </p:cNvPr>
          <p:cNvSpPr>
            <a:spLocks noGrp="1"/>
          </p:cNvSpPr>
          <p:nvPr>
            <p:ph type="title"/>
          </p:nvPr>
        </p:nvSpPr>
        <p:spPr/>
        <p:txBody>
          <a:bodyPr/>
          <a:lstStyle/>
          <a:p>
            <a:r>
              <a:rPr lang="en-AU" dirty="0">
                <a:latin typeface="Arial Rounded MT Bold" panose="020F0704030504030204" pitchFamily="34" charset="0"/>
              </a:rPr>
              <a:t>What is gaming?</a:t>
            </a:r>
          </a:p>
        </p:txBody>
      </p:sp>
      <p:sp>
        <p:nvSpPr>
          <p:cNvPr id="3" name="Content Placeholder 2">
            <a:extLst>
              <a:ext uri="{FF2B5EF4-FFF2-40B4-BE49-F238E27FC236}">
                <a16:creationId xmlns:a16="http://schemas.microsoft.com/office/drawing/2014/main" id="{77DDD1AD-DD01-7392-8DA1-D9AB8A0B76AA}"/>
              </a:ext>
            </a:extLst>
          </p:cNvPr>
          <p:cNvSpPr>
            <a:spLocks noGrp="1"/>
          </p:cNvSpPr>
          <p:nvPr>
            <p:ph idx="1"/>
          </p:nvPr>
        </p:nvSpPr>
        <p:spPr>
          <a:xfrm>
            <a:off x="838200" y="1825625"/>
            <a:ext cx="5831541" cy="4351338"/>
          </a:xfrm>
        </p:spPr>
        <p:txBody>
          <a:bodyPr>
            <a:normAutofit/>
          </a:bodyPr>
          <a:lstStyle/>
          <a:p>
            <a:r>
              <a:rPr lang="en-AU" dirty="0">
                <a:latin typeface="Arial Nova" panose="020B0504020202020204" pitchFamily="34" charset="0"/>
              </a:rPr>
              <a:t>Gaming refers to the act of playing video games</a:t>
            </a:r>
          </a:p>
          <a:p>
            <a:r>
              <a:rPr lang="en-AU" dirty="0">
                <a:latin typeface="Arial Nova" panose="020B0504020202020204" pitchFamily="34" charset="0"/>
              </a:rPr>
              <a:t>Popular form of entertainment</a:t>
            </a:r>
          </a:p>
          <a:p>
            <a:r>
              <a:rPr lang="en-AU" dirty="0">
                <a:latin typeface="Arial Nova" panose="020B0504020202020204" pitchFamily="34" charset="0"/>
              </a:rPr>
              <a:t>81% of Australians play video games</a:t>
            </a:r>
          </a:p>
          <a:p>
            <a:r>
              <a:rPr lang="en-AU" dirty="0">
                <a:latin typeface="Arial Nova" panose="020B0504020202020204" pitchFamily="34" charset="0"/>
              </a:rPr>
              <a:t>The average age of video game players in Australia is 35 years</a:t>
            </a:r>
          </a:p>
        </p:txBody>
      </p:sp>
    </p:spTree>
    <p:extLst>
      <p:ext uri="{BB962C8B-B14F-4D97-AF65-F5344CB8AC3E}">
        <p14:creationId xmlns:p14="http://schemas.microsoft.com/office/powerpoint/2010/main" val="311499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itting at a desk playing a video game&#10;&#10;Description automatically generated">
            <a:extLst>
              <a:ext uri="{FF2B5EF4-FFF2-40B4-BE49-F238E27FC236}">
                <a16:creationId xmlns:a16="http://schemas.microsoft.com/office/drawing/2014/main" id="{BFA7D1A9-78CC-4363-8E34-13AF1E3848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3115"/>
          <a:stretch/>
        </p:blipFill>
        <p:spPr>
          <a:xfrm>
            <a:off x="6940283" y="0"/>
            <a:ext cx="5251717" cy="6176954"/>
          </a:xfrm>
          <a:prstGeom prst="rect">
            <a:avLst/>
          </a:prstGeom>
        </p:spPr>
      </p:pic>
      <p:sp>
        <p:nvSpPr>
          <p:cNvPr id="9" name="Rectangle 8">
            <a:extLst>
              <a:ext uri="{FF2B5EF4-FFF2-40B4-BE49-F238E27FC236}">
                <a16:creationId xmlns:a16="http://schemas.microsoft.com/office/drawing/2014/main" id="{7F4F53CF-2F9E-DF9D-0DC7-CBF766AE6661}"/>
              </a:ext>
            </a:extLst>
          </p:cNvPr>
          <p:cNvSpPr/>
          <p:nvPr/>
        </p:nvSpPr>
        <p:spPr>
          <a:xfrm rot="5400000">
            <a:off x="2802699" y="-2751129"/>
            <a:ext cx="6176953" cy="11679232"/>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2" name="Title 1">
            <a:extLst>
              <a:ext uri="{FF2B5EF4-FFF2-40B4-BE49-F238E27FC236}">
                <a16:creationId xmlns:a16="http://schemas.microsoft.com/office/drawing/2014/main" id="{F0B46E53-4481-DBF0-482F-47BA2374ED6C}"/>
              </a:ext>
            </a:extLst>
          </p:cNvPr>
          <p:cNvSpPr>
            <a:spLocks noGrp="1"/>
          </p:cNvSpPr>
          <p:nvPr>
            <p:ph type="title"/>
          </p:nvPr>
        </p:nvSpPr>
        <p:spPr/>
        <p:txBody>
          <a:bodyPr/>
          <a:lstStyle/>
          <a:p>
            <a:r>
              <a:rPr lang="en-AU" dirty="0">
                <a:latin typeface="Arial Rounded MT Bold" panose="020F0704030504030204" pitchFamily="34" charset="0"/>
              </a:rPr>
              <a:t>Gaming and gambling</a:t>
            </a:r>
          </a:p>
        </p:txBody>
      </p:sp>
      <p:sp>
        <p:nvSpPr>
          <p:cNvPr id="3" name="Content Placeholder 2">
            <a:extLst>
              <a:ext uri="{FF2B5EF4-FFF2-40B4-BE49-F238E27FC236}">
                <a16:creationId xmlns:a16="http://schemas.microsoft.com/office/drawing/2014/main" id="{92D46C50-B41E-3790-61BE-490808537458}"/>
              </a:ext>
            </a:extLst>
          </p:cNvPr>
          <p:cNvSpPr>
            <a:spLocks noGrp="1"/>
          </p:cNvSpPr>
          <p:nvPr>
            <p:ph idx="1"/>
          </p:nvPr>
        </p:nvSpPr>
        <p:spPr>
          <a:xfrm>
            <a:off x="838200" y="1690688"/>
            <a:ext cx="7257586" cy="4351338"/>
          </a:xfrm>
        </p:spPr>
        <p:txBody>
          <a:bodyPr/>
          <a:lstStyle/>
          <a:p>
            <a:r>
              <a:rPr lang="en-AU" dirty="0">
                <a:latin typeface="Arial Nova" panose="020B0504020202020204" pitchFamily="34" charset="0"/>
              </a:rPr>
              <a:t>Simulated gambling refers to games which imitate the core characteristics of gambling or include gambling-like activities</a:t>
            </a:r>
          </a:p>
          <a:p>
            <a:r>
              <a:rPr lang="en-AU" dirty="0">
                <a:latin typeface="Arial Nova" panose="020B0504020202020204" pitchFamily="34" charset="0"/>
              </a:rPr>
              <a:t>Can include both virtual currencies and real money</a:t>
            </a:r>
          </a:p>
          <a:p>
            <a:endParaRPr lang="en-AU" dirty="0">
              <a:latin typeface="Arial Nova" panose="020B0504020202020204" pitchFamily="34" charset="0"/>
            </a:endParaRPr>
          </a:p>
        </p:txBody>
      </p:sp>
      <p:graphicFrame>
        <p:nvGraphicFramePr>
          <p:cNvPr id="4" name="Chart 3">
            <a:extLst>
              <a:ext uri="{FF2B5EF4-FFF2-40B4-BE49-F238E27FC236}">
                <a16:creationId xmlns:a16="http://schemas.microsoft.com/office/drawing/2014/main" id="{A8FA28EB-C022-34CB-E233-52FB0E8713B0}"/>
              </a:ext>
            </a:extLst>
          </p:cNvPr>
          <p:cNvGraphicFramePr/>
          <p:nvPr/>
        </p:nvGraphicFramePr>
        <p:xfrm>
          <a:off x="838199" y="3821860"/>
          <a:ext cx="2319130" cy="2355103"/>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86568959-1039-A5A4-9C28-9D69FB00A1E6}"/>
              </a:ext>
            </a:extLst>
          </p:cNvPr>
          <p:cNvSpPr txBox="1"/>
          <p:nvPr/>
        </p:nvSpPr>
        <p:spPr>
          <a:xfrm>
            <a:off x="3157329" y="4237556"/>
            <a:ext cx="4514710" cy="1200329"/>
          </a:xfrm>
          <a:prstGeom prst="rect">
            <a:avLst/>
          </a:prstGeom>
          <a:noFill/>
        </p:spPr>
        <p:txBody>
          <a:bodyPr wrap="square">
            <a:spAutoFit/>
          </a:bodyPr>
          <a:lstStyle/>
          <a:p>
            <a:r>
              <a:rPr lang="en-AU" sz="2400" dirty="0">
                <a:latin typeface="Arial Nova" panose="020B0504020202020204" pitchFamily="34" charset="0"/>
              </a:rPr>
              <a:t>of young people aged between 12 and 17 years play games that have gambling components</a:t>
            </a:r>
          </a:p>
        </p:txBody>
      </p:sp>
      <p:sp>
        <p:nvSpPr>
          <p:cNvPr id="6" name="TextBox 5">
            <a:extLst>
              <a:ext uri="{FF2B5EF4-FFF2-40B4-BE49-F238E27FC236}">
                <a16:creationId xmlns:a16="http://schemas.microsoft.com/office/drawing/2014/main" id="{2B7ADFE3-7BE7-9705-7A1D-F9A85F6A00D3}"/>
              </a:ext>
            </a:extLst>
          </p:cNvPr>
          <p:cNvSpPr txBox="1"/>
          <p:nvPr/>
        </p:nvSpPr>
        <p:spPr>
          <a:xfrm>
            <a:off x="1246635" y="4373211"/>
            <a:ext cx="1802294" cy="923330"/>
          </a:xfrm>
          <a:prstGeom prst="rect">
            <a:avLst/>
          </a:prstGeom>
          <a:noFill/>
        </p:spPr>
        <p:txBody>
          <a:bodyPr wrap="square" rtlCol="0">
            <a:spAutoFit/>
          </a:bodyPr>
          <a:lstStyle/>
          <a:p>
            <a:r>
              <a:rPr lang="en-AU" sz="5400" dirty="0">
                <a:latin typeface="Arial Rounded MT Bold" panose="020F0704030504030204" pitchFamily="34" charset="0"/>
              </a:rPr>
              <a:t>40%</a:t>
            </a:r>
          </a:p>
        </p:txBody>
      </p:sp>
    </p:spTree>
    <p:extLst>
      <p:ext uri="{BB962C8B-B14F-4D97-AF65-F5344CB8AC3E}">
        <p14:creationId xmlns:p14="http://schemas.microsoft.com/office/powerpoint/2010/main" val="4221772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couple of men sitting on a staircase&#10;&#10;Description automatically generated">
            <a:extLst>
              <a:ext uri="{FF2B5EF4-FFF2-40B4-BE49-F238E27FC236}">
                <a16:creationId xmlns:a16="http://schemas.microsoft.com/office/drawing/2014/main" id="{31C32036-07B0-5611-D26B-71C92E01B8B3}"/>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5016"/>
          <a:stretch/>
        </p:blipFill>
        <p:spPr>
          <a:xfrm flipH="1">
            <a:off x="6481011" y="-7"/>
            <a:ext cx="5710989" cy="6176953"/>
          </a:xfrm>
          <a:prstGeom prst="rect">
            <a:avLst/>
          </a:prstGeom>
        </p:spPr>
      </p:pic>
      <p:sp>
        <p:nvSpPr>
          <p:cNvPr id="7" name="Rectangle 6">
            <a:extLst>
              <a:ext uri="{FF2B5EF4-FFF2-40B4-BE49-F238E27FC236}">
                <a16:creationId xmlns:a16="http://schemas.microsoft.com/office/drawing/2014/main" id="{43D213A3-B7B5-D6FD-04B4-10ED0A0F1BDB}"/>
              </a:ext>
            </a:extLst>
          </p:cNvPr>
          <p:cNvSpPr/>
          <p:nvPr/>
        </p:nvSpPr>
        <p:spPr>
          <a:xfrm rot="5400000">
            <a:off x="2399640" y="-2348075"/>
            <a:ext cx="6176953" cy="10873120"/>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3" name="Content Placeholder 2">
            <a:extLst>
              <a:ext uri="{FF2B5EF4-FFF2-40B4-BE49-F238E27FC236}">
                <a16:creationId xmlns:a16="http://schemas.microsoft.com/office/drawing/2014/main" id="{C8B33B04-5EE8-510D-4D85-D2C3115476A6}"/>
              </a:ext>
            </a:extLst>
          </p:cNvPr>
          <p:cNvSpPr>
            <a:spLocks noGrp="1"/>
          </p:cNvSpPr>
          <p:nvPr>
            <p:ph idx="1"/>
          </p:nvPr>
        </p:nvSpPr>
        <p:spPr>
          <a:xfrm>
            <a:off x="838200" y="1690688"/>
            <a:ext cx="6368716" cy="4351338"/>
          </a:xfrm>
        </p:spPr>
        <p:txBody>
          <a:bodyPr/>
          <a:lstStyle/>
          <a:p>
            <a:pPr marL="0" indent="0">
              <a:buNone/>
            </a:pPr>
            <a:r>
              <a:rPr lang="en-AU" b="1" dirty="0">
                <a:latin typeface="Arial Nova" panose="020B0504020202020204" pitchFamily="34" charset="0"/>
              </a:rPr>
              <a:t>Social casino games</a:t>
            </a:r>
          </a:p>
          <a:p>
            <a:r>
              <a:rPr lang="en-AU" dirty="0">
                <a:latin typeface="Arial Nova" panose="020B0504020202020204" pitchFamily="34" charset="0"/>
              </a:rPr>
              <a:t>Look and work like real casino games, such as blackjack or pokies</a:t>
            </a:r>
          </a:p>
          <a:p>
            <a:r>
              <a:rPr lang="en-AU" dirty="0">
                <a:latin typeface="Arial Nova" panose="020B0504020202020204" pitchFamily="34" charset="0"/>
              </a:rPr>
              <a:t>Rather than playing with real money, the player wins points or in-game currency, like coins or jewels</a:t>
            </a:r>
          </a:p>
        </p:txBody>
      </p:sp>
      <p:sp>
        <p:nvSpPr>
          <p:cNvPr id="24" name="Rectangle: Rounded Corners 23">
            <a:extLst>
              <a:ext uri="{FF2B5EF4-FFF2-40B4-BE49-F238E27FC236}">
                <a16:creationId xmlns:a16="http://schemas.microsoft.com/office/drawing/2014/main" id="{F1EE45A0-A494-35F5-1B50-A26F07C37A16}"/>
              </a:ext>
            </a:extLst>
          </p:cNvPr>
          <p:cNvSpPr/>
          <p:nvPr/>
        </p:nvSpPr>
        <p:spPr>
          <a:xfrm>
            <a:off x="4113125" y="529762"/>
            <a:ext cx="4735772" cy="996287"/>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C0AA480F-7E11-D6F7-4D42-3360A65AB7ED}"/>
              </a:ext>
            </a:extLst>
          </p:cNvPr>
          <p:cNvSpPr>
            <a:spLocks noGrp="1"/>
          </p:cNvSpPr>
          <p:nvPr>
            <p:ph type="title"/>
          </p:nvPr>
        </p:nvSpPr>
        <p:spPr/>
        <p:txBody>
          <a:bodyPr/>
          <a:lstStyle/>
          <a:p>
            <a:r>
              <a:rPr lang="en-AU" dirty="0">
                <a:latin typeface="Arial Rounded MT Bold" panose="020F0704030504030204" pitchFamily="34" charset="0"/>
              </a:rPr>
              <a:t>Types of simulated gambling</a:t>
            </a:r>
          </a:p>
        </p:txBody>
      </p:sp>
    </p:spTree>
    <p:extLst>
      <p:ext uri="{BB962C8B-B14F-4D97-AF65-F5344CB8AC3E}">
        <p14:creationId xmlns:p14="http://schemas.microsoft.com/office/powerpoint/2010/main" val="3654319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playing video games&#10;&#10;Description automatically generated">
            <a:extLst>
              <a:ext uri="{FF2B5EF4-FFF2-40B4-BE49-F238E27FC236}">
                <a16:creationId xmlns:a16="http://schemas.microsoft.com/office/drawing/2014/main" id="{A5A2346E-E653-70AE-F038-260FE71D0FC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991726" y="0"/>
            <a:ext cx="6200274" cy="6176953"/>
          </a:xfrm>
          <a:prstGeom prst="rect">
            <a:avLst/>
          </a:prstGeom>
        </p:spPr>
      </p:pic>
      <p:sp>
        <p:nvSpPr>
          <p:cNvPr id="7" name="Rectangle 6">
            <a:extLst>
              <a:ext uri="{FF2B5EF4-FFF2-40B4-BE49-F238E27FC236}">
                <a16:creationId xmlns:a16="http://schemas.microsoft.com/office/drawing/2014/main" id="{43D213A3-B7B5-D6FD-04B4-10ED0A0F1BDB}"/>
              </a:ext>
            </a:extLst>
          </p:cNvPr>
          <p:cNvSpPr/>
          <p:nvPr/>
        </p:nvSpPr>
        <p:spPr>
          <a:xfrm rot="5400000">
            <a:off x="2808713" y="-2757147"/>
            <a:ext cx="6176953" cy="1169126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2" name="Title 1">
            <a:extLst>
              <a:ext uri="{FF2B5EF4-FFF2-40B4-BE49-F238E27FC236}">
                <a16:creationId xmlns:a16="http://schemas.microsoft.com/office/drawing/2014/main" id="{C0AA480F-7E11-D6F7-4D42-3360A65AB7ED}"/>
              </a:ext>
            </a:extLst>
          </p:cNvPr>
          <p:cNvSpPr>
            <a:spLocks noGrp="1"/>
          </p:cNvSpPr>
          <p:nvPr>
            <p:ph type="title"/>
          </p:nvPr>
        </p:nvSpPr>
        <p:spPr/>
        <p:txBody>
          <a:bodyPr/>
          <a:lstStyle/>
          <a:p>
            <a:r>
              <a:rPr lang="en-AU" dirty="0">
                <a:latin typeface="Arial Rounded MT Bold" panose="020F0704030504030204" pitchFamily="34" charset="0"/>
              </a:rPr>
              <a:t>Types of simulated gambling</a:t>
            </a:r>
          </a:p>
        </p:txBody>
      </p:sp>
      <p:sp>
        <p:nvSpPr>
          <p:cNvPr id="3" name="Content Placeholder 2">
            <a:extLst>
              <a:ext uri="{FF2B5EF4-FFF2-40B4-BE49-F238E27FC236}">
                <a16:creationId xmlns:a16="http://schemas.microsoft.com/office/drawing/2014/main" id="{C8B33B04-5EE8-510D-4D85-D2C3115476A6}"/>
              </a:ext>
            </a:extLst>
          </p:cNvPr>
          <p:cNvSpPr>
            <a:spLocks noGrp="1"/>
          </p:cNvSpPr>
          <p:nvPr>
            <p:ph idx="1"/>
          </p:nvPr>
        </p:nvSpPr>
        <p:spPr>
          <a:xfrm>
            <a:off x="838200" y="1690688"/>
            <a:ext cx="6655420" cy="4351338"/>
          </a:xfrm>
        </p:spPr>
        <p:txBody>
          <a:bodyPr/>
          <a:lstStyle/>
          <a:p>
            <a:pPr marL="0" indent="0">
              <a:buNone/>
            </a:pPr>
            <a:r>
              <a:rPr lang="en-AU" b="1" dirty="0">
                <a:latin typeface="Arial Nova" panose="020B0504020202020204" pitchFamily="34" charset="0"/>
              </a:rPr>
              <a:t>Loot boxes</a:t>
            </a:r>
          </a:p>
          <a:p>
            <a:r>
              <a:rPr lang="en-AU" dirty="0">
                <a:latin typeface="Arial Nova" panose="020B0504020202020204" pitchFamily="34" charset="0"/>
              </a:rPr>
              <a:t>Virtual treasure chests containing items that players can use to help advance them in the game</a:t>
            </a:r>
          </a:p>
          <a:p>
            <a:r>
              <a:rPr lang="en-AU" dirty="0">
                <a:latin typeface="Arial Nova" panose="020B0504020202020204" pitchFamily="34" charset="0"/>
              </a:rPr>
              <a:t>Contents of the box is unknown to the player until opened</a:t>
            </a:r>
          </a:p>
          <a:p>
            <a:r>
              <a:rPr lang="en-AU" dirty="0">
                <a:latin typeface="Arial Nova" panose="020B0504020202020204" pitchFamily="34" charset="0"/>
              </a:rPr>
              <a:t>Can be earned through playing or purchased using real money</a:t>
            </a:r>
          </a:p>
        </p:txBody>
      </p:sp>
    </p:spTree>
    <p:extLst>
      <p:ext uri="{BB962C8B-B14F-4D97-AF65-F5344CB8AC3E}">
        <p14:creationId xmlns:p14="http://schemas.microsoft.com/office/powerpoint/2010/main" val="1733080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person sitting on a couch playing video games&#10;&#10;Description automatically generated">
            <a:extLst>
              <a:ext uri="{FF2B5EF4-FFF2-40B4-BE49-F238E27FC236}">
                <a16:creationId xmlns:a16="http://schemas.microsoft.com/office/drawing/2014/main" id="{E50FB153-CCAF-97D4-E14D-5C88F7E7DB32}"/>
              </a:ext>
            </a:extLst>
          </p:cNvPr>
          <p:cNvPicPr>
            <a:picLocks noChangeAspect="1"/>
          </p:cNvPicPr>
          <p:nvPr/>
        </p:nvPicPr>
        <p:blipFill rotWithShape="1">
          <a:blip r:embed="rId3" cstate="screen">
            <a:alphaModFix amt="85000"/>
            <a:extLst>
              <a:ext uri="{28A0092B-C50C-407E-A947-70E740481C1C}">
                <a14:useLocalDpi xmlns:a14="http://schemas.microsoft.com/office/drawing/2010/main" val="0"/>
              </a:ext>
            </a:extLst>
          </a:blip>
          <a:srcRect/>
          <a:stretch/>
        </p:blipFill>
        <p:spPr>
          <a:xfrm>
            <a:off x="5739063" y="-8"/>
            <a:ext cx="6452937" cy="6176954"/>
          </a:xfrm>
          <a:prstGeom prst="rect">
            <a:avLst/>
          </a:prstGeom>
        </p:spPr>
      </p:pic>
      <p:sp>
        <p:nvSpPr>
          <p:cNvPr id="7" name="Rectangle 6">
            <a:extLst>
              <a:ext uri="{FF2B5EF4-FFF2-40B4-BE49-F238E27FC236}">
                <a16:creationId xmlns:a16="http://schemas.microsoft.com/office/drawing/2014/main" id="{43D213A3-B7B5-D6FD-04B4-10ED0A0F1BDB}"/>
              </a:ext>
            </a:extLst>
          </p:cNvPr>
          <p:cNvSpPr/>
          <p:nvPr/>
        </p:nvSpPr>
        <p:spPr>
          <a:xfrm rot="5400000">
            <a:off x="2525968" y="-2474406"/>
            <a:ext cx="6176953" cy="11125782"/>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3" name="Content Placeholder 2">
            <a:extLst>
              <a:ext uri="{FF2B5EF4-FFF2-40B4-BE49-F238E27FC236}">
                <a16:creationId xmlns:a16="http://schemas.microsoft.com/office/drawing/2014/main" id="{C8B33B04-5EE8-510D-4D85-D2C3115476A6}"/>
              </a:ext>
            </a:extLst>
          </p:cNvPr>
          <p:cNvSpPr>
            <a:spLocks noGrp="1"/>
          </p:cNvSpPr>
          <p:nvPr>
            <p:ph idx="1"/>
          </p:nvPr>
        </p:nvSpPr>
        <p:spPr>
          <a:xfrm>
            <a:off x="838199" y="1690688"/>
            <a:ext cx="6152148" cy="4351338"/>
          </a:xfrm>
        </p:spPr>
        <p:txBody>
          <a:bodyPr/>
          <a:lstStyle/>
          <a:p>
            <a:pPr marL="0" indent="0">
              <a:buNone/>
            </a:pPr>
            <a:r>
              <a:rPr lang="en-AU" b="1" dirty="0">
                <a:latin typeface="Arial Nova" panose="020B0504020202020204" pitchFamily="34" charset="0"/>
              </a:rPr>
              <a:t>Skin betting</a:t>
            </a:r>
          </a:p>
          <a:p>
            <a:r>
              <a:rPr lang="en-AU" dirty="0">
                <a:latin typeface="Arial Nova" panose="020B0504020202020204" pitchFamily="34" charset="0"/>
              </a:rPr>
              <a:t>Items that players can acquire to change the appearance of their character, like clothes or weapons</a:t>
            </a:r>
          </a:p>
          <a:p>
            <a:r>
              <a:rPr lang="en-AU" dirty="0">
                <a:latin typeface="Arial Nova" panose="020B0504020202020204" pitchFamily="34" charset="0"/>
              </a:rPr>
              <a:t>Can be won, obtained through chance or purchased using game currency or real money</a:t>
            </a:r>
          </a:p>
        </p:txBody>
      </p:sp>
      <p:sp>
        <p:nvSpPr>
          <p:cNvPr id="5" name="Rectangle: Rounded Corners 4">
            <a:extLst>
              <a:ext uri="{FF2B5EF4-FFF2-40B4-BE49-F238E27FC236}">
                <a16:creationId xmlns:a16="http://schemas.microsoft.com/office/drawing/2014/main" id="{874BFAC0-ABB1-5E14-10A2-B75C0BEE0E23}"/>
              </a:ext>
            </a:extLst>
          </p:cNvPr>
          <p:cNvSpPr/>
          <p:nvPr/>
        </p:nvSpPr>
        <p:spPr>
          <a:xfrm>
            <a:off x="4161910" y="559465"/>
            <a:ext cx="4735772" cy="996287"/>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C0AA480F-7E11-D6F7-4D42-3360A65AB7ED}"/>
              </a:ext>
            </a:extLst>
          </p:cNvPr>
          <p:cNvSpPr>
            <a:spLocks noGrp="1"/>
          </p:cNvSpPr>
          <p:nvPr>
            <p:ph type="title"/>
          </p:nvPr>
        </p:nvSpPr>
        <p:spPr/>
        <p:txBody>
          <a:bodyPr/>
          <a:lstStyle/>
          <a:p>
            <a:r>
              <a:rPr lang="en-AU" dirty="0">
                <a:latin typeface="Arial Rounded MT Bold" panose="020F0704030504030204" pitchFamily="34" charset="0"/>
              </a:rPr>
              <a:t>Types of simulated gambling</a:t>
            </a:r>
          </a:p>
        </p:txBody>
      </p:sp>
    </p:spTree>
    <p:extLst>
      <p:ext uri="{BB962C8B-B14F-4D97-AF65-F5344CB8AC3E}">
        <p14:creationId xmlns:p14="http://schemas.microsoft.com/office/powerpoint/2010/main" val="2816527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earphones and looking at his phone&#10;&#10;Description automatically generated">
            <a:extLst>
              <a:ext uri="{FF2B5EF4-FFF2-40B4-BE49-F238E27FC236}">
                <a16:creationId xmlns:a16="http://schemas.microsoft.com/office/drawing/2014/main" id="{A142FCBC-66C1-65FB-E158-100F71709D4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620000" y="0"/>
            <a:ext cx="4572000" cy="6176963"/>
          </a:xfrm>
          <a:prstGeom prst="rect">
            <a:avLst/>
          </a:prstGeom>
        </p:spPr>
      </p:pic>
      <p:sp>
        <p:nvSpPr>
          <p:cNvPr id="8" name="Rectangle 7">
            <a:extLst>
              <a:ext uri="{FF2B5EF4-FFF2-40B4-BE49-F238E27FC236}">
                <a16:creationId xmlns:a16="http://schemas.microsoft.com/office/drawing/2014/main" id="{557DEDA9-53BB-11E3-FDBD-1C59A1B34BBF}"/>
              </a:ext>
            </a:extLst>
          </p:cNvPr>
          <p:cNvSpPr/>
          <p:nvPr/>
        </p:nvSpPr>
        <p:spPr>
          <a:xfrm rot="5400000">
            <a:off x="3033302" y="-2981734"/>
            <a:ext cx="6176953" cy="1214044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2" name="Title 1">
            <a:extLst>
              <a:ext uri="{FF2B5EF4-FFF2-40B4-BE49-F238E27FC236}">
                <a16:creationId xmlns:a16="http://schemas.microsoft.com/office/drawing/2014/main" id="{C204FEAD-0574-E845-F8E5-59B4CDAF7361}"/>
              </a:ext>
            </a:extLst>
          </p:cNvPr>
          <p:cNvSpPr>
            <a:spLocks noGrp="1"/>
          </p:cNvSpPr>
          <p:nvPr>
            <p:ph type="title"/>
          </p:nvPr>
        </p:nvSpPr>
        <p:spPr/>
        <p:txBody>
          <a:bodyPr/>
          <a:lstStyle/>
          <a:p>
            <a:r>
              <a:rPr lang="en-AU" dirty="0">
                <a:latin typeface="Arial Rounded MT Bold" panose="020F0704030504030204" pitchFamily="34" charset="0"/>
              </a:rPr>
              <a:t>Impact of simulated gambling</a:t>
            </a:r>
          </a:p>
        </p:txBody>
      </p:sp>
      <p:sp>
        <p:nvSpPr>
          <p:cNvPr id="3" name="Content Placeholder 2">
            <a:extLst>
              <a:ext uri="{FF2B5EF4-FFF2-40B4-BE49-F238E27FC236}">
                <a16:creationId xmlns:a16="http://schemas.microsoft.com/office/drawing/2014/main" id="{2BB47928-8B1E-2CAA-44D6-6522A797F7E0}"/>
              </a:ext>
            </a:extLst>
          </p:cNvPr>
          <p:cNvSpPr>
            <a:spLocks noGrp="1"/>
          </p:cNvSpPr>
          <p:nvPr>
            <p:ph idx="1"/>
          </p:nvPr>
        </p:nvSpPr>
        <p:spPr/>
        <p:txBody>
          <a:bodyPr/>
          <a:lstStyle/>
          <a:p>
            <a:r>
              <a:rPr lang="en-AU" dirty="0">
                <a:latin typeface="Arial Nova" panose="020B0504020202020204" pitchFamily="34" charset="0"/>
              </a:rPr>
              <a:t>Leads to false ideas about the chances of winning</a:t>
            </a:r>
          </a:p>
          <a:p>
            <a:r>
              <a:rPr lang="en-AU" dirty="0">
                <a:latin typeface="Arial Nova" panose="020B0504020202020204" pitchFamily="34" charset="0"/>
              </a:rPr>
              <a:t>Possible to become addictive</a:t>
            </a:r>
          </a:p>
          <a:p>
            <a:r>
              <a:rPr lang="en-AU" dirty="0">
                <a:latin typeface="Arial Nova" panose="020B0504020202020204" pitchFamily="34" charset="0"/>
              </a:rPr>
              <a:t>Normalises real gambling</a:t>
            </a:r>
          </a:p>
          <a:p>
            <a:r>
              <a:rPr lang="en-AU" dirty="0">
                <a:latin typeface="Arial Nova" panose="020B0504020202020204" pitchFamily="34" charset="0"/>
              </a:rPr>
              <a:t>Leads to greater uptake of real gambling</a:t>
            </a:r>
          </a:p>
        </p:txBody>
      </p:sp>
      <p:graphicFrame>
        <p:nvGraphicFramePr>
          <p:cNvPr id="4" name="Chart 3">
            <a:extLst>
              <a:ext uri="{FF2B5EF4-FFF2-40B4-BE49-F238E27FC236}">
                <a16:creationId xmlns:a16="http://schemas.microsoft.com/office/drawing/2014/main" id="{D0AABD55-C35C-5A61-035C-D8738BDBFC90}"/>
              </a:ext>
            </a:extLst>
          </p:cNvPr>
          <p:cNvGraphicFramePr/>
          <p:nvPr>
            <p:extLst>
              <p:ext uri="{D42A27DB-BD31-4B8C-83A1-F6EECF244321}">
                <p14:modId xmlns:p14="http://schemas.microsoft.com/office/powerpoint/2010/main" val="1531522498"/>
              </p:ext>
            </p:extLst>
          </p:nvPr>
        </p:nvGraphicFramePr>
        <p:xfrm>
          <a:off x="838200" y="3956797"/>
          <a:ext cx="2319130" cy="235510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B5298B19-43B0-D073-1B02-64804F2212EA}"/>
              </a:ext>
            </a:extLst>
          </p:cNvPr>
          <p:cNvSpPr txBox="1"/>
          <p:nvPr/>
        </p:nvSpPr>
        <p:spPr>
          <a:xfrm>
            <a:off x="1246636" y="4508148"/>
            <a:ext cx="1802294" cy="923330"/>
          </a:xfrm>
          <a:prstGeom prst="rect">
            <a:avLst/>
          </a:prstGeom>
          <a:noFill/>
        </p:spPr>
        <p:txBody>
          <a:bodyPr wrap="square" rtlCol="0">
            <a:spAutoFit/>
          </a:bodyPr>
          <a:lstStyle/>
          <a:p>
            <a:r>
              <a:rPr lang="en-AU" sz="5400" dirty="0">
                <a:latin typeface="Arial Rounded MT Bold" panose="020F0704030504030204" pitchFamily="34" charset="0"/>
              </a:rPr>
              <a:t>40%</a:t>
            </a:r>
          </a:p>
        </p:txBody>
      </p:sp>
      <p:sp>
        <p:nvSpPr>
          <p:cNvPr id="7" name="TextBox 6">
            <a:extLst>
              <a:ext uri="{FF2B5EF4-FFF2-40B4-BE49-F238E27FC236}">
                <a16:creationId xmlns:a16="http://schemas.microsoft.com/office/drawing/2014/main" id="{68F91E8D-A3AE-644F-1BA5-80A2E95D991E}"/>
              </a:ext>
            </a:extLst>
          </p:cNvPr>
          <p:cNvSpPr txBox="1"/>
          <p:nvPr/>
        </p:nvSpPr>
        <p:spPr>
          <a:xfrm>
            <a:off x="3157330" y="4372493"/>
            <a:ext cx="4637373" cy="1200329"/>
          </a:xfrm>
          <a:prstGeom prst="rect">
            <a:avLst/>
          </a:prstGeom>
          <a:noFill/>
        </p:spPr>
        <p:txBody>
          <a:bodyPr wrap="square">
            <a:spAutoFit/>
          </a:bodyPr>
          <a:lstStyle/>
          <a:p>
            <a:r>
              <a:rPr lang="en-AU" sz="2400" dirty="0">
                <a:latin typeface="Arial Nova" panose="020B0504020202020204" pitchFamily="34" charset="0"/>
              </a:rPr>
              <a:t>more likely to gamble as an adult if a person plays simulated gambling games as a teenager</a:t>
            </a:r>
          </a:p>
        </p:txBody>
      </p:sp>
    </p:spTree>
    <p:extLst>
      <p:ext uri="{BB962C8B-B14F-4D97-AF65-F5344CB8AC3E}">
        <p14:creationId xmlns:p14="http://schemas.microsoft.com/office/powerpoint/2010/main" val="3545081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230B-2322-0F64-7070-8BE4E2D2F8A0}"/>
              </a:ext>
            </a:extLst>
          </p:cNvPr>
          <p:cNvSpPr>
            <a:spLocks noGrp="1"/>
          </p:cNvSpPr>
          <p:nvPr>
            <p:ph type="title"/>
          </p:nvPr>
        </p:nvSpPr>
        <p:spPr/>
        <p:txBody>
          <a:bodyPr/>
          <a:lstStyle/>
          <a:p>
            <a:r>
              <a:rPr lang="en-AU" dirty="0">
                <a:solidFill>
                  <a:srgbClr val="5EA443"/>
                </a:solidFill>
                <a:latin typeface="Arial Rounded MT Bold" panose="020F0704030504030204" pitchFamily="34" charset="0"/>
              </a:rPr>
              <a:t>Strategies for safer gaming</a:t>
            </a:r>
          </a:p>
        </p:txBody>
      </p:sp>
      <p:sp>
        <p:nvSpPr>
          <p:cNvPr id="4" name="TextBox 19">
            <a:extLst>
              <a:ext uri="{FF2B5EF4-FFF2-40B4-BE49-F238E27FC236}">
                <a16:creationId xmlns:a16="http://schemas.microsoft.com/office/drawing/2014/main" id="{AEE70EA9-7A7B-B683-D124-DA3595DC0C94}"/>
              </a:ext>
            </a:extLst>
          </p:cNvPr>
          <p:cNvSpPr txBox="1">
            <a:spLocks noChangeArrowheads="1"/>
          </p:cNvSpPr>
          <p:nvPr/>
        </p:nvSpPr>
        <p:spPr bwMode="auto">
          <a:xfrm>
            <a:off x="1295400" y="2884488"/>
            <a:ext cx="26019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dirty="0">
                <a:solidFill>
                  <a:srgbClr val="5EA443"/>
                </a:solidFill>
                <a:latin typeface="Arial Nova" panose="020B0504020202020204" pitchFamily="34" charset="0"/>
              </a:rPr>
              <a:t>Monitor your gaming</a:t>
            </a:r>
          </a:p>
        </p:txBody>
      </p:sp>
      <p:sp>
        <p:nvSpPr>
          <p:cNvPr id="5" name="TextBox 20">
            <a:extLst>
              <a:ext uri="{FF2B5EF4-FFF2-40B4-BE49-F238E27FC236}">
                <a16:creationId xmlns:a16="http://schemas.microsoft.com/office/drawing/2014/main" id="{D09A0870-E7CC-0BA5-A037-3F4659A10476}"/>
              </a:ext>
            </a:extLst>
          </p:cNvPr>
          <p:cNvSpPr txBox="1">
            <a:spLocks noChangeArrowheads="1"/>
          </p:cNvSpPr>
          <p:nvPr/>
        </p:nvSpPr>
        <p:spPr bwMode="auto">
          <a:xfrm>
            <a:off x="4795838" y="2884488"/>
            <a:ext cx="26003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dirty="0">
                <a:solidFill>
                  <a:srgbClr val="5EA443"/>
                </a:solidFill>
                <a:latin typeface="Arial Nova" panose="020B0504020202020204" pitchFamily="34" charset="0"/>
              </a:rPr>
              <a:t>Play with other people</a:t>
            </a:r>
          </a:p>
        </p:txBody>
      </p:sp>
      <p:sp>
        <p:nvSpPr>
          <p:cNvPr id="6" name="TextBox 21">
            <a:extLst>
              <a:ext uri="{FF2B5EF4-FFF2-40B4-BE49-F238E27FC236}">
                <a16:creationId xmlns:a16="http://schemas.microsoft.com/office/drawing/2014/main" id="{03CADC81-D008-2729-1805-FD493FF88D04}"/>
              </a:ext>
            </a:extLst>
          </p:cNvPr>
          <p:cNvSpPr txBox="1">
            <a:spLocks noChangeArrowheads="1"/>
          </p:cNvSpPr>
          <p:nvPr/>
        </p:nvSpPr>
        <p:spPr bwMode="auto">
          <a:xfrm>
            <a:off x="8294688" y="2887663"/>
            <a:ext cx="2806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dirty="0">
                <a:solidFill>
                  <a:srgbClr val="5EA443"/>
                </a:solidFill>
                <a:latin typeface="Arial Nova" panose="020B0504020202020204" pitchFamily="34" charset="0"/>
              </a:rPr>
              <a:t>Gamble with a clear mind</a:t>
            </a:r>
          </a:p>
        </p:txBody>
      </p:sp>
      <p:sp>
        <p:nvSpPr>
          <p:cNvPr id="7" name="TextBox 22">
            <a:extLst>
              <a:ext uri="{FF2B5EF4-FFF2-40B4-BE49-F238E27FC236}">
                <a16:creationId xmlns:a16="http://schemas.microsoft.com/office/drawing/2014/main" id="{18CEC72D-43E1-F157-F096-2C736EE746A7}"/>
              </a:ext>
            </a:extLst>
          </p:cNvPr>
          <p:cNvSpPr txBox="1">
            <a:spLocks noChangeArrowheads="1"/>
          </p:cNvSpPr>
          <p:nvPr/>
        </p:nvSpPr>
        <p:spPr bwMode="auto">
          <a:xfrm>
            <a:off x="2951163" y="4924425"/>
            <a:ext cx="26019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dirty="0">
                <a:solidFill>
                  <a:srgbClr val="5EA443"/>
                </a:solidFill>
                <a:latin typeface="Arial Nova" panose="020B0504020202020204" pitchFamily="34" charset="0"/>
              </a:rPr>
              <a:t>Take a break from gaming</a:t>
            </a:r>
          </a:p>
        </p:txBody>
      </p:sp>
      <p:sp>
        <p:nvSpPr>
          <p:cNvPr id="8" name="TextBox 23">
            <a:extLst>
              <a:ext uri="{FF2B5EF4-FFF2-40B4-BE49-F238E27FC236}">
                <a16:creationId xmlns:a16="http://schemas.microsoft.com/office/drawing/2014/main" id="{26AF8EB0-2E56-784A-9E9B-3D0556C392DF}"/>
              </a:ext>
            </a:extLst>
          </p:cNvPr>
          <p:cNvSpPr txBox="1">
            <a:spLocks noChangeArrowheads="1"/>
          </p:cNvSpPr>
          <p:nvPr/>
        </p:nvSpPr>
        <p:spPr bwMode="auto">
          <a:xfrm>
            <a:off x="6638925" y="4924425"/>
            <a:ext cx="2806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dirty="0">
                <a:solidFill>
                  <a:srgbClr val="5EA443"/>
                </a:solidFill>
                <a:latin typeface="Arial Nova" panose="020B0504020202020204" pitchFamily="34" charset="0"/>
              </a:rPr>
              <a:t>Participate in other activities</a:t>
            </a:r>
          </a:p>
        </p:txBody>
      </p:sp>
      <p:pic>
        <p:nvPicPr>
          <p:cNvPr id="11" name="Graphic 6" descr="Clock with solid fill">
            <a:extLst>
              <a:ext uri="{FF2B5EF4-FFF2-40B4-BE49-F238E27FC236}">
                <a16:creationId xmlns:a16="http://schemas.microsoft.com/office/drawing/2014/main" id="{628C90EA-DDE5-A745-04BB-B4766E6C4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651" y="3793168"/>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8" descr="Partial sun with solid fill">
            <a:extLst>
              <a:ext uri="{FF2B5EF4-FFF2-40B4-BE49-F238E27FC236}">
                <a16:creationId xmlns:a16="http://schemas.microsoft.com/office/drawing/2014/main" id="{96B9079D-5255-88EF-A18A-0AFB656020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5113" y="1697039"/>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phic 10" descr="Yoga with solid fill">
            <a:extLst>
              <a:ext uri="{FF2B5EF4-FFF2-40B4-BE49-F238E27FC236}">
                <a16:creationId xmlns:a16="http://schemas.microsoft.com/office/drawing/2014/main" id="{9C2C0864-9E80-EFAB-59A1-B513E0248E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9350" y="3805238"/>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phic 14" descr="Game controller with solid fill">
            <a:extLst>
              <a:ext uri="{FF2B5EF4-FFF2-40B4-BE49-F238E27FC236}">
                <a16:creationId xmlns:a16="http://schemas.microsoft.com/office/drawing/2014/main" id="{600F2B52-BD1C-809A-F9D1-DD51C10269F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53431" y="1697040"/>
            <a:ext cx="1085849" cy="1085849"/>
          </a:xfrm>
          <a:prstGeom prst="rect">
            <a:avLst/>
          </a:prstGeom>
        </p:spPr>
      </p:pic>
      <p:pic>
        <p:nvPicPr>
          <p:cNvPr id="19" name="Graphic 18" descr="Users with solid fill">
            <a:extLst>
              <a:ext uri="{FF2B5EF4-FFF2-40B4-BE49-F238E27FC236}">
                <a16:creationId xmlns:a16="http://schemas.microsoft.com/office/drawing/2014/main" id="{B2BF9938-DA05-83D1-5B9F-3B7D19450B4E}"/>
              </a:ext>
            </a:extLst>
          </p:cNvPr>
          <p:cNvPicPr>
            <a:picLocks noChangeAspect="1"/>
          </p:cNvPicPr>
          <p:nvPr/>
        </p:nvPicPr>
        <p:blipFill rotWithShape="1">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rcRect t="9358" b="12133"/>
          <a:stretch/>
        </p:blipFill>
        <p:spPr>
          <a:xfrm>
            <a:off x="5480708" y="1807225"/>
            <a:ext cx="1230583" cy="966118"/>
          </a:xfrm>
          <a:prstGeom prst="rect">
            <a:avLst/>
          </a:prstGeom>
        </p:spPr>
      </p:pic>
    </p:spTree>
    <p:extLst>
      <p:ext uri="{BB962C8B-B14F-4D97-AF65-F5344CB8AC3E}">
        <p14:creationId xmlns:p14="http://schemas.microsoft.com/office/powerpoint/2010/main" val="1355636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2009</Words>
  <Application>Microsoft Office PowerPoint</Application>
  <PresentationFormat>Widescreen</PresentationFormat>
  <Paragraphs>124</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Nova</vt:lpstr>
      <vt:lpstr>Arial Rounded MT Bold</vt:lpstr>
      <vt:lpstr>Barlow</vt:lpstr>
      <vt:lpstr>Calibri</vt:lpstr>
      <vt:lpstr>Calibri Light</vt:lpstr>
      <vt:lpstr>WordVisi_MSFontService</vt:lpstr>
      <vt:lpstr>Office Theme</vt:lpstr>
      <vt:lpstr>PowerPoint Presentation</vt:lpstr>
      <vt:lpstr>Overview</vt:lpstr>
      <vt:lpstr>What is gaming?</vt:lpstr>
      <vt:lpstr>Gaming and gambling</vt:lpstr>
      <vt:lpstr>Types of simulated gambling</vt:lpstr>
      <vt:lpstr>Types of simulated gambling</vt:lpstr>
      <vt:lpstr>Types of simulated gambling</vt:lpstr>
      <vt:lpstr>Impact of simulated gambling</vt:lpstr>
      <vt:lpstr>Strategies for safer gaming</vt:lpstr>
      <vt:lpstr>PowerPoint Presentation</vt:lpstr>
    </vt:vector>
  </TitlesOfParts>
  <Company>Department of Justice and Attorney-General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Dominique Bell</dc:creator>
  <cp:lastModifiedBy>Elizabeth Costello</cp:lastModifiedBy>
  <cp:revision>17</cp:revision>
  <dcterms:created xsi:type="dcterms:W3CDTF">2024-07-05T01:52:11Z</dcterms:created>
  <dcterms:modified xsi:type="dcterms:W3CDTF">2024-12-06T00:40:48Z</dcterms:modified>
</cp:coreProperties>
</file>