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2" r:id="rId2"/>
    <p:sldId id="287" r:id="rId3"/>
    <p:sldId id="264" r:id="rId4"/>
    <p:sldId id="279" r:id="rId5"/>
    <p:sldId id="273" r:id="rId6"/>
    <p:sldId id="271" r:id="rId7"/>
    <p:sldId id="321" r:id="rId8"/>
    <p:sldId id="315" r:id="rId9"/>
    <p:sldId id="316" r:id="rId10"/>
    <p:sldId id="322" r:id="rId11"/>
    <p:sldId id="319" r:id="rId12"/>
    <p:sldId id="306" r:id="rId13"/>
    <p:sldId id="268" r:id="rId14"/>
    <p:sldId id="269" r:id="rId15"/>
    <p:sldId id="270" r:id="rId16"/>
    <p:sldId id="320" r:id="rId17"/>
    <p:sldId id="303" r:id="rId18"/>
    <p:sldId id="304" r:id="rId19"/>
    <p:sldId id="309" r:id="rId20"/>
    <p:sldId id="308"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6516" autoAdjust="0"/>
  </p:normalViewPr>
  <p:slideViewPr>
    <p:cSldViewPr snapToGrid="0">
      <p:cViewPr>
        <p:scale>
          <a:sx n="70" d="100"/>
          <a:sy n="70" d="100"/>
        </p:scale>
        <p:origin x="6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94246-2FEF-4D88-80FD-22E886D4F88B}" type="datetimeFigureOut">
              <a:rPr lang="en-AU" smtClean="0"/>
              <a:t>17/10/2024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DD811-4BC8-4E9A-97F2-6B4F20D95AEF}" type="slidenum">
              <a:rPr lang="en-AU" smtClean="0"/>
              <a:t>‹#›</a:t>
            </a:fld>
            <a:endParaRPr lang="en-AU" dirty="0"/>
          </a:p>
        </p:txBody>
      </p:sp>
    </p:spTree>
    <p:extLst>
      <p:ext uri="{BB962C8B-B14F-4D97-AF65-F5344CB8AC3E}">
        <p14:creationId xmlns:p14="http://schemas.microsoft.com/office/powerpoint/2010/main" val="13322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dirty="0"/>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b="0" dirty="0"/>
              <a:t>More information on the risks of harm to gambling venue staff is available in the module ‘Gambling venue staff training’. “Problem gambling” and “At-risk” categories are according to the Problem Gambling Severity Index. </a:t>
            </a:r>
            <a:endParaRPr lang="en-AU" altLang="en-US" b="1" dirty="0"/>
          </a:p>
          <a:p>
            <a:endParaRPr lang="en-AU" altLang="en-US" b="1" dirty="0"/>
          </a:p>
          <a:p>
            <a:r>
              <a:rPr lang="en-AU" altLang="en-US"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 are factors associated with some jobs that can have an impact on gambling participation and behaviour. </a:t>
            </a:r>
            <a:r>
              <a:rPr lang="en-AU" b="0" dirty="0"/>
              <a:t>In Queensland, “</a:t>
            </a:r>
            <a:r>
              <a:rPr lang="en-AU" sz="1800" b="0" dirty="0">
                <a:effectLst/>
                <a:latin typeface="Segoe UI" panose="020B0502040204020203" pitchFamily="34" charset="0"/>
              </a:rPr>
              <a:t>problem gambling” rates among gaming venue staff were 9.6 times more than for the general population</a:t>
            </a:r>
            <a:r>
              <a:rPr lang="en-AU" b="0" dirty="0"/>
              <a:t>. Vehicle drivers, workers in mobile positions where staff work at different locations and at different times like skilled tradies</a:t>
            </a:r>
            <a:r>
              <a:rPr lang="en-AU" b="0" strike="noStrike" dirty="0"/>
              <a:t>; </a:t>
            </a:r>
            <a:r>
              <a:rPr lang="en-AU" b="0" dirty="0"/>
              <a:t>and people in jobs that require repetitive or monotonous indoor work, may also have a higher tendency to gamble often or at a level that can be categorised as “at-risk” or “problem gambling”. </a:t>
            </a:r>
            <a:r>
              <a:rPr lang="en-AU" strike="noStrike" dirty="0"/>
              <a:t>P</a:t>
            </a:r>
            <a:r>
              <a:rPr lang="en-AU" dirty="0"/>
              <a:t>eople working in highly stressful or dangerous jobs such as firefighters or other emergency </a:t>
            </a:r>
            <a:r>
              <a:rPr lang="en-AU" b="0" dirty="0"/>
              <a:t>responders may also experience higher prevalence of gambling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r>
              <a:rPr lang="en-AU" altLang="en-US" b="1" dirty="0"/>
              <a:t>References:</a:t>
            </a:r>
          </a:p>
          <a:p>
            <a:r>
              <a:rPr lang="en-AU" dirty="0"/>
              <a:t>Hing, N &amp; </a:t>
            </a:r>
            <a:r>
              <a:rPr lang="en-AU" dirty="0" err="1"/>
              <a:t>Gainsbury</a:t>
            </a:r>
            <a:r>
              <a:rPr lang="en-AU" dirty="0"/>
              <a:t>, S. (2011). Risky business: Gambling problems amongst gaming venue employees in Queensland, Australia. </a:t>
            </a:r>
            <a:r>
              <a:rPr lang="en-AU" i="1" dirty="0"/>
              <a:t>Journal of Gambling Issues</a:t>
            </a:r>
            <a:r>
              <a:rPr lang="en-AU" dirty="0"/>
              <a:t>. 25. 10.4309/jgi.2011.25.2. </a:t>
            </a:r>
          </a:p>
          <a:p>
            <a:r>
              <a:rPr lang="en-AU" b="0" i="0" u="none" strike="noStrike" dirty="0" err="1">
                <a:solidFill>
                  <a:srgbClr val="000000"/>
                </a:solidFill>
                <a:effectLst/>
                <a:latin typeface="Calibri" panose="020F0502020204030204" pitchFamily="34" charset="0"/>
              </a:rPr>
              <a:t>Binde</a:t>
            </a:r>
            <a:r>
              <a:rPr lang="en-AU" b="0" i="0" u="none" strike="noStrike" dirty="0">
                <a:solidFill>
                  <a:srgbClr val="000000"/>
                </a:solidFill>
                <a:effectLst/>
                <a:latin typeface="Calibri" panose="020F0502020204030204" pitchFamily="34" charset="0"/>
              </a:rPr>
              <a:t>, P., &amp; </a:t>
            </a:r>
            <a:r>
              <a:rPr lang="en-AU" b="0" i="0" u="none" strike="noStrike" dirty="0" err="1">
                <a:solidFill>
                  <a:srgbClr val="000000"/>
                </a:solidFill>
                <a:effectLst/>
                <a:latin typeface="Calibri" panose="020F0502020204030204" pitchFamily="34" charset="0"/>
              </a:rPr>
              <a:t>Romild</a:t>
            </a:r>
            <a:r>
              <a:rPr lang="en-AU" b="0" i="0" u="none" strike="noStrike" dirty="0">
                <a:solidFill>
                  <a:srgbClr val="000000"/>
                </a:solidFill>
                <a:effectLst/>
                <a:latin typeface="Calibri" panose="020F0502020204030204" pitchFamily="34" charset="0"/>
              </a:rPr>
              <a:t>, U. (2020). Risk of problem gambling among occupational groups: A population and registry study. </a:t>
            </a:r>
            <a:r>
              <a:rPr lang="en-AU" b="0" i="1" u="none" strike="noStrike" dirty="0">
                <a:solidFill>
                  <a:srgbClr val="000000"/>
                </a:solidFill>
                <a:effectLst/>
                <a:latin typeface="Calibri" panose="020F0502020204030204" pitchFamily="34" charset="0"/>
              </a:rPr>
              <a:t>Nordic Studies on Alcohol and Drugs</a:t>
            </a:r>
            <a:r>
              <a:rPr lang="en-AU" b="0" i="0" u="none" strike="noStrike" dirty="0">
                <a:solidFill>
                  <a:srgbClr val="000000"/>
                </a:solidFill>
                <a:effectLst/>
                <a:latin typeface="Calibri" panose="020F0502020204030204" pitchFamily="34" charset="0"/>
              </a:rPr>
              <a:t>, 37(3), 262-278.</a:t>
            </a:r>
          </a:p>
          <a:p>
            <a:r>
              <a:rPr lang="en-AU" b="0" i="0" u="none" strike="noStrike" dirty="0" err="1">
                <a:solidFill>
                  <a:srgbClr val="000000"/>
                </a:solidFill>
                <a:effectLst/>
                <a:latin typeface="BrownLL"/>
              </a:rPr>
              <a:t>Cowlishaw</a:t>
            </a:r>
            <a:r>
              <a:rPr lang="en-AU" b="0" i="0" u="none" strike="noStrike" dirty="0">
                <a:solidFill>
                  <a:srgbClr val="000000"/>
                </a:solidFill>
                <a:effectLst/>
                <a:latin typeface="BrownLL"/>
              </a:rPr>
              <a:t>, S., Little, J., </a:t>
            </a:r>
            <a:r>
              <a:rPr lang="en-AU" b="0" i="0" u="none" strike="noStrike" dirty="0" err="1">
                <a:solidFill>
                  <a:srgbClr val="000000"/>
                </a:solidFill>
                <a:effectLst/>
                <a:latin typeface="BrownLL"/>
              </a:rPr>
              <a:t>Sbisa</a:t>
            </a:r>
            <a:r>
              <a:rPr lang="en-AU" b="0" i="0" u="none" strike="noStrike" dirty="0">
                <a:solidFill>
                  <a:srgbClr val="000000"/>
                </a:solidFill>
                <a:effectLst/>
                <a:latin typeface="BrownLL"/>
              </a:rPr>
              <a:t>, A., McFarlane, A. C., Van </a:t>
            </a:r>
            <a:r>
              <a:rPr lang="en-AU" b="0" i="0" u="none" strike="noStrike" dirty="0" err="1">
                <a:solidFill>
                  <a:srgbClr val="000000"/>
                </a:solidFill>
                <a:effectLst/>
                <a:latin typeface="BrownLL"/>
              </a:rPr>
              <a:t>Hooff</a:t>
            </a:r>
            <a:r>
              <a:rPr lang="en-AU" b="0" i="0" u="none" strike="noStrike" dirty="0">
                <a:solidFill>
                  <a:srgbClr val="000000"/>
                </a:solidFill>
                <a:effectLst/>
                <a:latin typeface="BrownLL"/>
              </a:rPr>
              <a:t>, M., Lawrence-Wood, E., O’Donnell, M., Hinton, M., Sadler, N., </a:t>
            </a:r>
            <a:r>
              <a:rPr lang="en-AU" b="0" i="0" u="none" strike="noStrike" dirty="0" err="1">
                <a:solidFill>
                  <a:srgbClr val="000000"/>
                </a:solidFill>
                <a:effectLst/>
                <a:latin typeface="BrownLL"/>
              </a:rPr>
              <a:t>Savic</a:t>
            </a:r>
            <a:r>
              <a:rPr lang="en-AU" b="0" i="0" u="none" strike="noStrike" dirty="0">
                <a:solidFill>
                  <a:srgbClr val="000000"/>
                </a:solidFill>
                <a:effectLst/>
                <a:latin typeface="BrownLL"/>
              </a:rPr>
              <a:t>, A., Forbes, D., &amp; Metcalf, O. (2020). Prevalence and implications of gambling problems among firefighters. </a:t>
            </a:r>
            <a:r>
              <a:rPr lang="en-AU" b="0" i="1" u="none" strike="noStrike" dirty="0">
                <a:solidFill>
                  <a:srgbClr val="000000"/>
                </a:solidFill>
                <a:effectLst/>
                <a:latin typeface="BrownLL"/>
              </a:rPr>
              <a:t>Addictive </a:t>
            </a:r>
            <a:r>
              <a:rPr lang="en-AU" b="0" i="1" u="none" strike="noStrike" dirty="0" err="1">
                <a:solidFill>
                  <a:srgbClr val="000000"/>
                </a:solidFill>
                <a:effectLst/>
                <a:latin typeface="BrownLL"/>
              </a:rPr>
              <a:t>Behaviors</a:t>
            </a:r>
            <a:r>
              <a:rPr lang="en-AU" b="0" i="0" u="none" strike="noStrike" dirty="0">
                <a:solidFill>
                  <a:srgbClr val="000000"/>
                </a:solidFill>
                <a:effectLst/>
                <a:latin typeface="BrownLL"/>
              </a:rPr>
              <a:t>, 105.</a:t>
            </a:r>
            <a:endParaRPr lang="en-AU" dirty="0"/>
          </a:p>
          <a:p>
            <a:endParaRPr lang="en-AU" altLang="en-US" dirty="0"/>
          </a:p>
          <a:p>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10</a:t>
            </a:fld>
            <a:endParaRPr lang="en-AU" dirty="0"/>
          </a:p>
        </p:txBody>
      </p:sp>
    </p:spTree>
    <p:extLst>
      <p:ext uri="{BB962C8B-B14F-4D97-AF65-F5344CB8AC3E}">
        <p14:creationId xmlns:p14="http://schemas.microsoft.com/office/powerpoint/2010/main" val="2249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gambling as a whole picture. Imagine your colleague’s gambling behaviours like an iceberg. What you see on the surface of the water might be some signs of gambling harm, but underneath can lie so much more. Research tells us that gambling is often tied to many other factors in a person’s life, including mental ill-health, </a:t>
            </a:r>
            <a:r>
              <a:rPr lang="en-AU" altLang="en-US" dirty="0"/>
              <a:t>family crisis or relationship breakdown, financial stress, substance misuse, experiences of trauma (including domestic and family violence), or other life stresses. Often, </a:t>
            </a:r>
            <a:r>
              <a:rPr lang="en-AU" dirty="0"/>
              <a:t>people who are experiencing gambling harm and struggling with other parts of their life usually experience these other challenges first and use gambling as a coping mechanism. However, it can also work the other way too – where people who are experiencing gambling harm also struggle with other life challenges because of their gambling. </a:t>
            </a:r>
            <a:r>
              <a:rPr lang="en-AU" altLang="en-US" dirty="0"/>
              <a:t>When speaking with your colleague, try to be mindful of how the different parts of somebody’s life can affect a person and the way they show up at work. Do your best to create a safe and supportive environment for your colleague to speak about other personal considerations, including asking them if they would like to speak to someone from a support service. </a:t>
            </a:r>
          </a:p>
          <a:p>
            <a:endParaRPr lang="en-AU" altLang="en-US" dirty="0"/>
          </a:p>
          <a:p>
            <a:r>
              <a:rPr lang="en-AU" altLang="en-US" b="1" dirty="0"/>
              <a:t>References:</a:t>
            </a:r>
          </a:p>
          <a:p>
            <a:r>
              <a:rPr lang="en-AU" altLang="en-US" dirty="0"/>
              <a:t>GambleAware. (2024). </a:t>
            </a:r>
            <a:r>
              <a:rPr lang="en-AU" altLang="en-US" i="1" dirty="0"/>
              <a:t>Supporting your employees. </a:t>
            </a:r>
            <a:r>
              <a:rPr lang="en-AU" altLang="en-US" dirty="0"/>
              <a:t>https://www.gambleaware.nsw.gov.au/supporting-someone/support-in-the-workplace/supporting-your-employees</a:t>
            </a:r>
          </a:p>
          <a:p>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11</a:t>
            </a:fld>
            <a:endParaRPr lang="en-AU" dirty="0"/>
          </a:p>
        </p:txBody>
      </p:sp>
    </p:spTree>
    <p:extLst>
      <p:ext uri="{BB962C8B-B14F-4D97-AF65-F5344CB8AC3E}">
        <p14:creationId xmlns:p14="http://schemas.microsoft.com/office/powerpoint/2010/main" val="298578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8A68DD0-EC77-1A28-B575-E96987E6A7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FA94A77-2F16-4B46-CE3C-FBE2A68DE6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Before you have the conversation with your colleague about gambling, it’s a good idea to first have a plan. Start by thinking about an appropriate time and place to speak to your colleague. Choose a safe, comfortable place to speak. This place should be private, free from distractions, and relaxed. Choose an appropriate time for this conversation. It should be when you are both relaxed, not rushed, and unlikely to be distracted. </a:t>
            </a:r>
          </a:p>
          <a:p>
            <a:pPr eaLnBrk="1" hangingPunct="1"/>
            <a:endParaRPr lang="en-AU" altLang="en-US" dirty="0"/>
          </a:p>
          <a:p>
            <a:pPr eaLnBrk="1" hangingPunct="1"/>
            <a:r>
              <a:rPr lang="en-AU" altLang="en-US" dirty="0"/>
              <a:t>Next, plan the conversation. Think about what you’d like to say and how you’d like to say it. Practise it a few times. It might also help to think too about how your colleague might respond and prepare for their reaction by thinking about what you can say in response. </a:t>
            </a:r>
          </a:p>
          <a:p>
            <a:pPr eaLnBrk="1" hangingPunct="1"/>
            <a:endParaRPr lang="en-AU" altLang="en-US" dirty="0"/>
          </a:p>
          <a:p>
            <a:pPr eaLnBrk="1" hangingPunct="1"/>
            <a:r>
              <a:rPr lang="en-AU" altLang="en-US" dirty="0"/>
              <a:t>Finally, know the facts. Many people have false ideas about gambling and how it works. It can help to talk to your colleague about gambling facts, such as the odds of winning or its impact on the brain. You can find more information on the Gambling Help Queensland website.</a:t>
            </a:r>
          </a:p>
          <a:p>
            <a:pPr eaLnBrk="1" hangingPunct="1"/>
            <a:endParaRPr lang="en-AU" altLang="en-US" dirty="0"/>
          </a:p>
          <a:p>
            <a:pPr eaLnBrk="1" hangingPunct="1"/>
            <a:r>
              <a:rPr lang="en-AU" altLang="en-US" b="1" dirty="0"/>
              <a:t>References:</a:t>
            </a:r>
          </a:p>
          <a:p>
            <a:pPr eaLnBrk="1" hangingPunct="1"/>
            <a:r>
              <a:rPr lang="en-AU" altLang="en-US" dirty="0"/>
              <a:t>GambleAware. (2024). </a:t>
            </a:r>
            <a:r>
              <a:rPr lang="en-AU" altLang="en-US" i="1" dirty="0"/>
              <a:t>Supporting your employees. </a:t>
            </a:r>
            <a:r>
              <a:rPr lang="en-AU" altLang="en-US" dirty="0"/>
              <a:t>https://www.gambleaware.nsw.gov.au/supporting-someone/support-in-the-workplace/supporting-your-employees</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p>
          <a:p>
            <a:pPr eaLnBrk="1" hangingPunct="1"/>
            <a:r>
              <a:rPr lang="en-AU" altLang="en-US" dirty="0"/>
              <a:t>Office for Problem Gambling. (2024). </a:t>
            </a:r>
            <a:r>
              <a:rPr lang="en-AU" altLang="en-US" i="1" dirty="0"/>
              <a:t>How to start the conversation. </a:t>
            </a:r>
            <a:r>
              <a:rPr lang="en-AU" altLang="en-US" dirty="0"/>
              <a:t>https://www.problemgambling.sa.gov.au/help-someone/start-the-conversation/how-to-start-the-conversation</a:t>
            </a:r>
          </a:p>
        </p:txBody>
      </p:sp>
      <p:sp>
        <p:nvSpPr>
          <p:cNvPr id="4" name="Slide Number Placeholder 3">
            <a:extLst>
              <a:ext uri="{FF2B5EF4-FFF2-40B4-BE49-F238E27FC236}">
                <a16:creationId xmlns:a16="http://schemas.microsoft.com/office/drawing/2014/main" id="{CF16BC79-E087-CC5F-3F69-BDF22D78586F}"/>
              </a:ext>
            </a:extLst>
          </p:cNvPr>
          <p:cNvSpPr>
            <a:spLocks noGrp="1"/>
          </p:cNvSpPr>
          <p:nvPr>
            <p:ph type="sldNum" sz="quarter" idx="5"/>
          </p:nvPr>
        </p:nvSpPr>
        <p:spPr/>
        <p:txBody>
          <a:bodyPr/>
          <a:lstStyle/>
          <a:p>
            <a:pPr>
              <a:defRPr/>
            </a:pPr>
            <a:fld id="{14083B4A-FE3E-40F5-B020-290575CDA1B7}"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32D1989-FD83-FDAE-A546-61267FF505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EFB22F9-9EBE-E520-653C-A889093CA9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It’s important to be mindful of the words you use when you speak to your colleague about their gambling. The words we use to talk about gambling can have big impacts. Using words which are critical or belittling, which nag or put blame and shame on your colleague or their behaviour aren’t helpful to the conversation. Instead, try using words that describe the ways gambling might be impacting your or your colleague’s life. A helpful way to do this is by using “I” statements. “I” statements centre the conversation around feelings, rather than behaviours. They help the person you’re speaking to understand that </a:t>
            </a:r>
            <a:r>
              <a:rPr lang="en-AU" altLang="en-US" dirty="0">
                <a:solidFill>
                  <a:srgbClr val="524B48"/>
                </a:solidFill>
                <a:latin typeface="Metropolis-Regular"/>
              </a:rPr>
              <a:t>you want to help, that you are concerned, and reduce feelings of blame or accusations for the other person. This might look like: “I feel that gambling is affecting your work.“, or “I’m worried about the way gambling is impacting other areas of your life.“ </a:t>
            </a:r>
          </a:p>
          <a:p>
            <a:endParaRPr lang="en-AU" altLang="en-US" dirty="0"/>
          </a:p>
          <a:p>
            <a:r>
              <a:rPr lang="en-AU" altLang="en-US" b="1" dirty="0"/>
              <a:t>References:</a:t>
            </a:r>
          </a:p>
          <a:p>
            <a:r>
              <a:rPr lang="en-AU" altLang="en-US" dirty="0"/>
              <a:t>Gambling Help Queensland. (2024). </a:t>
            </a:r>
            <a:r>
              <a:rPr lang="en-AU" altLang="en-US" i="1" dirty="0"/>
              <a:t>Talking to someone about their gambling. </a:t>
            </a:r>
            <a:r>
              <a:rPr lang="en-AU" altLang="en-US" dirty="0"/>
              <a:t>https://www.gamblinghelpqld.org.au/talking-to-someone-about-their-gambling</a:t>
            </a:r>
          </a:p>
          <a:p>
            <a:r>
              <a:rPr lang="en-AU" altLang="en-US" dirty="0"/>
              <a:t>GambleAware. (2024). </a:t>
            </a:r>
            <a:r>
              <a:rPr lang="en-AU" altLang="en-US" i="1" dirty="0"/>
              <a:t>Start the conversation. </a:t>
            </a:r>
            <a:r>
              <a:rPr lang="en-AU" altLang="en-US" dirty="0"/>
              <a:t>https://www.gambleaware.nsw.gov.au/supporting-someone/supporting-family-and-friends/starting-the-conversation</a:t>
            </a:r>
          </a:p>
        </p:txBody>
      </p:sp>
      <p:sp>
        <p:nvSpPr>
          <p:cNvPr id="4" name="Slide Number Placeholder 3">
            <a:extLst>
              <a:ext uri="{FF2B5EF4-FFF2-40B4-BE49-F238E27FC236}">
                <a16:creationId xmlns:a16="http://schemas.microsoft.com/office/drawing/2014/main" id="{8B5D1141-97AB-A5BF-B81E-099A6E082255}"/>
              </a:ext>
            </a:extLst>
          </p:cNvPr>
          <p:cNvSpPr>
            <a:spLocks noGrp="1"/>
          </p:cNvSpPr>
          <p:nvPr>
            <p:ph type="sldNum" sz="quarter" idx="5"/>
          </p:nvPr>
        </p:nvSpPr>
        <p:spPr/>
        <p:txBody>
          <a:bodyPr/>
          <a:lstStyle/>
          <a:p>
            <a:pPr>
              <a:defRPr/>
            </a:pPr>
            <a:fld id="{CAC2DC5E-9B6B-45B2-BF81-127C62FA9713}"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26D06E-FC89-4B6B-9EA5-B79B827C9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455109A-005D-C18A-1E03-19729CC8B6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When you begin the conversation, it’s a good idea to start positive. </a:t>
            </a:r>
            <a:r>
              <a:rPr lang="en-AU" altLang="en-US" u="none" dirty="0"/>
              <a:t>For example, </a:t>
            </a:r>
            <a:r>
              <a:rPr lang="en-AU" altLang="en-US" dirty="0"/>
              <a:t>t</a:t>
            </a:r>
            <a:r>
              <a:rPr lang="en-AU" altLang="en-US" dirty="0">
                <a:solidFill>
                  <a:srgbClr val="524B48"/>
                </a:solidFill>
                <a:latin typeface="Metropolis-Regular"/>
              </a:rPr>
              <a:t>ell the person that they are important to your workplace, you care about them, and you are there for them. Highlight things you value about them and the strengths you have noticed they use to resolve other problems.</a:t>
            </a:r>
          </a:p>
          <a:p>
            <a:endParaRPr lang="en-AU" altLang="en-US" dirty="0">
              <a:solidFill>
                <a:srgbClr val="524B48"/>
              </a:solidFill>
              <a:latin typeface="Metropolis-Regular"/>
            </a:endParaRPr>
          </a:p>
          <a:p>
            <a:r>
              <a:rPr lang="en-AU" altLang="en-US" dirty="0">
                <a:solidFill>
                  <a:srgbClr val="524B48"/>
                </a:solidFill>
                <a:latin typeface="Metropolis-Regular"/>
              </a:rPr>
              <a:t>During the conversation, make sure you listen to your colleague. Ask them for their perspective and give them time to tell their story. Try to listen without interrupting, arguing, or correcting their experience. Try to understand where your colleague is coming from. Consider their perspective and their experiences and don’t judge their choices or beliefs. Make sure you let them know their feelings are valid. Remind them you're there for them and they are not alone. Reassure them that you care and want to help.</a:t>
            </a:r>
          </a:p>
          <a:p>
            <a:endParaRPr lang="en-AU" altLang="en-US" dirty="0">
              <a:solidFill>
                <a:srgbClr val="524B48"/>
              </a:solidFill>
              <a:latin typeface="Metropolis-Regular"/>
            </a:endParaRPr>
          </a:p>
          <a:p>
            <a:r>
              <a:rPr lang="en-AU" altLang="en-US" b="1" dirty="0"/>
              <a:t>References:</a:t>
            </a:r>
          </a:p>
          <a:p>
            <a:r>
              <a:rPr lang="en-AU" altLang="en-US" dirty="0"/>
              <a:t>Gambling Help Queensland. (2024). </a:t>
            </a:r>
            <a:r>
              <a:rPr lang="en-AU" altLang="en-US" i="1" dirty="0"/>
              <a:t>Talking to someone about their gambling. </a:t>
            </a:r>
            <a:r>
              <a:rPr lang="en-AU" altLang="en-US" dirty="0"/>
              <a:t>https://www.gamblinghelpqld.org.au/talking-to-someone-about-their-gambling</a:t>
            </a:r>
            <a:endParaRPr lang="en-AU" altLang="en-US" dirty="0">
              <a:solidFill>
                <a:srgbClr val="524B48"/>
              </a:solidFill>
              <a:latin typeface="Metropolis-Regular"/>
            </a:endParaRPr>
          </a:p>
          <a:p>
            <a:endParaRPr lang="en-AU" altLang="en-US" dirty="0">
              <a:solidFill>
                <a:srgbClr val="524B48"/>
              </a:solidFill>
              <a:latin typeface="Metropolis-Regular"/>
            </a:endParaRPr>
          </a:p>
          <a:p>
            <a:endParaRPr lang="en-AU" altLang="en-US" dirty="0">
              <a:solidFill>
                <a:srgbClr val="524B48"/>
              </a:solidFill>
              <a:latin typeface="Metropolis-Regular"/>
            </a:endParaRPr>
          </a:p>
          <a:p>
            <a:endParaRPr lang="en-AU" altLang="en-US" dirty="0"/>
          </a:p>
        </p:txBody>
      </p:sp>
      <p:sp>
        <p:nvSpPr>
          <p:cNvPr id="4" name="Slide Number Placeholder 3">
            <a:extLst>
              <a:ext uri="{FF2B5EF4-FFF2-40B4-BE49-F238E27FC236}">
                <a16:creationId xmlns:a16="http://schemas.microsoft.com/office/drawing/2014/main" id="{A53862D6-985C-FB81-63F0-66414A08C235}"/>
              </a:ext>
            </a:extLst>
          </p:cNvPr>
          <p:cNvSpPr>
            <a:spLocks noGrp="1"/>
          </p:cNvSpPr>
          <p:nvPr>
            <p:ph type="sldNum" sz="quarter" idx="5"/>
          </p:nvPr>
        </p:nvSpPr>
        <p:spPr/>
        <p:txBody>
          <a:bodyPr/>
          <a:lstStyle/>
          <a:p>
            <a:pPr>
              <a:defRPr/>
            </a:pPr>
            <a:fld id="{C0BCF1D0-2438-4747-8EC1-709065EDCA44}"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B4FA23C-C406-3579-B8AC-CCF4A1A2E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1B8FE72-84F8-C411-13BF-AA0E14F21C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During the conversation with your colleague, you might learn that they are wanting to make changes to their gambling. There are different ways that they can do this. Together, you could explore ways your colleague could support themselves; your colleague could ban themselves from a gambling venue or product; or you or your colleague could seek help from our support services. You can find more information about each of these different pathways at the Gambling Help Queensland website. </a:t>
            </a:r>
          </a:p>
          <a:p>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Queensland. (2024). </a:t>
            </a:r>
            <a:r>
              <a:rPr lang="en-AU" altLang="en-US" i="1" dirty="0"/>
              <a:t>Let us help you. </a:t>
            </a:r>
            <a:r>
              <a:rPr lang="en-AU" altLang="en-US" dirty="0"/>
              <a:t>https://www.gamblinghelpqld.org.au/let-us-help-you</a:t>
            </a:r>
          </a:p>
          <a:p>
            <a:endParaRPr lang="en-AU" altLang="en-US" dirty="0"/>
          </a:p>
        </p:txBody>
      </p:sp>
      <p:sp>
        <p:nvSpPr>
          <p:cNvPr id="4" name="Slide Number Placeholder 3">
            <a:extLst>
              <a:ext uri="{FF2B5EF4-FFF2-40B4-BE49-F238E27FC236}">
                <a16:creationId xmlns:a16="http://schemas.microsoft.com/office/drawing/2014/main" id="{93F9400A-994F-6FA9-BFB6-D05832F2D1F5}"/>
              </a:ext>
            </a:extLst>
          </p:cNvPr>
          <p:cNvSpPr>
            <a:spLocks noGrp="1"/>
          </p:cNvSpPr>
          <p:nvPr>
            <p:ph type="sldNum" sz="quarter" idx="5"/>
          </p:nvPr>
        </p:nvSpPr>
        <p:spPr/>
        <p:txBody>
          <a:bodyPr/>
          <a:lstStyle/>
          <a:p>
            <a:pPr>
              <a:defRPr/>
            </a:pPr>
            <a:fld id="{DC37F1D9-ED70-480B-BE61-5DE0388D7FF6}"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679B13D-8D9A-7CE7-5D2A-2F833DE779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0D23A9A-6DFE-9D8C-CF9E-64F27D162D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When you have the conversation with your colleague about their gambling, there’s a chance they might not be ready to talk. If your colleague isn’t ready to make a change in their life, remember it is not your responsibility to force that change. Instead, you can continue to watch out for the signs of gambling harm in the workplace by keeping an eye on them. Try to keep open communication with your colleague. Remind them that you're there for them if they need you and try speaking to them again at another time.</a:t>
            </a:r>
          </a:p>
          <a:p>
            <a:endParaRPr lang="en-AU" altLang="en-US" dirty="0"/>
          </a:p>
          <a:p>
            <a:r>
              <a:rPr lang="en-AU" altLang="en-US" b="1" dirty="0"/>
              <a:t>References:</a:t>
            </a:r>
          </a:p>
          <a:p>
            <a:r>
              <a:rPr lang="en-AU" altLang="en-US" dirty="0"/>
              <a:t>Gambling Help Queensland. (2024). </a:t>
            </a:r>
            <a:r>
              <a:rPr lang="en-AU" altLang="en-US" i="1" dirty="0"/>
              <a:t>Talking to someone about their gambling. </a:t>
            </a:r>
            <a:r>
              <a:rPr lang="en-AU" altLang="en-US" dirty="0"/>
              <a:t>https://www.gamblinghelpqld.org.au/talking-to-someone-about-their-gambling</a:t>
            </a:r>
            <a:endParaRPr lang="en-AU" altLang="en-US" dirty="0">
              <a:solidFill>
                <a:srgbClr val="524B48"/>
              </a:solidFill>
              <a:latin typeface="Metropolis-Regular"/>
            </a:endParaRPr>
          </a:p>
        </p:txBody>
      </p:sp>
      <p:sp>
        <p:nvSpPr>
          <p:cNvPr id="4" name="Slide Number Placeholder 3">
            <a:extLst>
              <a:ext uri="{FF2B5EF4-FFF2-40B4-BE49-F238E27FC236}">
                <a16:creationId xmlns:a16="http://schemas.microsoft.com/office/drawing/2014/main" id="{F3D1FAAB-0081-1BF0-E601-CB8F72DB2E02}"/>
              </a:ext>
            </a:extLst>
          </p:cNvPr>
          <p:cNvSpPr>
            <a:spLocks noGrp="1"/>
          </p:cNvSpPr>
          <p:nvPr>
            <p:ph type="sldNum" sz="quarter" idx="5"/>
          </p:nvPr>
        </p:nvSpPr>
        <p:spPr/>
        <p:txBody>
          <a:bodyPr/>
          <a:lstStyle/>
          <a:p>
            <a:pPr>
              <a:defRPr/>
            </a:pPr>
            <a:fld id="{DE945025-43A4-4140-8E91-48CA7F8D4CCC}"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relevant GHS phone number and hours.</a:t>
            </a:r>
          </a:p>
          <a:p>
            <a:endParaRPr lang="en-AU" altLang="en-US" b="1" dirty="0"/>
          </a:p>
          <a:p>
            <a:r>
              <a:rPr lang="en-AU" altLang="en-US" b="1" dirty="0"/>
              <a:t>Speaker’s notes:</a:t>
            </a:r>
          </a:p>
          <a:p>
            <a:r>
              <a:rPr lang="en-AU" altLang="en-US" dirty="0"/>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endParaRPr lang="en-AU" altLang="en-US" dirty="0"/>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17</a:t>
            </a:fld>
            <a:endParaRPr lang="en-AU"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A3CCA0-9B7C-7FF2-4631-262A769B0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B773E46-5F79-F7DF-357F-439FE4DFE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a list of some other local support services. </a:t>
            </a:r>
          </a:p>
          <a:p>
            <a:endParaRPr lang="en-AU" altLang="en-US" b="1" dirty="0"/>
          </a:p>
          <a:p>
            <a:r>
              <a:rPr lang="en-AU" altLang="en-US" b="1" dirty="0"/>
              <a:t>Speaker’s notes:</a:t>
            </a:r>
          </a:p>
          <a:p>
            <a:pPr eaLnBrk="1" hangingPunct="1">
              <a:spcBef>
                <a:spcPct val="0"/>
              </a:spcBef>
            </a:pPr>
            <a:r>
              <a:rPr lang="en-AU" altLang="en-US" dirty="0"/>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also speak to one of our counsellors and they can get you in touch with the other support you need.</a:t>
            </a:r>
          </a:p>
        </p:txBody>
      </p:sp>
      <p:sp>
        <p:nvSpPr>
          <p:cNvPr id="44036" name="Slide Number Placeholder 3">
            <a:extLst>
              <a:ext uri="{FF2B5EF4-FFF2-40B4-BE49-F238E27FC236}">
                <a16:creationId xmlns:a16="http://schemas.microsoft.com/office/drawing/2014/main" id="{356CDF86-F88E-578A-1A51-6C630C0BA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F7ED7-6B82-4C1B-845D-17F7BCA13936}" type="slidenum">
              <a:rPr lang="en-AU" altLang="en-US" smtClean="0"/>
              <a:pPr/>
              <a:t>18</a:t>
            </a:fld>
            <a:endParaRPr lang="en-AU"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hotline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19</a:t>
            </a:fld>
            <a:endParaRPr lang="en-AU" altLang="en-US" dirty="0"/>
          </a:p>
        </p:txBody>
      </p:sp>
    </p:spTree>
    <p:extLst>
      <p:ext uri="{BB962C8B-B14F-4D97-AF65-F5344CB8AC3E}">
        <p14:creationId xmlns:p14="http://schemas.microsoft.com/office/powerpoint/2010/main" val="194438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5580F73-B647-A113-16A1-C83C6996D8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6388E0E-1F56-E4E8-5FC6-B96E5B234F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name of the First Nations group(s) who are the Traditional Custodians of the land where the presentation is being conducted.</a:t>
            </a:r>
          </a:p>
          <a:p>
            <a:endParaRPr lang="en-AU" altLang="en-US" dirty="0"/>
          </a:p>
          <a:p>
            <a:r>
              <a:rPr lang="en-AU" altLang="en-US" b="1" dirty="0"/>
              <a:t>Speaker’s notes:</a:t>
            </a:r>
          </a:p>
          <a:p>
            <a:r>
              <a:rPr lang="en-AU" altLang="en-US" dirty="0"/>
              <a:t>We’d like to start by acknowledging the Traditional Custodians of the land on which we meet today, the (people) of the (nation), and pay our respects to Elders past, present and emerging, and extend that respect to Aboriginal and Torres Strait Islander peoples here today. We recognise their continuing connection to lands, waters and communities as the original storytellers and sharers of knowledge in Australia and understand the important role that Aboriginal and Torres Strait Islander peoples contribute to conversations about gambling and gambling harm minimisation.</a:t>
            </a:r>
          </a:p>
        </p:txBody>
      </p:sp>
      <p:sp>
        <p:nvSpPr>
          <p:cNvPr id="6148" name="Slide Number Placeholder 3">
            <a:extLst>
              <a:ext uri="{FF2B5EF4-FFF2-40B4-BE49-F238E27FC236}">
                <a16:creationId xmlns:a16="http://schemas.microsoft.com/office/drawing/2014/main" id="{2612C16A-642C-82EF-F15C-BBE219F6C5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7A5F13-C108-4F37-9BD6-61FA58F0E29D}" type="slidenum">
              <a:rPr lang="en-AU" altLang="en-US" smtClean="0"/>
              <a:pPr fontAlgn="base">
                <a:spcBef>
                  <a:spcPct val="0"/>
                </a:spcBef>
                <a:spcAft>
                  <a:spcPct val="0"/>
                </a:spcAft>
              </a:pPr>
              <a:t>2</a:t>
            </a:fld>
            <a:endParaRPr lang="en-AU"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20</a:t>
            </a:fld>
            <a:endParaRPr lang="en-AU" altLang="en-US" dirty="0"/>
          </a:p>
        </p:txBody>
      </p:sp>
    </p:spTree>
    <p:extLst>
      <p:ext uri="{BB962C8B-B14F-4D97-AF65-F5344CB8AC3E}">
        <p14:creationId xmlns:p14="http://schemas.microsoft.com/office/powerpoint/2010/main" val="264905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21</a:t>
            </a:fld>
            <a:endParaRPr lang="en-AU" dirty="0"/>
          </a:p>
        </p:txBody>
      </p:sp>
    </p:spTree>
    <p:extLst>
      <p:ext uri="{BB962C8B-B14F-4D97-AF65-F5344CB8AC3E}">
        <p14:creationId xmlns:p14="http://schemas.microsoft.com/office/powerpoint/2010/main" val="304085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81D370B-ABE1-DBD9-34DE-8C2BFC1B8F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498937A-1E75-4795-366B-CDC591EF0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AU" altLang="en-US" dirty="0"/>
              <a:t>This module is designed to support workplaces understand gambling harm, what it can look like at work and how best to support employees. With the increase in availability and accessibility of online gambling, gambling in the workplace during work hours is now more possible than ever. It’s important that workplaces understand gambling harm and its impact. In this module, we’ll talk about gambling harm and its signs and impact in the workplace, when and how to have a conversation about gambling harm with a colleague, and available support services.</a:t>
            </a:r>
          </a:p>
          <a:p>
            <a:pPr eaLnBrk="1" hangingPunct="1">
              <a:spcBef>
                <a:spcPct val="0"/>
              </a:spcBef>
            </a:pPr>
            <a:endParaRPr lang="en-AU" altLang="en-US" dirty="0"/>
          </a:p>
        </p:txBody>
      </p:sp>
      <p:sp>
        <p:nvSpPr>
          <p:cNvPr id="5124" name="Slide Number Placeholder 3">
            <a:extLst>
              <a:ext uri="{FF2B5EF4-FFF2-40B4-BE49-F238E27FC236}">
                <a16:creationId xmlns:a16="http://schemas.microsoft.com/office/drawing/2014/main" id="{A8CC69C9-94DD-E541-2836-26D3F92388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55D2C2-BF5C-4B37-8C83-28C360C73354}" type="slidenum">
              <a:rPr lang="en-AU" altLang="en-US" smtClean="0"/>
              <a:pPr fontAlgn="base">
                <a:spcBef>
                  <a:spcPct val="0"/>
                </a:spcBef>
                <a:spcAft>
                  <a:spcPct val="0"/>
                </a:spcAft>
              </a:pPr>
              <a:t>3</a:t>
            </a:fld>
            <a:endParaRPr lang="en-AU"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745B22C-DD4F-E7FC-7A83-278A080CD6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DB042D2-E673-6CD0-CE09-8230C91F96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Gambling harm is a term used to describe the many ways that gambling can impact a person’s life. It refers to any negative impact that gambling can have on a person and the people close to them. It can include harm to a person’s health and wellbeing, their finances, their relationships, their culture, and their work or study. Gambling harm can be experienced on a spectrum, ranging from minor or less frequent negative experiences to severe or ongoing impacts. It can be experienced by anybody, no matter how long a person has been gambling or how frequently. Gambling harm can even occur many years after a person’s actual gambling has stopped.</a:t>
            </a:r>
          </a:p>
          <a:p>
            <a:pPr eaLnBrk="1" hangingPunct="1">
              <a:spcBef>
                <a:spcPct val="0"/>
              </a:spcBef>
            </a:pPr>
            <a:endParaRPr lang="en-AU" altLang="en-US" dirty="0"/>
          </a:p>
          <a:p>
            <a:r>
              <a:rPr lang="en-AU" altLang="en-US" b="1" dirty="0"/>
              <a:t>References:</a:t>
            </a:r>
          </a:p>
          <a:p>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endParaRPr lang="en-AU" altLang="en-US" dirty="0"/>
          </a:p>
        </p:txBody>
      </p:sp>
      <p:sp>
        <p:nvSpPr>
          <p:cNvPr id="23556" name="Slide Number Placeholder 3">
            <a:extLst>
              <a:ext uri="{FF2B5EF4-FFF2-40B4-BE49-F238E27FC236}">
                <a16:creationId xmlns:a16="http://schemas.microsoft.com/office/drawing/2014/main" id="{2034561F-DC75-47CB-C870-F03CAE789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9F48E4-796E-43BB-B70B-F2885EFEA9DB}" type="slidenum">
              <a:rPr lang="en-AU" altLang="en-US" smtClean="0"/>
              <a:pPr/>
              <a:t>4</a:t>
            </a:fld>
            <a:endParaRPr lang="en-AU"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0ED0D15-E840-DEF9-6AB3-CDCD9333FB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6A2F72C-B71A-C7A0-EC4C-DC7FF2837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It is important to know that gambling harm isn’t only about the person who gambles. It also impacts the people close to them, including their partner, children, other family members, friends, work colleagues, other important relationships, and the broader community. These people are called ‘affected others’. When we talk about gambling harm, we always talk about how it impacts everyone – people who gamble and affected others. This helps us understand the many ways that gambling harm can impact people’s lives and our community as a whole.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r>
              <a:rPr lang="en-AU" altLang="en-US" dirty="0">
                <a:solidFill>
                  <a:srgbClr val="4A4A4A"/>
                </a:solidFill>
                <a:latin typeface="Karla" pitchFamily="2" charset="0"/>
              </a:rPr>
              <a:t>Browne, M, Langham, E, Rawat, V, et al. (2016) </a:t>
            </a:r>
            <a:r>
              <a:rPr lang="en-AU" altLang="en-US" i="1" dirty="0">
                <a:solidFill>
                  <a:srgbClr val="4A4A4A"/>
                </a:solidFill>
                <a:latin typeface="Karla" pitchFamily="2" charset="0"/>
              </a:rPr>
              <a:t>Assessing gambling-related harm in Victoria: a public health perspective</a:t>
            </a:r>
            <a:r>
              <a:rPr lang="en-AU" altLang="en-US" dirty="0">
                <a:solidFill>
                  <a:srgbClr val="4A4A4A"/>
                </a:solidFill>
                <a:latin typeface="Karla" pitchFamily="2" charset="0"/>
              </a:rPr>
              <a:t>. Victorian Responsible Gambling Foundation, Melbourne.</a:t>
            </a:r>
            <a:endParaRPr lang="en-AU" altLang="en-US" dirty="0"/>
          </a:p>
        </p:txBody>
      </p:sp>
      <p:sp>
        <p:nvSpPr>
          <p:cNvPr id="12292" name="Slide Number Placeholder 3">
            <a:extLst>
              <a:ext uri="{FF2B5EF4-FFF2-40B4-BE49-F238E27FC236}">
                <a16:creationId xmlns:a16="http://schemas.microsoft.com/office/drawing/2014/main" id="{A06EE282-43B3-5F0E-986F-1EC3380832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2965FC-6146-449B-9EBD-1958FB35231E}" type="slidenum">
              <a:rPr lang="en-AU" altLang="en-US" smtClean="0"/>
              <a:pPr fontAlgn="base">
                <a:spcBef>
                  <a:spcPct val="0"/>
                </a:spcBef>
                <a:spcAft>
                  <a:spcPct val="0"/>
                </a:spcAft>
              </a:pPr>
              <a:t>5</a:t>
            </a:fld>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20F806-EBD9-7B2A-4FA3-F38E23346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AD03AFC-E17E-E57E-02A9-B58E67A55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solidFill>
                  <a:srgbClr val="524B48"/>
                </a:solidFill>
                <a:latin typeface="Metropolis-Regular"/>
              </a:rPr>
              <a:t>It helps to understand some of the common signs of gambling harm at work so you can look out for it in your colleagues. Some of the common signs of gambling harm visible in the workplace include</a:t>
            </a:r>
            <a:r>
              <a:rPr lang="en-AU" altLang="en-US" dirty="0"/>
              <a:t>: changes in mood, like appearing worried, anxious, sad or depressed; changes in routine, like arriving at work later or leaving earlier; increased stress; increased tiredness, distraction or ill-health; decreased focus or attention span, due to desire to gamble or gambling-related stresses.</a:t>
            </a:r>
          </a:p>
          <a:p>
            <a:pPr eaLnBrk="1" hangingPunct="1">
              <a:spcBef>
                <a:spcPct val="0"/>
              </a:spcBef>
            </a:pPr>
            <a:endParaRPr lang="en-AU" altLang="en-US" dirty="0"/>
          </a:p>
          <a:p>
            <a:pPr eaLnBrk="1" hangingPunct="1">
              <a:spcBef>
                <a:spcPct val="0"/>
              </a:spcBef>
            </a:pPr>
            <a:r>
              <a:rPr lang="en-AU" altLang="en-US" dirty="0"/>
              <a:t>Affected others can also display signs of gambling harm at work, such as increased absence due to supporting someone who gambles; increased workload to support a team member who gambles; or reduced availability to contribute to work, study, or volunteering. </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r>
              <a:rPr lang="en-AU" altLang="en-US" dirty="0">
                <a:solidFill>
                  <a:srgbClr val="4A4A4A"/>
                </a:solidFill>
                <a:latin typeface="Karla" pitchFamily="2" charset="0"/>
              </a:rPr>
              <a:t>Browne, M, Langham, E, Rawat, V, et al. (2016) </a:t>
            </a:r>
            <a:r>
              <a:rPr lang="en-AU" altLang="en-US" i="1" dirty="0">
                <a:solidFill>
                  <a:srgbClr val="4A4A4A"/>
                </a:solidFill>
                <a:latin typeface="Karla" pitchFamily="2" charset="0"/>
              </a:rPr>
              <a:t>Assessing gambling-related harm in Victoria: a public health perspective</a:t>
            </a:r>
            <a:r>
              <a:rPr lang="en-AU" altLang="en-US" dirty="0">
                <a:solidFill>
                  <a:srgbClr val="4A4A4A"/>
                </a:solidFill>
                <a:latin typeface="Karla" pitchFamily="2" charset="0"/>
              </a:rPr>
              <a:t>. Victorian Responsible Gambling Foundation, Melbourne.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dirty="0">
                <a:solidFill>
                  <a:srgbClr val="524B48"/>
                </a:solidFill>
                <a:effectLst/>
                <a:latin typeface="Metropolis-Regular"/>
              </a:rPr>
              <a:t>Thomas, A., Delfabbro, P., &amp; Armstrong, A. R. (2014). </a:t>
            </a:r>
            <a:r>
              <a:rPr lang="en-AU" b="0" i="1" u="none" dirty="0">
                <a:solidFill>
                  <a:srgbClr val="524B48"/>
                </a:solidFill>
                <a:effectLst/>
                <a:latin typeface="Metropolis-Regular"/>
              </a:rPr>
              <a:t>Validation Study of In-Venue Problem Gambler Indicators. </a:t>
            </a:r>
            <a:r>
              <a:rPr lang="en-AU" b="0" i="0" u="none" dirty="0">
                <a:solidFill>
                  <a:srgbClr val="524B48"/>
                </a:solidFill>
                <a:effectLst/>
                <a:latin typeface="Metropolis-Regular"/>
              </a:rPr>
              <a:t>Report prepared for Gambling Research Australia.</a:t>
            </a:r>
            <a:endParaRPr lang="en-AU" u="none" dirty="0"/>
          </a:p>
          <a:p>
            <a:endParaRPr lang="en-AU" altLang="en-US" dirty="0"/>
          </a:p>
          <a:p>
            <a:pPr eaLnBrk="1" hangingPunct="1">
              <a:spcBef>
                <a:spcPct val="0"/>
              </a:spcBef>
            </a:pPr>
            <a:endParaRPr lang="en-AU" altLang="en-US" dirty="0"/>
          </a:p>
        </p:txBody>
      </p:sp>
      <p:sp>
        <p:nvSpPr>
          <p:cNvPr id="26628" name="Slide Number Placeholder 3">
            <a:extLst>
              <a:ext uri="{FF2B5EF4-FFF2-40B4-BE49-F238E27FC236}">
                <a16:creationId xmlns:a16="http://schemas.microsoft.com/office/drawing/2014/main" id="{727BD065-A93B-B02F-29BC-5A9E91EEB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625BE8-FC6A-42D4-A77F-601B62A2DAF9}" type="slidenum">
              <a:rPr lang="en-AU" altLang="en-US" smtClean="0"/>
              <a:pPr fontAlgn="base">
                <a:spcBef>
                  <a:spcPct val="0"/>
                </a:spcBef>
                <a:spcAft>
                  <a:spcPct val="0"/>
                </a:spcAft>
              </a:pPr>
              <a:t>6</a:t>
            </a:fld>
            <a:endParaRPr lang="en-AU"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Gambling harm can have big impacts on workplaces. It can reduce a person’s productivity at work, either because they gamble during work hours or </a:t>
            </a:r>
            <a:r>
              <a:rPr lang="en-AU" altLang="en-US" dirty="0"/>
              <a:t>due to gambling-related consequences, like tiredness, distraction or mental ill-health. These impacts can also lead to reduced </a:t>
            </a:r>
            <a:r>
              <a:rPr lang="en-AU" dirty="0"/>
              <a:t>performance and</a:t>
            </a:r>
            <a:r>
              <a:rPr lang="en-AU" altLang="en-US" dirty="0"/>
              <a:t> increased absence from work. This can lead to penalties, disciplinary action, suspension or loss of job, causing increased stress and workload on the other people in the workplace. Gambling harm can even leave a workplace vulnerable to theft or fraud, if an employee engages in criminal activity to fund a gambling addiction. It’s important that workplaces understand their role in mitigating and preventing gambling harm in their employees.</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r>
              <a:rPr lang="en-AU" dirty="0"/>
              <a:t>Victorian Responsible Gambling Foundation. (2024). </a:t>
            </a:r>
            <a:r>
              <a:rPr lang="en-AU" i="1" dirty="0"/>
              <a:t>Gambling and the workplace. </a:t>
            </a:r>
            <a:r>
              <a:rPr lang="en-AU" dirty="0"/>
              <a:t>https://responsiblegambling.vic.gov.au/for-professionals/gambling-and-the-workplace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dirty="0">
                <a:solidFill>
                  <a:srgbClr val="524B48"/>
                </a:solidFill>
                <a:effectLst/>
                <a:latin typeface="Metropolis-Regular"/>
              </a:rPr>
              <a:t>Thomas, A., Delfabbro, P., &amp; Armstrong, A. R. (2014). </a:t>
            </a:r>
            <a:r>
              <a:rPr lang="en-AU" b="0" i="1" u="none" dirty="0">
                <a:solidFill>
                  <a:srgbClr val="524B48"/>
                </a:solidFill>
                <a:effectLst/>
                <a:latin typeface="Metropolis-Regular"/>
              </a:rPr>
              <a:t>Validation Study of In-Venue Problem Gambler Indicators. </a:t>
            </a:r>
            <a:r>
              <a:rPr lang="en-AU" b="0" i="0" u="none" dirty="0">
                <a:solidFill>
                  <a:srgbClr val="524B48"/>
                </a:solidFill>
                <a:effectLst/>
                <a:latin typeface="Metropolis-Regular"/>
              </a:rPr>
              <a:t>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fld id="{326DD811-4BC8-4E9A-97F2-6B4F20D95AEF}" type="slidenum">
              <a:rPr lang="en-AU" smtClean="0"/>
              <a:t>7</a:t>
            </a:fld>
            <a:endParaRPr lang="en-AU" dirty="0"/>
          </a:p>
        </p:txBody>
      </p:sp>
    </p:spTree>
    <p:extLst>
      <p:ext uri="{BB962C8B-B14F-4D97-AF65-F5344CB8AC3E}">
        <p14:creationId xmlns:p14="http://schemas.microsoft.com/office/powerpoint/2010/main" val="319371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99EAEF8-1AF1-09E4-9F13-E9FE54C33D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D7C1F87-D023-46C2-C3D3-5ECA143BE0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The workplace can play a key role in supporting someone who is experiencing gambling harm. Whilst many people can recognise that they are experiencing gambling harm by themselves, some people might need support from others to help them realise the impact of their gambling. If you are concerned about somebody in your workplace’s gambling, talking to them about your concerns can be a helpful approach. </a:t>
            </a:r>
          </a:p>
          <a:p>
            <a:pPr eaLnBrk="1" hangingPunct="1"/>
            <a:endParaRPr lang="en-AU" altLang="en-US" dirty="0"/>
          </a:p>
          <a:p>
            <a:pPr eaLnBrk="1" hangingPunct="1"/>
            <a:r>
              <a:rPr lang="en-AU" altLang="en-US" dirty="0"/>
              <a:t>Starting a conversation about gambling with an employee you’re worried about can be challenging. Before we start, it’s a good idea to consider whether you are the most appropriate person to have the conversation in your workplace, or whether someone else would be better equipped to talk to them, such as someone from your HR team or Employee Assistance Program (EAP).</a:t>
            </a:r>
          </a:p>
          <a:p>
            <a:pPr eaLnBrk="1" hangingPunct="1"/>
            <a:endParaRPr lang="en-AU" altLang="en-US" dirty="0"/>
          </a:p>
          <a:p>
            <a:pPr eaLnBrk="1" hangingPunct="1"/>
            <a:r>
              <a:rPr lang="en-AU" altLang="en-US" dirty="0"/>
              <a:t>If you do choose to have the conversation, it is important to remember what your role looks like as a colleague or supervisor. Whilst you can support someone to enact change in their own life, it is never your responsibility to “fix” or force change on the person who gambles. Remember it’s important to always prioritise yourself. Never start conversations where you might feel unsafe. Look after yourself first and support your colleague second. If you feel your safety is in danger, call Triple Zero (000). </a:t>
            </a:r>
            <a:r>
              <a:rPr lang="en-AU" altLang="en-US" u="none" dirty="0"/>
              <a:t>If you need advice, you can phone the free and confidential Gambling Helpline. </a:t>
            </a:r>
          </a:p>
          <a:p>
            <a:pPr eaLnBrk="1" hangingPunct="1"/>
            <a:endParaRPr lang="en-AU" altLang="en-US" dirty="0"/>
          </a:p>
          <a:p>
            <a:pPr eaLnBrk="1" hangingPunct="1"/>
            <a:r>
              <a:rPr lang="en-AU" altLang="en-US" b="1" dirty="0"/>
              <a:t>References:</a:t>
            </a:r>
          </a:p>
          <a:p>
            <a:pPr eaLnBrk="1" hangingPunct="1"/>
            <a:r>
              <a:rPr lang="en-AU" altLang="en-US" dirty="0"/>
              <a:t>GambleAware. (2024). </a:t>
            </a:r>
            <a:r>
              <a:rPr lang="en-AU" altLang="en-US" i="1" dirty="0"/>
              <a:t>Supporting your employees. </a:t>
            </a:r>
            <a:r>
              <a:rPr lang="en-AU" altLang="en-US" dirty="0"/>
              <a:t>https://www.gambleaware.nsw.gov.au/supporting-someone/support-in-the-workplace/supporting-your-employees</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p>
          <a:p>
            <a:pPr eaLnBrk="1" hangingPunct="1"/>
            <a:r>
              <a:rPr lang="en-AU" altLang="en-US" dirty="0"/>
              <a:t>Office for Problem Gambling. (2024). </a:t>
            </a:r>
            <a:r>
              <a:rPr lang="en-AU" altLang="en-US" i="1" dirty="0"/>
              <a:t>How to start the conversation. </a:t>
            </a:r>
            <a:r>
              <a:rPr lang="en-AU" altLang="en-US" dirty="0"/>
              <a:t>https://www.problemgambling.sa.gov.au/help-someone/start-the-conversation/how-to-start-the-conversation</a:t>
            </a:r>
          </a:p>
        </p:txBody>
      </p:sp>
      <p:sp>
        <p:nvSpPr>
          <p:cNvPr id="4" name="Slide Number Placeholder 3">
            <a:extLst>
              <a:ext uri="{FF2B5EF4-FFF2-40B4-BE49-F238E27FC236}">
                <a16:creationId xmlns:a16="http://schemas.microsoft.com/office/drawing/2014/main" id="{113D580D-C9B0-B4F5-4EE0-27C5AF7A571D}"/>
              </a:ext>
            </a:extLst>
          </p:cNvPr>
          <p:cNvSpPr>
            <a:spLocks noGrp="1"/>
          </p:cNvSpPr>
          <p:nvPr>
            <p:ph type="sldNum" sz="quarter" idx="5"/>
          </p:nvPr>
        </p:nvSpPr>
        <p:spPr/>
        <p:txBody>
          <a:bodyPr/>
          <a:lstStyle/>
          <a:p>
            <a:pPr>
              <a:defRPr/>
            </a:pPr>
            <a:fld id="{F83676D0-4270-4DF1-94F1-33BB17FC647A}"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6216AC7-4A00-42AD-A352-53E76DB05E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24E4285-AE74-5FAF-2706-50BC83C422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Employers have a duty of care to provide a safe place to work. This includes workplaces that are free from the potential harmful impacts of gambling. As an employer, it’s important that you understand your organisation’s policies around gambling, and if you don’t have any, it’s a good idea to consider implementing some. A policy on gambling in the workplace outlines your organisation’s attitudes and responsibilities towards gambling in the workplace, including gambling activities which are deemed acceptable and not acceptable in your organisation. For example, a workplace policy on gambling might permit social gambling activities amongst employees, such as raffles and footy tipping, but prohibit access to online gambling websites on company computers. A policy on gambling in the workplace might also adopt a preventative approach to gambling by distributing information about safer gambling practices and provide help and support options for people experiencing gambling harm. By clearly outlining your organisation’s stance on gambling in the workplace, you can begin to create spaces where employees feel safe to share their experiences of gambling harm and start healthy conversations about gambling in your workplace. </a:t>
            </a:r>
          </a:p>
          <a:p>
            <a:endParaRPr lang="en-AU" altLang="en-US" dirty="0"/>
          </a:p>
          <a:p>
            <a:r>
              <a:rPr lang="en-AU" altLang="en-US" b="1" dirty="0"/>
              <a:t>References:</a:t>
            </a:r>
          </a:p>
          <a:p>
            <a:r>
              <a:rPr lang="en-AU" altLang="en-US" dirty="0"/>
              <a:t>Victorian Responsible Gambling Foundation. (2024). </a:t>
            </a:r>
            <a:r>
              <a:rPr lang="en-AU" altLang="en-US" i="1" dirty="0"/>
              <a:t>Gambling and the workplace. </a:t>
            </a:r>
            <a:r>
              <a:rPr lang="en-AU" altLang="en-US" dirty="0"/>
              <a:t>https://responsiblegambling.vic.gov.au/for-professionals/gambling-and-the-workplace/</a:t>
            </a:r>
          </a:p>
        </p:txBody>
      </p:sp>
      <p:sp>
        <p:nvSpPr>
          <p:cNvPr id="4" name="Slide Number Placeholder 3">
            <a:extLst>
              <a:ext uri="{FF2B5EF4-FFF2-40B4-BE49-F238E27FC236}">
                <a16:creationId xmlns:a16="http://schemas.microsoft.com/office/drawing/2014/main" id="{A8CF86C0-2A9B-2491-2346-A05940C0C07A}"/>
              </a:ext>
            </a:extLst>
          </p:cNvPr>
          <p:cNvSpPr>
            <a:spLocks noGrp="1"/>
          </p:cNvSpPr>
          <p:nvPr>
            <p:ph type="sldNum" sz="quarter" idx="5"/>
          </p:nvPr>
        </p:nvSpPr>
        <p:spPr/>
        <p:txBody>
          <a:bodyPr/>
          <a:lstStyle/>
          <a:p>
            <a:pPr>
              <a:defRPr/>
            </a:pPr>
            <a:fld id="{CED6579F-E95B-46FB-9838-5F7044BDC746}"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DDDF-F893-D1EE-24EF-97DB965C1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84F8457-3F15-16D7-1012-F6F1317A4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474A6F7-1FC4-0EF2-4651-6B59E5EBD37D}"/>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8CBA4B97-4AC0-8D9D-9BDF-04FB925B436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0BA32C9-E0DC-C509-DD16-B2528F624434}"/>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402234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0213-8454-9EA7-AD1A-C64BBC24853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8BFF63E-5B54-E22F-711C-4F0526452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EA71DE-01C2-6947-B2F1-24A11BD0C9C9}"/>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4C29E97A-D8C6-2F18-FCF3-D4FC9FBE3C0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F6FC3C9-D81F-E604-D326-46593741CAAB}"/>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37680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3DC39-0020-B2EE-B587-A99707FF9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05AA879-3E38-10D4-CDB7-434466B0D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7CD0B1-813C-622C-1C46-044EAC9C3C0F}"/>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66F82C72-37AA-F1FE-0BBA-A6D20F9411A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845A657-7C9D-1DB4-DF53-44C7BADA071C}"/>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151584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B098-03AE-08BD-5563-B1E10DD2BAB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292CC4-F8D2-2FE1-75A5-545DC441D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DA6FEB-7E43-6518-539A-02671B4BB404}"/>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60D6F14B-823D-B399-99F8-5578E124949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5E39DCF-1EE6-1A48-A418-655EE92468E1}"/>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301738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1D43-E23E-3E89-2872-67CC48993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469B362-5F66-2AEA-DC15-0D4C1433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AAAD9-D910-3FA7-ED28-090B3D4A9654}"/>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F36ED108-D74E-628A-C8EA-0ABBD43697E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BFD9A95-CBB6-F6D6-3377-DFFDD981FD33}"/>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404339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4132-77E5-872B-08CD-9B56717E753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4180307-8DB0-89DD-5895-385B2D5360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47E007F-471B-A5F2-C8C8-25F148E93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D5D413-35F3-B923-E122-F25FE97EF32A}"/>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6" name="Footer Placeholder 5">
            <a:extLst>
              <a:ext uri="{FF2B5EF4-FFF2-40B4-BE49-F238E27FC236}">
                <a16:creationId xmlns:a16="http://schemas.microsoft.com/office/drawing/2014/main" id="{6DE5D974-48C0-431D-1596-39891355792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F6D3110-45E6-7F93-F9A3-1C40C12EC078}"/>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357388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8702-5ACD-B26F-51CB-FD1DF9309F0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9FA453-C242-34C3-C869-C5F0A6742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105A9-F915-BF18-D165-0B5595449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6D0D5CE-2083-2005-7A88-66E019585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EC37AB-DB6A-69C7-0073-030C45E79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369FD44-D2EB-37C6-FA3B-1CCEE4845E2A}"/>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8" name="Footer Placeholder 7">
            <a:extLst>
              <a:ext uri="{FF2B5EF4-FFF2-40B4-BE49-F238E27FC236}">
                <a16:creationId xmlns:a16="http://schemas.microsoft.com/office/drawing/2014/main" id="{64509774-7951-E048-A88E-B265054F9EB0}"/>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3D9A6B17-B825-FA71-E5EE-0EFA3324590D}"/>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134399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1391-DDE7-6E53-C2BB-4097195BF9A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61AF22A-9692-5348-129D-FAECA70C8677}"/>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4" name="Footer Placeholder 3">
            <a:extLst>
              <a:ext uri="{FF2B5EF4-FFF2-40B4-BE49-F238E27FC236}">
                <a16:creationId xmlns:a16="http://schemas.microsoft.com/office/drawing/2014/main" id="{7184B3E5-D027-AE39-45C5-44037F8F5E2D}"/>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74479FD-2F45-C5F9-3B35-DC80BC071B71}"/>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390475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13BA5-77A0-D239-BB42-67D13A18C478}"/>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3" name="Footer Placeholder 2">
            <a:extLst>
              <a:ext uri="{FF2B5EF4-FFF2-40B4-BE49-F238E27FC236}">
                <a16:creationId xmlns:a16="http://schemas.microsoft.com/office/drawing/2014/main" id="{7C1A324F-48D0-F745-C163-969758BCD3F9}"/>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AB04F2F3-43DC-2D9B-6F92-21A7A07EA79B}"/>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185636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CBD4-F47E-54E7-2B1F-9067DCEBC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8005A3C-F48C-5E86-D8B5-86D5D6349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BFFA3CA-EC3B-F925-8B27-D8899FB12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AEBD9-B565-E11A-0DA7-1E591C72A967}"/>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6" name="Footer Placeholder 5">
            <a:extLst>
              <a:ext uri="{FF2B5EF4-FFF2-40B4-BE49-F238E27FC236}">
                <a16:creationId xmlns:a16="http://schemas.microsoft.com/office/drawing/2014/main" id="{ACECA739-F97E-709E-0F3B-CA2B528B5C4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CA328C5E-F048-4E2E-E8CC-33C22F0743EA}"/>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9548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82B8-71CD-52D8-A01B-A169D0536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DC4ED3-BAB4-D7D8-8730-A1AB4843C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4AAD08D1-6F28-1B91-0AC6-A0462A185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F1102-E3DF-1783-CB11-9B6E76E27210}"/>
              </a:ext>
            </a:extLst>
          </p:cNvPr>
          <p:cNvSpPr>
            <a:spLocks noGrp="1"/>
          </p:cNvSpPr>
          <p:nvPr>
            <p:ph type="dt" sz="half" idx="10"/>
          </p:nvPr>
        </p:nvSpPr>
        <p:spPr/>
        <p:txBody>
          <a:bodyPr/>
          <a:lstStyle/>
          <a:p>
            <a:fld id="{4621759F-2353-41B1-8182-5DDE994C958C}" type="datetimeFigureOut">
              <a:rPr lang="en-AU" smtClean="0"/>
              <a:t>17/10/2024</a:t>
            </a:fld>
            <a:endParaRPr lang="en-AU" dirty="0"/>
          </a:p>
        </p:txBody>
      </p:sp>
      <p:sp>
        <p:nvSpPr>
          <p:cNvPr id="6" name="Footer Placeholder 5">
            <a:extLst>
              <a:ext uri="{FF2B5EF4-FFF2-40B4-BE49-F238E27FC236}">
                <a16:creationId xmlns:a16="http://schemas.microsoft.com/office/drawing/2014/main" id="{84BDE450-0506-484D-6EE5-BA3FE04C07C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9A617D6-9D4B-B2EA-3C43-AA1C916F9BDE}"/>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138272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C3079-AD23-CC38-D72E-05F2DA586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EFFE53-3A83-2196-601F-DA7163A87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31FD00-FB93-1D02-CB9C-114D8202D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1759F-2353-41B1-8182-5DDE994C958C}" type="datetimeFigureOut">
              <a:rPr lang="en-AU" smtClean="0"/>
              <a:t>17/10/2024</a:t>
            </a:fld>
            <a:endParaRPr lang="en-AU" dirty="0"/>
          </a:p>
        </p:txBody>
      </p:sp>
      <p:sp>
        <p:nvSpPr>
          <p:cNvPr id="5" name="Footer Placeholder 4">
            <a:extLst>
              <a:ext uri="{FF2B5EF4-FFF2-40B4-BE49-F238E27FC236}">
                <a16:creationId xmlns:a16="http://schemas.microsoft.com/office/drawing/2014/main" id="{6C30B7E5-EF3A-7B3D-F33B-59B352865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2CEB4C4A-3B49-19E6-E41C-69BA33CA0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8D67A-691A-4D3D-A087-2551DA031A55}" type="slidenum">
              <a:rPr lang="en-AU" smtClean="0"/>
              <a:t>‹#›</a:t>
            </a:fld>
            <a:endParaRPr lang="en-AU" dirty="0"/>
          </a:p>
        </p:txBody>
      </p:sp>
    </p:spTree>
    <p:extLst>
      <p:ext uri="{BB962C8B-B14F-4D97-AF65-F5344CB8AC3E}">
        <p14:creationId xmlns:p14="http://schemas.microsoft.com/office/powerpoint/2010/main" val="72402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the workplace</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Firefighter driving a truck">
            <a:extLst>
              <a:ext uri="{FF2B5EF4-FFF2-40B4-BE49-F238E27FC236}">
                <a16:creationId xmlns:a16="http://schemas.microsoft.com/office/drawing/2014/main" id="{E7E6A0F4-BC6B-FA0E-3603-E838DBBAF17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2926555" y="0"/>
            <a:ext cx="9265445" cy="6176963"/>
          </a:xfrm>
          <a:prstGeom prst="rect">
            <a:avLst/>
          </a:prstGeom>
        </p:spPr>
      </p:pic>
      <p:sp>
        <p:nvSpPr>
          <p:cNvPr id="12" name="Rectangle 11">
            <a:extLst>
              <a:ext uri="{FF2B5EF4-FFF2-40B4-BE49-F238E27FC236}">
                <a16:creationId xmlns:a16="http://schemas.microsoft.com/office/drawing/2014/main" id="{5FC15E9F-9316-1D84-D30C-59DB645FEFBB}"/>
              </a:ext>
            </a:extLst>
          </p:cNvPr>
          <p:cNvSpPr/>
          <p:nvPr/>
        </p:nvSpPr>
        <p:spPr>
          <a:xfrm rot="5400000">
            <a:off x="2364919" y="-2313353"/>
            <a:ext cx="6176953" cy="1080367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p:txBody>
          <a:bodyPr/>
          <a:lstStyle/>
          <a:p>
            <a:r>
              <a:rPr lang="en-AU" altLang="en-US" dirty="0">
                <a:latin typeface="Arial Rounded MT Bold" panose="020F0704030504030204" pitchFamily="34" charset="0"/>
              </a:rPr>
              <a:t>Workplace factors</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1690688"/>
            <a:ext cx="6267450" cy="4486275"/>
          </a:xfrm>
        </p:spPr>
        <p:txBody>
          <a:bodyPr/>
          <a:lstStyle/>
          <a:p>
            <a:r>
              <a:rPr lang="en-AU" altLang="en-US" dirty="0">
                <a:latin typeface="Arial Nova" panose="020B0504020202020204" pitchFamily="34" charset="0"/>
              </a:rPr>
              <a:t>Gambling venue staff</a:t>
            </a:r>
          </a:p>
          <a:p>
            <a:r>
              <a:rPr lang="en-AU" altLang="en-US" dirty="0">
                <a:latin typeface="Arial Nova" panose="020B0504020202020204" pitchFamily="34" charset="0"/>
              </a:rPr>
              <a:t>“Mobile” positions</a:t>
            </a:r>
          </a:p>
          <a:p>
            <a:r>
              <a:rPr lang="en-AU" altLang="en-US" dirty="0">
                <a:latin typeface="Arial Nova" panose="020B0504020202020204" pitchFamily="34" charset="0"/>
              </a:rPr>
              <a:t>Variable times or shifts</a:t>
            </a:r>
          </a:p>
          <a:p>
            <a:r>
              <a:rPr lang="en-AU" altLang="en-US" dirty="0">
                <a:latin typeface="Arial Nova" panose="020B0504020202020204" pitchFamily="34" charset="0"/>
              </a:rPr>
              <a:t>Repetitive work</a:t>
            </a:r>
          </a:p>
          <a:p>
            <a:r>
              <a:rPr lang="en-AU" altLang="en-US" dirty="0">
                <a:latin typeface="Arial Nova" panose="020B0504020202020204" pitchFamily="34" charset="0"/>
              </a:rPr>
              <a:t>Highly stressful or dangerous work</a:t>
            </a:r>
          </a:p>
        </p:txBody>
      </p:sp>
    </p:spTree>
    <p:extLst>
      <p:ext uri="{BB962C8B-B14F-4D97-AF65-F5344CB8AC3E}">
        <p14:creationId xmlns:p14="http://schemas.microsoft.com/office/powerpoint/2010/main" val="392222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Women talking to each other">
            <a:extLst>
              <a:ext uri="{FF2B5EF4-FFF2-40B4-BE49-F238E27FC236}">
                <a16:creationId xmlns:a16="http://schemas.microsoft.com/office/drawing/2014/main" id="{E7E6A0F4-BC6B-FA0E-3603-E838DBBAF17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5246"/>
          <a:stretch/>
        </p:blipFill>
        <p:spPr>
          <a:xfrm>
            <a:off x="2926555" y="0"/>
            <a:ext cx="9265445" cy="6176963"/>
          </a:xfrm>
          <a:prstGeom prst="rect">
            <a:avLst/>
          </a:prstGeom>
        </p:spPr>
      </p:pic>
      <p:sp>
        <p:nvSpPr>
          <p:cNvPr id="12" name="Rectangle 11">
            <a:extLst>
              <a:ext uri="{FF2B5EF4-FFF2-40B4-BE49-F238E27FC236}">
                <a16:creationId xmlns:a16="http://schemas.microsoft.com/office/drawing/2014/main" id="{5FC15E9F-9316-1D84-D30C-59DB645FEFBB}"/>
              </a:ext>
            </a:extLst>
          </p:cNvPr>
          <p:cNvSpPr/>
          <p:nvPr/>
        </p:nvSpPr>
        <p:spPr>
          <a:xfrm rot="5400000">
            <a:off x="2364919" y="-2313353"/>
            <a:ext cx="6176953" cy="1080367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p:txBody>
          <a:bodyPr/>
          <a:lstStyle/>
          <a:p>
            <a:r>
              <a:rPr lang="en-AU" altLang="en-US" dirty="0">
                <a:latin typeface="Arial Rounded MT Bold" panose="020F0704030504030204" pitchFamily="34" charset="0"/>
              </a:rPr>
              <a:t>The bigger picture</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1690688"/>
            <a:ext cx="6267450" cy="4486275"/>
          </a:xfrm>
        </p:spPr>
        <p:txBody>
          <a:bodyPr/>
          <a:lstStyle/>
          <a:p>
            <a:r>
              <a:rPr lang="en-AU" altLang="en-US" dirty="0">
                <a:latin typeface="Arial Nova" panose="020B0504020202020204" pitchFamily="34" charset="0"/>
              </a:rPr>
              <a:t>Gambling harm is often tied to other factors in a person’s life</a:t>
            </a:r>
          </a:p>
          <a:p>
            <a:r>
              <a:rPr lang="en-AU" altLang="en-US" dirty="0">
                <a:latin typeface="Arial Nova" panose="020B0504020202020204" pitchFamily="34" charset="0"/>
              </a:rPr>
              <a:t>It’s important to create a safe and supportive environment. </a:t>
            </a:r>
          </a:p>
          <a:p>
            <a:r>
              <a:rPr lang="en-AU" altLang="en-US" dirty="0">
                <a:latin typeface="Arial Nova" panose="020B0504020202020204" pitchFamily="34" charset="0"/>
              </a:rPr>
              <a:t>Speak to your colleague about the different support services available</a:t>
            </a:r>
          </a:p>
        </p:txBody>
      </p:sp>
    </p:spTree>
    <p:extLst>
      <p:ext uri="{BB962C8B-B14F-4D97-AF65-F5344CB8AC3E}">
        <p14:creationId xmlns:p14="http://schemas.microsoft.com/office/powerpoint/2010/main" val="255929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Man reading notes">
            <a:extLst>
              <a:ext uri="{FF2B5EF4-FFF2-40B4-BE49-F238E27FC236}">
                <a16:creationId xmlns:a16="http://schemas.microsoft.com/office/drawing/2014/main" id="{6D3769F5-32B1-C8FA-BE0A-64132940285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6625"/>
          <a:stretch>
            <a:fillRect/>
          </a:stretch>
        </p:blipFill>
        <p:spPr bwMode="auto">
          <a:xfrm>
            <a:off x="1970088" y="0"/>
            <a:ext cx="102219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3F1F26A-FAF3-F896-9079-FAA34D0DB9A5}"/>
              </a:ext>
            </a:extLst>
          </p:cNvPr>
          <p:cNvSpPr/>
          <p:nvPr/>
        </p:nvSpPr>
        <p:spPr>
          <a:xfrm>
            <a:off x="4669242" y="567050"/>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E5031F10-E728-7DE1-8FA9-8C8B540792E5}"/>
              </a:ext>
            </a:extLst>
          </p:cNvPr>
          <p:cNvSpPr/>
          <p:nvPr/>
        </p:nvSpPr>
        <p:spPr>
          <a:xfrm rot="5400000">
            <a:off x="2017305" y="-1965737"/>
            <a:ext cx="6176953" cy="101084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0246" name="Title 1">
            <a:extLst>
              <a:ext uri="{FF2B5EF4-FFF2-40B4-BE49-F238E27FC236}">
                <a16:creationId xmlns:a16="http://schemas.microsoft.com/office/drawing/2014/main" id="{A4DB5F09-0F19-E0EC-BE57-563D983FBC15}"/>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Get ready for the conversation</a:t>
            </a:r>
          </a:p>
        </p:txBody>
      </p:sp>
      <p:sp>
        <p:nvSpPr>
          <p:cNvPr id="10247" name="Content Placeholder 2">
            <a:extLst>
              <a:ext uri="{FF2B5EF4-FFF2-40B4-BE49-F238E27FC236}">
                <a16:creationId xmlns:a16="http://schemas.microsoft.com/office/drawing/2014/main" id="{24EB1E2D-793F-672F-37F7-759F2128E2E2}"/>
              </a:ext>
            </a:extLst>
          </p:cNvPr>
          <p:cNvSpPr>
            <a:spLocks noGrp="1" noChangeArrowheads="1"/>
          </p:cNvSpPr>
          <p:nvPr>
            <p:ph idx="1"/>
          </p:nvPr>
        </p:nvSpPr>
        <p:spPr>
          <a:xfrm>
            <a:off x="838200" y="2012950"/>
            <a:ext cx="5127625" cy="2832100"/>
          </a:xfrm>
        </p:spPr>
        <p:txBody>
          <a:bodyPr/>
          <a:lstStyle/>
          <a:p>
            <a:pPr eaLnBrk="1" hangingPunct="1"/>
            <a:r>
              <a:rPr lang="en-AU" altLang="en-US" dirty="0">
                <a:latin typeface="Arial Nova" panose="020B0504020202020204" pitchFamily="34" charset="0"/>
              </a:rPr>
              <a:t>Choose an appropriate time and place</a:t>
            </a:r>
          </a:p>
          <a:p>
            <a:pPr eaLnBrk="1" hangingPunct="1"/>
            <a:r>
              <a:rPr lang="en-AU" altLang="en-US" dirty="0">
                <a:latin typeface="Arial Nova" panose="020B0504020202020204" pitchFamily="34" charset="0"/>
              </a:rPr>
              <a:t>Plan the conversation</a:t>
            </a:r>
          </a:p>
          <a:p>
            <a:pPr eaLnBrk="1" hangingPunct="1"/>
            <a:r>
              <a:rPr lang="en-AU" altLang="en-US" dirty="0">
                <a:latin typeface="Arial Nova" panose="020B0504020202020204" pitchFamily="34" charset="0"/>
              </a:rPr>
              <a:t>Know the facts</a:t>
            </a:r>
          </a:p>
        </p:txBody>
      </p:sp>
      <p:sp>
        <p:nvSpPr>
          <p:cNvPr id="10248" name="TextBox 10">
            <a:extLst>
              <a:ext uri="{FF2B5EF4-FFF2-40B4-BE49-F238E27FC236}">
                <a16:creationId xmlns:a16="http://schemas.microsoft.com/office/drawing/2014/main" id="{8A7F1714-C240-E940-33F4-69AD83903E20}"/>
              </a:ext>
            </a:extLst>
          </p:cNvPr>
          <p:cNvSpPr txBox="1">
            <a:spLocks noChangeArrowheads="1"/>
          </p:cNvSpPr>
          <p:nvPr/>
        </p:nvSpPr>
        <p:spPr bwMode="auto">
          <a:xfrm>
            <a:off x="1265238" y="4368800"/>
            <a:ext cx="4273550" cy="954088"/>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dirty="0">
                <a:solidFill>
                  <a:schemeClr val="bg1"/>
                </a:solidFill>
                <a:latin typeface="Arial Nova" panose="020B0504020202020204" pitchFamily="34" charset="0"/>
              </a:rPr>
              <a:t>For more information, visit </a:t>
            </a:r>
            <a:r>
              <a:rPr lang="en-AU" altLang="en-US" b="1" dirty="0">
                <a:solidFill>
                  <a:schemeClr val="bg1"/>
                </a:solidFill>
                <a:latin typeface="Arial Nova" panose="020B0504020202020204" pitchFamily="34" charset="0"/>
              </a:rPr>
              <a:t>gamblinghelpqld.org.au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rson holding mug">
            <a:extLst>
              <a:ext uri="{FF2B5EF4-FFF2-40B4-BE49-F238E27FC236}">
                <a16:creationId xmlns:a16="http://schemas.microsoft.com/office/drawing/2014/main" id="{063C3F0E-EC53-0480-6A83-D87FDDD86B1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83088" y="0"/>
            <a:ext cx="78089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87504B3-FD63-9DD1-3BF7-351AAFDB1051}"/>
              </a:ext>
            </a:extLst>
          </p:cNvPr>
          <p:cNvSpPr/>
          <p:nvPr/>
        </p:nvSpPr>
        <p:spPr>
          <a:xfrm rot="5400000">
            <a:off x="2163355" y="-2111786"/>
            <a:ext cx="6176953" cy="104005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2294" name="Title 1">
            <a:extLst>
              <a:ext uri="{FF2B5EF4-FFF2-40B4-BE49-F238E27FC236}">
                <a16:creationId xmlns:a16="http://schemas.microsoft.com/office/drawing/2014/main" id="{0E8A942C-57BF-7B41-5498-8C7FF94E6C9E}"/>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Language matters</a:t>
            </a:r>
          </a:p>
        </p:txBody>
      </p:sp>
      <p:sp>
        <p:nvSpPr>
          <p:cNvPr id="10243" name="Content Placeholder 2">
            <a:extLst>
              <a:ext uri="{FF2B5EF4-FFF2-40B4-BE49-F238E27FC236}">
                <a16:creationId xmlns:a16="http://schemas.microsoft.com/office/drawing/2014/main" id="{D0633645-CF63-AA70-B1B0-DEF56CD2AD0B}"/>
              </a:ext>
            </a:extLst>
          </p:cNvPr>
          <p:cNvSpPr>
            <a:spLocks noGrp="1" noChangeArrowheads="1"/>
          </p:cNvSpPr>
          <p:nvPr>
            <p:ph idx="1"/>
          </p:nvPr>
        </p:nvSpPr>
        <p:spPr>
          <a:xfrm>
            <a:off x="838200" y="1825625"/>
            <a:ext cx="5994400" cy="4351338"/>
          </a:xfrm>
        </p:spPr>
        <p:txBody>
          <a:bodyPr/>
          <a:lstStyle/>
          <a:p>
            <a:pPr eaLnBrk="1" hangingPunct="1">
              <a:defRPr/>
            </a:pPr>
            <a:r>
              <a:rPr lang="en-AU" altLang="en-US" dirty="0">
                <a:latin typeface="Arial Nova" panose="020B0504020202020204" pitchFamily="34" charset="0"/>
              </a:rPr>
              <a:t>Use words that describe the ways gambling might be impacting you or your colleague’s life</a:t>
            </a:r>
          </a:p>
          <a:p>
            <a:pPr eaLnBrk="1" hangingPunct="1">
              <a:defRPr/>
            </a:pPr>
            <a:r>
              <a:rPr lang="en-AU" altLang="en-US" dirty="0">
                <a:latin typeface="Arial Nova" panose="020B0504020202020204" pitchFamily="34" charset="0"/>
              </a:rPr>
              <a:t>Focus on using “I” statements</a:t>
            </a:r>
          </a:p>
          <a:p>
            <a:pPr marL="0" indent="0" eaLnBrk="1" hangingPunct="1">
              <a:buFont typeface="Arial" panose="020B0604020202020204" pitchFamily="34" charset="0"/>
              <a:buNone/>
              <a:defRPr/>
            </a:pPr>
            <a:endParaRPr lang="en-AU" altLang="en-US" sz="2400" dirty="0">
              <a:latin typeface="Arial Nova" panose="020B0504020202020204" pitchFamily="34" charset="0"/>
            </a:endParaRPr>
          </a:p>
          <a:p>
            <a:pPr marL="0" indent="0" eaLnBrk="1" hangingPunct="1">
              <a:buFont typeface="Arial" panose="020B0604020202020204" pitchFamily="34" charset="0"/>
              <a:buNone/>
              <a:defRPr/>
            </a:pPr>
            <a:r>
              <a:rPr lang="en-AU" altLang="en-US" sz="2400" b="1" dirty="0">
                <a:latin typeface="Arial Nova" panose="020B0504020202020204" pitchFamily="34" charset="0"/>
              </a:rPr>
              <a:t>“I feel that gambling is affecting your work.”</a:t>
            </a:r>
          </a:p>
          <a:p>
            <a:pPr marL="0" indent="0" eaLnBrk="1" hangingPunct="1">
              <a:buFont typeface="Arial" panose="020B0604020202020204" pitchFamily="34" charset="0"/>
              <a:buNone/>
              <a:defRPr/>
            </a:pPr>
            <a:r>
              <a:rPr lang="en-AU" altLang="en-US" sz="2400" b="1" dirty="0">
                <a:latin typeface="Arial Nova" panose="020B0504020202020204" pitchFamily="34" charset="0"/>
              </a:rPr>
              <a:t>“I’m worried about the way gambling is impacting other areas of your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Workers walking and talking in factory">
            <a:extLst>
              <a:ext uri="{FF2B5EF4-FFF2-40B4-BE49-F238E27FC236}">
                <a16:creationId xmlns:a16="http://schemas.microsoft.com/office/drawing/2014/main" id="{CC9556EE-3C4D-6E02-6E55-F54D6DD51D3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3718"/>
          <a:stretch>
            <a:fillRect/>
          </a:stretch>
        </p:blipFill>
        <p:spPr bwMode="auto">
          <a:xfrm>
            <a:off x="3549650" y="0"/>
            <a:ext cx="864235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B797F9E-175A-DA4B-EE25-69BF1454C6AD}"/>
              </a:ext>
            </a:extLst>
          </p:cNvPr>
          <p:cNvSpPr/>
          <p:nvPr/>
        </p:nvSpPr>
        <p:spPr>
          <a:xfrm rot="5400000">
            <a:off x="2436230" y="-2384663"/>
            <a:ext cx="6176953" cy="1094629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343" name="Content Placeholder 2">
            <a:extLst>
              <a:ext uri="{FF2B5EF4-FFF2-40B4-BE49-F238E27FC236}">
                <a16:creationId xmlns:a16="http://schemas.microsoft.com/office/drawing/2014/main" id="{DC60574F-C9CB-CFAE-26A2-724A888FAA41}"/>
              </a:ext>
            </a:extLst>
          </p:cNvPr>
          <p:cNvSpPr>
            <a:spLocks noGrp="1" noChangeArrowheads="1"/>
          </p:cNvSpPr>
          <p:nvPr>
            <p:ph idx="1"/>
          </p:nvPr>
        </p:nvSpPr>
        <p:spPr>
          <a:xfrm>
            <a:off x="838200" y="1825625"/>
            <a:ext cx="6157913" cy="4351338"/>
          </a:xfrm>
        </p:spPr>
        <p:txBody>
          <a:bodyPr/>
          <a:lstStyle/>
          <a:p>
            <a:pPr eaLnBrk="1" hangingPunct="1"/>
            <a:r>
              <a:rPr lang="en-AU" altLang="en-US" dirty="0">
                <a:latin typeface="Arial Nova" panose="020B0504020202020204" pitchFamily="34" charset="0"/>
              </a:rPr>
              <a:t>Start positive – remind them you are there for them</a:t>
            </a:r>
          </a:p>
          <a:p>
            <a:pPr eaLnBrk="1" hangingPunct="1"/>
            <a:r>
              <a:rPr lang="en-AU" altLang="en-US" dirty="0">
                <a:latin typeface="Arial Nova" panose="020B0504020202020204" pitchFamily="34" charset="0"/>
              </a:rPr>
              <a:t>Listen to their perspective</a:t>
            </a:r>
          </a:p>
          <a:p>
            <a:pPr eaLnBrk="1" hangingPunct="1"/>
            <a:r>
              <a:rPr lang="en-AU" altLang="en-US" dirty="0">
                <a:latin typeface="Arial Nova" panose="020B0504020202020204" pitchFamily="34" charset="0"/>
              </a:rPr>
              <a:t>Don’t judge their choices or beliefs</a:t>
            </a:r>
          </a:p>
          <a:p>
            <a:pPr eaLnBrk="1" hangingPunct="1"/>
            <a:r>
              <a:rPr lang="en-AU" altLang="en-US" dirty="0">
                <a:latin typeface="Arial Nova" panose="020B0504020202020204" pitchFamily="34" charset="0"/>
              </a:rPr>
              <a:t>Let them know their feelings are valid and important</a:t>
            </a:r>
          </a:p>
        </p:txBody>
      </p:sp>
      <p:sp>
        <p:nvSpPr>
          <p:cNvPr id="2" name="Rectangle: Rounded Corners 1">
            <a:extLst>
              <a:ext uri="{FF2B5EF4-FFF2-40B4-BE49-F238E27FC236}">
                <a16:creationId xmlns:a16="http://schemas.microsoft.com/office/drawing/2014/main" id="{DC02DD08-849A-E25F-D29C-44C6A4222160}"/>
              </a:ext>
            </a:extLst>
          </p:cNvPr>
          <p:cNvSpPr/>
          <p:nvPr/>
        </p:nvSpPr>
        <p:spPr>
          <a:xfrm>
            <a:off x="2918097"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342" name="Title 1">
            <a:extLst>
              <a:ext uri="{FF2B5EF4-FFF2-40B4-BE49-F238E27FC236}">
                <a16:creationId xmlns:a16="http://schemas.microsoft.com/office/drawing/2014/main" id="{427B890B-5FF8-9B56-51FB-CDA49467C8B7}"/>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During the conversation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E86FEC0-DFAE-762D-E3CD-AEFE49331C29}"/>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What happens next?</a:t>
            </a:r>
          </a:p>
        </p:txBody>
      </p:sp>
      <p:sp>
        <p:nvSpPr>
          <p:cNvPr id="16387" name="Content Placeholder 2">
            <a:extLst>
              <a:ext uri="{FF2B5EF4-FFF2-40B4-BE49-F238E27FC236}">
                <a16:creationId xmlns:a16="http://schemas.microsoft.com/office/drawing/2014/main" id="{AA59B9F1-3F92-338B-59F9-49B6EB496A04}"/>
              </a:ext>
            </a:extLst>
          </p:cNvPr>
          <p:cNvSpPr txBox="1">
            <a:spLocks noChangeArrowheads="1"/>
          </p:cNvSpPr>
          <p:nvPr/>
        </p:nvSpPr>
        <p:spPr bwMode="auto">
          <a:xfrm>
            <a:off x="1041400" y="4065588"/>
            <a:ext cx="19732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dirty="0">
                <a:solidFill>
                  <a:srgbClr val="5EA443"/>
                </a:solidFill>
                <a:latin typeface="Arial Nova" panose="020B0504020202020204" pitchFamily="34" charset="0"/>
              </a:rPr>
              <a:t>Self-help</a:t>
            </a:r>
          </a:p>
        </p:txBody>
      </p:sp>
      <p:sp>
        <p:nvSpPr>
          <p:cNvPr id="16388" name="Content Placeholder 2">
            <a:extLst>
              <a:ext uri="{FF2B5EF4-FFF2-40B4-BE49-F238E27FC236}">
                <a16:creationId xmlns:a16="http://schemas.microsoft.com/office/drawing/2014/main" id="{1F0087C8-120A-AA1C-9004-D07097ACDB36}"/>
              </a:ext>
            </a:extLst>
          </p:cNvPr>
          <p:cNvSpPr txBox="1">
            <a:spLocks noChangeArrowheads="1"/>
          </p:cNvSpPr>
          <p:nvPr/>
        </p:nvSpPr>
        <p:spPr bwMode="auto">
          <a:xfrm>
            <a:off x="8712200" y="4065588"/>
            <a:ext cx="29527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dirty="0">
                <a:solidFill>
                  <a:srgbClr val="5EA443"/>
                </a:solidFill>
                <a:latin typeface="Arial Nova" panose="020B0504020202020204" pitchFamily="34" charset="0"/>
              </a:rPr>
              <a:t>Support services</a:t>
            </a:r>
          </a:p>
        </p:txBody>
      </p:sp>
      <p:sp>
        <p:nvSpPr>
          <p:cNvPr id="16389" name="Content Placeholder 2">
            <a:extLst>
              <a:ext uri="{FF2B5EF4-FFF2-40B4-BE49-F238E27FC236}">
                <a16:creationId xmlns:a16="http://schemas.microsoft.com/office/drawing/2014/main" id="{B86031C3-0F66-5451-8D86-8C21F141EE34}"/>
              </a:ext>
            </a:extLst>
          </p:cNvPr>
          <p:cNvSpPr txBox="1">
            <a:spLocks noChangeArrowheads="1"/>
          </p:cNvSpPr>
          <p:nvPr/>
        </p:nvSpPr>
        <p:spPr bwMode="auto">
          <a:xfrm>
            <a:off x="4927600" y="4067175"/>
            <a:ext cx="24463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dirty="0">
                <a:solidFill>
                  <a:srgbClr val="5EA443"/>
                </a:solidFill>
                <a:latin typeface="Arial Nova" panose="020B0504020202020204" pitchFamily="34" charset="0"/>
              </a:rPr>
              <a:t>Self-exclusion</a:t>
            </a:r>
          </a:p>
        </p:txBody>
      </p:sp>
      <p:pic>
        <p:nvPicPr>
          <p:cNvPr id="16390" name="Graphic 2" descr="Female Profile with solid fill">
            <a:extLst>
              <a:ext uri="{FF2B5EF4-FFF2-40B4-BE49-F238E27FC236}">
                <a16:creationId xmlns:a16="http://schemas.microsoft.com/office/drawing/2014/main" id="{AB268A3B-7F21-8264-EAE5-FFFA23801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487613"/>
            <a:ext cx="12620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Graphic 4" descr="Lock with solid fill">
            <a:extLst>
              <a:ext uri="{FF2B5EF4-FFF2-40B4-BE49-F238E27FC236}">
                <a16:creationId xmlns:a16="http://schemas.microsoft.com/office/drawing/2014/main" id="{04865692-6A71-309F-5F89-9F57026D3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487613"/>
            <a:ext cx="12620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Graphic 6" descr="Call center with solid fill">
            <a:extLst>
              <a:ext uri="{FF2B5EF4-FFF2-40B4-BE49-F238E27FC236}">
                <a16:creationId xmlns:a16="http://schemas.microsoft.com/office/drawing/2014/main" id="{87347438-3354-8F14-3A86-D08DC52E6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0" y="2487613"/>
            <a:ext cx="12604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a:extLst>
              <a:ext uri="{FF2B5EF4-FFF2-40B4-BE49-F238E27FC236}">
                <a16:creationId xmlns:a16="http://schemas.microsoft.com/office/drawing/2014/main" id="{807023D8-F5F5-07F4-64A8-67BEE7D3F2DD}"/>
              </a:ext>
            </a:extLst>
          </p:cNvPr>
          <p:cNvSpPr txBox="1">
            <a:spLocks noChangeArrowheads="1"/>
          </p:cNvSpPr>
          <p:nvPr/>
        </p:nvSpPr>
        <p:spPr bwMode="auto">
          <a:xfrm>
            <a:off x="7391400" y="822325"/>
            <a:ext cx="4273550" cy="954088"/>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dirty="0">
                <a:solidFill>
                  <a:schemeClr val="bg1"/>
                </a:solidFill>
                <a:latin typeface="Arial Nova" panose="020B0504020202020204" pitchFamily="34" charset="0"/>
              </a:rPr>
              <a:t>For more information, visit </a:t>
            </a:r>
            <a:r>
              <a:rPr lang="en-AU" altLang="en-US" b="1" dirty="0">
                <a:solidFill>
                  <a:schemeClr val="bg1"/>
                </a:solidFill>
                <a:latin typeface="Arial Nova" panose="020B0504020202020204" pitchFamily="34" charset="0"/>
              </a:rPr>
              <a:t>gamblinghelpqld.org.au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emale attending counseling">
            <a:extLst>
              <a:ext uri="{FF2B5EF4-FFF2-40B4-BE49-F238E27FC236}">
                <a16:creationId xmlns:a16="http://schemas.microsoft.com/office/drawing/2014/main" id="{BF2DA6E5-5145-7889-D2D7-9E69DEC5D51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244" t="-2"/>
          <a:stretch>
            <a:fillRect/>
          </a:stretch>
        </p:blipFill>
        <p:spPr bwMode="auto">
          <a:xfrm>
            <a:off x="5080000" y="0"/>
            <a:ext cx="7112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827BC1C-A9DE-DF6C-AB3F-86460915155E}"/>
              </a:ext>
            </a:extLst>
          </p:cNvPr>
          <p:cNvSpPr/>
          <p:nvPr/>
        </p:nvSpPr>
        <p:spPr>
          <a:xfrm rot="5400000">
            <a:off x="2314847" y="-2263282"/>
            <a:ext cx="6176953" cy="1070353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8438" name="Title 1">
            <a:extLst>
              <a:ext uri="{FF2B5EF4-FFF2-40B4-BE49-F238E27FC236}">
                <a16:creationId xmlns:a16="http://schemas.microsoft.com/office/drawing/2014/main" id="{763D0965-0515-4874-7E35-5FEFAAF9BE38}"/>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Dealing with challenges</a:t>
            </a:r>
          </a:p>
        </p:txBody>
      </p:sp>
      <p:sp>
        <p:nvSpPr>
          <p:cNvPr id="13315" name="Content Placeholder 2">
            <a:extLst>
              <a:ext uri="{FF2B5EF4-FFF2-40B4-BE49-F238E27FC236}">
                <a16:creationId xmlns:a16="http://schemas.microsoft.com/office/drawing/2014/main" id="{9C293464-1CFE-2C75-6535-B2E0EFE32105}"/>
              </a:ext>
            </a:extLst>
          </p:cNvPr>
          <p:cNvSpPr>
            <a:spLocks noGrp="1" noChangeArrowheads="1"/>
          </p:cNvSpPr>
          <p:nvPr>
            <p:ph idx="1"/>
          </p:nvPr>
        </p:nvSpPr>
        <p:spPr>
          <a:xfrm>
            <a:off x="838200" y="1825625"/>
            <a:ext cx="5956300" cy="4351338"/>
          </a:xfrm>
        </p:spPr>
        <p:txBody>
          <a:bodyPr/>
          <a:lstStyle/>
          <a:p>
            <a:pPr marL="0" indent="0" eaLnBrk="1" hangingPunct="1">
              <a:buFont typeface="Arial" panose="020B0604020202020204" pitchFamily="34" charset="0"/>
              <a:buNone/>
              <a:defRPr/>
            </a:pPr>
            <a:r>
              <a:rPr lang="en-AU" altLang="en-US" dirty="0">
                <a:latin typeface="Arial Nova" panose="020B0504020202020204" pitchFamily="34" charset="0"/>
              </a:rPr>
              <a:t>If your colleague isn’t ready to make a change:</a:t>
            </a:r>
          </a:p>
          <a:p>
            <a:pPr eaLnBrk="1" hangingPunct="1">
              <a:defRPr/>
            </a:pPr>
            <a:r>
              <a:rPr lang="en-AU" altLang="en-US" dirty="0">
                <a:latin typeface="Arial Nova" panose="020B0504020202020204" pitchFamily="34" charset="0"/>
              </a:rPr>
              <a:t>Remember it is not your responsibility to force change</a:t>
            </a:r>
          </a:p>
          <a:p>
            <a:pPr eaLnBrk="1" hangingPunct="1">
              <a:defRPr/>
            </a:pPr>
            <a:r>
              <a:rPr lang="en-AU" altLang="en-US" dirty="0">
                <a:latin typeface="Arial Nova" panose="020B0504020202020204" pitchFamily="34" charset="0"/>
              </a:rPr>
              <a:t>Continue to watch out for the signs of gambling harm</a:t>
            </a:r>
          </a:p>
          <a:p>
            <a:pPr eaLnBrk="1" hangingPunct="1">
              <a:defRPr/>
            </a:pPr>
            <a:r>
              <a:rPr lang="en-AU" altLang="en-US" dirty="0">
                <a:latin typeface="Arial Nova" panose="020B0504020202020204" pitchFamily="34" charset="0"/>
              </a:rPr>
              <a:t>Maintain open communication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dirty="0">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9DE2662-B182-6398-6A1B-2334EFA6A287}"/>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08A9C70-C0DA-0982-9689-45F17155FBD8}"/>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CC901D5-C027-0ADC-BA1D-D989085EABA6}"/>
              </a:ext>
            </a:extLst>
          </p:cNvPr>
          <p:cNvSpPr>
            <a:spLocks noGrp="1" noChangeArrowheads="1"/>
          </p:cNvSpPr>
          <p:nvPr>
            <p:ph type="title"/>
          </p:nvPr>
        </p:nvSpPr>
        <p:spPr/>
        <p:txBody>
          <a:bodyPr/>
          <a:lstStyle/>
          <a:p>
            <a:r>
              <a:rPr lang="en-AU" altLang="en-US" dirty="0">
                <a:latin typeface="Arial Rounded MT Bold" panose="020F0704030504030204" pitchFamily="34" charset="0"/>
              </a:rPr>
              <a:t>Acknowledgement of Country</a:t>
            </a:r>
          </a:p>
        </p:txBody>
      </p:sp>
      <p:sp>
        <p:nvSpPr>
          <p:cNvPr id="5123" name="Content Placeholder 2">
            <a:extLst>
              <a:ext uri="{FF2B5EF4-FFF2-40B4-BE49-F238E27FC236}">
                <a16:creationId xmlns:a16="http://schemas.microsoft.com/office/drawing/2014/main" id="{6617A011-D01E-C64D-F750-F3A7F6E2CCE6}"/>
              </a:ext>
            </a:extLst>
          </p:cNvPr>
          <p:cNvSpPr>
            <a:spLocks noGrp="1" noChangeArrowheads="1"/>
          </p:cNvSpPr>
          <p:nvPr>
            <p:ph idx="1"/>
          </p:nvPr>
        </p:nvSpPr>
        <p:spPr>
          <a:xfrm>
            <a:off x="838200" y="1817688"/>
            <a:ext cx="6083300" cy="4351337"/>
          </a:xfrm>
        </p:spPr>
        <p:txBody>
          <a:bodyPr/>
          <a:lstStyle/>
          <a:p>
            <a:pPr marL="0" indent="0">
              <a:buFont typeface="Arial" panose="020B0604020202020204" pitchFamily="34" charset="0"/>
              <a:buNone/>
            </a:pPr>
            <a:r>
              <a:rPr lang="en-AU" altLang="en-US" dirty="0">
                <a:latin typeface="Arial Nova" panose="020B0504020202020204" pitchFamily="34" charset="0"/>
              </a:rPr>
              <a:t>We acknowledge the Traditional Custodians of the lands and waters on which we meet today. </a:t>
            </a:r>
          </a:p>
          <a:p>
            <a:pPr marL="0" indent="0">
              <a:buFont typeface="Arial" panose="020B0604020202020204" pitchFamily="34" charset="0"/>
              <a:buNone/>
            </a:pPr>
            <a:r>
              <a:rPr lang="en-AU" altLang="en-US" dirty="0">
                <a:latin typeface="Arial Nova" panose="020B0504020202020204" pitchFamily="34" charset="0"/>
              </a:rPr>
              <a:t>We pay our respects to Elders past, present and emerging.</a:t>
            </a:r>
          </a:p>
          <a:p>
            <a:pPr marL="0" indent="0">
              <a:buFont typeface="Arial" panose="020B0604020202020204" pitchFamily="34" charset="0"/>
              <a:buNone/>
            </a:pPr>
            <a:r>
              <a:rPr lang="en-AU" altLang="en-US" dirty="0">
                <a:latin typeface="Arial Nova" panose="020B0504020202020204" pitchFamily="34" charset="0"/>
              </a:rPr>
              <a:t>We extend that respect to Aboriginal and Torres Strait Islander peoples here today.</a:t>
            </a:r>
          </a:p>
        </p:txBody>
      </p:sp>
      <p:pic>
        <p:nvPicPr>
          <p:cNvPr id="5124" name="Picture 3" descr="A tree with roots and a person in the middle&#10;&#10;Description automatically generated with medium confidence">
            <a:extLst>
              <a:ext uri="{FF2B5EF4-FFF2-40B4-BE49-F238E27FC236}">
                <a16:creationId xmlns:a16="http://schemas.microsoft.com/office/drawing/2014/main" id="{9AD6290E-0D05-7B1F-9430-284112E1A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479550"/>
            <a:ext cx="45307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person holding a cup of coffee&#10;&#10;Description automatically generated">
            <a:extLst>
              <a:ext uri="{FF2B5EF4-FFF2-40B4-BE49-F238E27FC236}">
                <a16:creationId xmlns:a16="http://schemas.microsoft.com/office/drawing/2014/main" id="{3AD1F181-839A-2B36-5E5A-6023CA2A543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15013" y="0"/>
            <a:ext cx="637698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5EB818A-8E41-1B70-3846-A53382BCBD14}"/>
              </a:ext>
            </a:extLst>
          </p:cNvPr>
          <p:cNvSpPr/>
          <p:nvPr/>
        </p:nvSpPr>
        <p:spPr>
          <a:xfrm rot="5400000">
            <a:off x="2017305" y="-1965737"/>
            <a:ext cx="6176953" cy="101084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102" name="Title 1">
            <a:extLst>
              <a:ext uri="{FF2B5EF4-FFF2-40B4-BE49-F238E27FC236}">
                <a16:creationId xmlns:a16="http://schemas.microsoft.com/office/drawing/2014/main" id="{BF75DA2C-9E12-16D3-A8F8-6C2F6D349A45}"/>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Overview</a:t>
            </a:r>
          </a:p>
        </p:txBody>
      </p:sp>
      <p:sp>
        <p:nvSpPr>
          <p:cNvPr id="4103" name="Content Placeholder 2">
            <a:extLst>
              <a:ext uri="{FF2B5EF4-FFF2-40B4-BE49-F238E27FC236}">
                <a16:creationId xmlns:a16="http://schemas.microsoft.com/office/drawing/2014/main" id="{53367D51-E6A4-6943-E330-60F6AA24C4DD}"/>
              </a:ext>
            </a:extLst>
          </p:cNvPr>
          <p:cNvSpPr>
            <a:spLocks noGrp="1" noChangeArrowheads="1"/>
          </p:cNvSpPr>
          <p:nvPr>
            <p:ph idx="1"/>
          </p:nvPr>
        </p:nvSpPr>
        <p:spPr>
          <a:xfrm>
            <a:off x="838200" y="1603005"/>
            <a:ext cx="10515600" cy="4351338"/>
          </a:xfrm>
        </p:spPr>
        <p:txBody>
          <a:bodyPr>
            <a:normAutofit/>
          </a:bodyPr>
          <a:lstStyle/>
          <a:p>
            <a:pPr eaLnBrk="1" hangingPunct="1"/>
            <a:r>
              <a:rPr lang="en-AU" altLang="en-US" dirty="0">
                <a:latin typeface="Arial Nova" panose="020B0504020202020204" pitchFamily="34" charset="0"/>
              </a:rPr>
              <a:t>Gambling harm</a:t>
            </a:r>
          </a:p>
          <a:p>
            <a:pPr eaLnBrk="1" hangingPunct="1"/>
            <a:r>
              <a:rPr lang="en-AU" altLang="en-US" dirty="0">
                <a:latin typeface="Arial Nova" panose="020B0504020202020204" pitchFamily="34" charset="0"/>
              </a:rPr>
              <a:t>Signs of gambling harm</a:t>
            </a:r>
          </a:p>
          <a:p>
            <a:pPr eaLnBrk="1" hangingPunct="1"/>
            <a:r>
              <a:rPr lang="en-AU" altLang="en-US" dirty="0">
                <a:latin typeface="Arial Nova" panose="020B0504020202020204" pitchFamily="34" charset="0"/>
              </a:rPr>
              <a:t>Your role</a:t>
            </a:r>
          </a:p>
          <a:p>
            <a:pPr eaLnBrk="1" hangingPunct="1"/>
            <a:r>
              <a:rPr lang="en-AU" altLang="en-US" dirty="0">
                <a:latin typeface="Arial Nova" panose="020B0504020202020204" pitchFamily="34" charset="0"/>
              </a:rPr>
              <a:t>Get ready for the conversation</a:t>
            </a:r>
          </a:p>
          <a:p>
            <a:pPr eaLnBrk="1" hangingPunct="1"/>
            <a:r>
              <a:rPr lang="en-AU" altLang="en-US" dirty="0">
                <a:latin typeface="Arial Nova" panose="020B0504020202020204" pitchFamily="34" charset="0"/>
              </a:rPr>
              <a:t>During the conversation</a:t>
            </a:r>
          </a:p>
          <a:p>
            <a:pPr eaLnBrk="1" hangingPunct="1"/>
            <a:r>
              <a:rPr lang="en-AU" altLang="en-US" dirty="0">
                <a:latin typeface="Arial Nova" panose="020B0504020202020204" pitchFamily="34" charset="0"/>
              </a:rPr>
              <a:t>What happens next?</a:t>
            </a:r>
          </a:p>
          <a:p>
            <a:pPr eaLnBrk="1" hangingPunct="1"/>
            <a:r>
              <a:rPr lang="en-AU" altLang="en-US" dirty="0">
                <a:latin typeface="Arial Nova" panose="020B0504020202020204" pitchFamily="34" charset="0"/>
              </a:rPr>
              <a:t>Dealing with challenges</a:t>
            </a:r>
          </a:p>
          <a:p>
            <a:pPr eaLnBrk="1" hangingPunct="1"/>
            <a:r>
              <a:rPr lang="en-AU" altLang="en-US" dirty="0">
                <a:latin typeface="Arial Nova" panose="020B0504020202020204" pitchFamily="34" charset="0"/>
              </a:rPr>
              <a:t>Support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A group of people hugging&#10;&#10;Description automatically generated">
            <a:extLst>
              <a:ext uri="{FF2B5EF4-FFF2-40B4-BE49-F238E27FC236}">
                <a16:creationId xmlns:a16="http://schemas.microsoft.com/office/drawing/2014/main" id="{363C2721-5D63-D4ED-4308-A079E9142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81772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147842C-1C06-0171-EAD0-5B15E562A272}"/>
              </a:ext>
            </a:extLst>
          </p:cNvPr>
          <p:cNvSpPr/>
          <p:nvPr/>
        </p:nvSpPr>
        <p:spPr>
          <a:xfrm rot="5400000">
            <a:off x="1015450" y="-996390"/>
            <a:ext cx="6176953" cy="820785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2534" name="Title 1">
            <a:extLst>
              <a:ext uri="{FF2B5EF4-FFF2-40B4-BE49-F238E27FC236}">
                <a16:creationId xmlns:a16="http://schemas.microsoft.com/office/drawing/2014/main" id="{2073EE65-0ED2-4841-511A-7FAA47C15821}"/>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Gambling harm</a:t>
            </a:r>
          </a:p>
        </p:txBody>
      </p:sp>
      <p:sp>
        <p:nvSpPr>
          <p:cNvPr id="22535" name="Content Placeholder 2">
            <a:extLst>
              <a:ext uri="{FF2B5EF4-FFF2-40B4-BE49-F238E27FC236}">
                <a16:creationId xmlns:a16="http://schemas.microsoft.com/office/drawing/2014/main" id="{2F6E8888-4660-75A4-8255-90B05CEFB571}"/>
              </a:ext>
            </a:extLst>
          </p:cNvPr>
          <p:cNvSpPr>
            <a:spLocks noGrp="1" noChangeArrowheads="1"/>
          </p:cNvSpPr>
          <p:nvPr>
            <p:ph idx="1"/>
          </p:nvPr>
        </p:nvSpPr>
        <p:spPr>
          <a:xfrm>
            <a:off x="838200" y="1825625"/>
            <a:ext cx="6354763" cy="4351338"/>
          </a:xfrm>
        </p:spPr>
        <p:txBody>
          <a:bodyPr/>
          <a:lstStyle/>
          <a:p>
            <a:pPr eaLnBrk="1" hangingPunct="1"/>
            <a:r>
              <a:rPr lang="en-AU" altLang="en-US" dirty="0">
                <a:latin typeface="Arial Nova" panose="020B0504020202020204" pitchFamily="34" charset="0"/>
              </a:rPr>
              <a:t>Any negative impact that gambling can have on a person and the people close to them</a:t>
            </a:r>
          </a:p>
          <a:p>
            <a:pPr eaLnBrk="1" hangingPunct="1"/>
            <a:r>
              <a:rPr lang="en-AU" altLang="en-US" dirty="0">
                <a:latin typeface="Arial Nova" panose="020B0504020202020204" pitchFamily="34" charset="0"/>
              </a:rPr>
              <a:t>Includes</a:t>
            </a:r>
          </a:p>
          <a:p>
            <a:pPr lvl="1" eaLnBrk="1" hangingPunct="1"/>
            <a:r>
              <a:rPr lang="en-AU" altLang="en-US" dirty="0">
                <a:latin typeface="Arial Nova" panose="020B0504020202020204" pitchFamily="34" charset="0"/>
              </a:rPr>
              <a:t>Health and wellbeing</a:t>
            </a:r>
          </a:p>
          <a:p>
            <a:pPr lvl="1" eaLnBrk="1" hangingPunct="1"/>
            <a:r>
              <a:rPr lang="en-AU" altLang="en-US" dirty="0">
                <a:latin typeface="Arial Nova" panose="020B0504020202020204" pitchFamily="34" charset="0"/>
              </a:rPr>
              <a:t>Finances</a:t>
            </a:r>
          </a:p>
          <a:p>
            <a:pPr lvl="1" eaLnBrk="1" hangingPunct="1"/>
            <a:r>
              <a:rPr lang="en-AU" altLang="en-US" dirty="0">
                <a:latin typeface="Arial Nova" panose="020B0504020202020204" pitchFamily="34" charset="0"/>
              </a:rPr>
              <a:t>Relationships</a:t>
            </a:r>
          </a:p>
          <a:p>
            <a:pPr lvl="1" eaLnBrk="1" hangingPunct="1"/>
            <a:r>
              <a:rPr lang="en-AU" altLang="en-US" dirty="0">
                <a:latin typeface="Arial Nova" panose="020B0504020202020204" pitchFamily="34" charset="0"/>
              </a:rPr>
              <a:t>Culture</a:t>
            </a:r>
          </a:p>
          <a:p>
            <a:pPr lvl="1" eaLnBrk="1" hangingPunct="1"/>
            <a:r>
              <a:rPr lang="en-AU" altLang="en-US" dirty="0">
                <a:latin typeface="Arial Nova" panose="020B0504020202020204" pitchFamily="34" charset="0"/>
              </a:rPr>
              <a:t>Work or study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ildren reading books">
            <a:extLst>
              <a:ext uri="{FF2B5EF4-FFF2-40B4-BE49-F238E27FC236}">
                <a16:creationId xmlns:a16="http://schemas.microsoft.com/office/drawing/2014/main" id="{12C05025-D02F-AB4F-234F-398F786ECA0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t="-722"/>
          <a:stretch>
            <a:fillRect/>
          </a:stretch>
        </p:blipFill>
        <p:spPr bwMode="auto">
          <a:xfrm>
            <a:off x="4629150" y="-53975"/>
            <a:ext cx="756285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7989D6D-8A88-C93D-D8C5-7478E6002740}"/>
              </a:ext>
            </a:extLst>
          </p:cNvPr>
          <p:cNvSpPr/>
          <p:nvPr/>
        </p:nvSpPr>
        <p:spPr>
          <a:xfrm rot="5400000">
            <a:off x="2343060" y="-2343058"/>
            <a:ext cx="6176953" cy="1086307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1270" name="Title 1">
            <a:extLst>
              <a:ext uri="{FF2B5EF4-FFF2-40B4-BE49-F238E27FC236}">
                <a16:creationId xmlns:a16="http://schemas.microsoft.com/office/drawing/2014/main" id="{61A22590-DEAD-91E7-3A5A-9235BFDE015D}"/>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Affected others</a:t>
            </a:r>
          </a:p>
        </p:txBody>
      </p:sp>
      <p:sp>
        <p:nvSpPr>
          <p:cNvPr id="11271" name="Content Placeholder 2">
            <a:extLst>
              <a:ext uri="{FF2B5EF4-FFF2-40B4-BE49-F238E27FC236}">
                <a16:creationId xmlns:a16="http://schemas.microsoft.com/office/drawing/2014/main" id="{24317FA9-425D-77D8-B4D2-FFBD56B75D86}"/>
              </a:ext>
            </a:extLst>
          </p:cNvPr>
          <p:cNvSpPr>
            <a:spLocks noGrp="1" noChangeArrowheads="1"/>
          </p:cNvSpPr>
          <p:nvPr>
            <p:ph idx="1"/>
          </p:nvPr>
        </p:nvSpPr>
        <p:spPr>
          <a:xfrm>
            <a:off x="838200" y="1609725"/>
            <a:ext cx="6408738" cy="4589463"/>
          </a:xfrm>
        </p:spPr>
        <p:txBody>
          <a:bodyPr/>
          <a:lstStyle/>
          <a:p>
            <a:pPr eaLnBrk="1" hangingPunct="1"/>
            <a:r>
              <a:rPr lang="en-AU" altLang="en-US" dirty="0">
                <a:latin typeface="Arial Nova" panose="020B0504020202020204" pitchFamily="34" charset="0"/>
              </a:rPr>
              <a:t>Gambling harm impacts many people, not just the person who gambles</a:t>
            </a:r>
          </a:p>
          <a:p>
            <a:pPr eaLnBrk="1" hangingPunct="1"/>
            <a:r>
              <a:rPr lang="en-AU" altLang="en-US" dirty="0">
                <a:latin typeface="Arial Nova" panose="020B0504020202020204" pitchFamily="34" charset="0"/>
              </a:rPr>
              <a:t>Affected others include</a:t>
            </a:r>
          </a:p>
          <a:p>
            <a:pPr lvl="1" eaLnBrk="1" hangingPunct="1"/>
            <a:r>
              <a:rPr lang="en-AU" altLang="en-US" dirty="0">
                <a:latin typeface="Arial Nova" panose="020B0504020202020204" pitchFamily="34" charset="0"/>
              </a:rPr>
              <a:t>Partner/Spouse</a:t>
            </a:r>
          </a:p>
          <a:p>
            <a:pPr lvl="1" eaLnBrk="1" hangingPunct="1"/>
            <a:r>
              <a:rPr lang="en-AU" altLang="en-US" dirty="0">
                <a:latin typeface="Arial Nova" panose="020B0504020202020204" pitchFamily="34" charset="0"/>
              </a:rPr>
              <a:t>Children</a:t>
            </a:r>
          </a:p>
          <a:p>
            <a:pPr lvl="1" eaLnBrk="1" hangingPunct="1"/>
            <a:r>
              <a:rPr lang="en-AU" altLang="en-US" dirty="0">
                <a:latin typeface="Arial Nova" panose="020B0504020202020204" pitchFamily="34" charset="0"/>
              </a:rPr>
              <a:t>Other family members</a:t>
            </a:r>
          </a:p>
          <a:p>
            <a:pPr lvl="1" eaLnBrk="1" hangingPunct="1"/>
            <a:r>
              <a:rPr lang="en-AU" altLang="en-US" dirty="0">
                <a:latin typeface="Arial Nova" panose="020B0504020202020204" pitchFamily="34" charset="0"/>
              </a:rPr>
              <a:t>Friends</a:t>
            </a:r>
          </a:p>
          <a:p>
            <a:pPr lvl="1" eaLnBrk="1" hangingPunct="1"/>
            <a:r>
              <a:rPr lang="en-AU" altLang="en-US" dirty="0">
                <a:latin typeface="Arial Nova" panose="020B0504020202020204" pitchFamily="34" charset="0"/>
              </a:rPr>
              <a:t>Work colleagues</a:t>
            </a:r>
          </a:p>
          <a:p>
            <a:pPr lvl="1" eaLnBrk="1" hangingPunct="1"/>
            <a:r>
              <a:rPr lang="en-AU" altLang="en-US" dirty="0">
                <a:latin typeface="Arial Nova" panose="020B0504020202020204" pitchFamily="34" charset="0"/>
              </a:rPr>
              <a:t>Broader community members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Two women sitting on stairs looking at a phone&#10;&#10;Description automatically generated">
            <a:extLst>
              <a:ext uri="{FF2B5EF4-FFF2-40B4-BE49-F238E27FC236}">
                <a16:creationId xmlns:a16="http://schemas.microsoft.com/office/drawing/2014/main" id="{5954165B-21D1-8719-A8AC-58CDC650F31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954463" y="0"/>
            <a:ext cx="823753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CB043BA-CD18-A61B-1971-0FEA598FA80F}"/>
              </a:ext>
            </a:extLst>
          </p:cNvPr>
          <p:cNvSpPr/>
          <p:nvPr/>
        </p:nvSpPr>
        <p:spPr>
          <a:xfrm rot="5400000">
            <a:off x="1869682" y="-1818122"/>
            <a:ext cx="6176953" cy="981320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Content Placeholder 3">
            <a:extLst>
              <a:ext uri="{FF2B5EF4-FFF2-40B4-BE49-F238E27FC236}">
                <a16:creationId xmlns:a16="http://schemas.microsoft.com/office/drawing/2014/main" id="{73857EE7-DA50-3D6E-6C8C-3CBF2528D77E}"/>
              </a:ext>
            </a:extLst>
          </p:cNvPr>
          <p:cNvSpPr>
            <a:spLocks noGrp="1"/>
          </p:cNvSpPr>
          <p:nvPr>
            <p:ph idx="1"/>
          </p:nvPr>
        </p:nvSpPr>
        <p:spPr>
          <a:xfrm>
            <a:off x="838200" y="1887367"/>
            <a:ext cx="6477000" cy="4284833"/>
          </a:xfrm>
        </p:spPr>
        <p:txBody>
          <a:bodyPr>
            <a:normAutofit/>
          </a:bodyPr>
          <a:lstStyle/>
          <a:p>
            <a:pPr eaLnBrk="1" hangingPunct="1"/>
            <a:r>
              <a:rPr lang="en-AU" altLang="en-US" dirty="0">
                <a:latin typeface="Arial Nova" panose="020B0504020202020204" pitchFamily="34" charset="0"/>
              </a:rPr>
              <a:t>Changes in mood</a:t>
            </a:r>
          </a:p>
          <a:p>
            <a:pPr eaLnBrk="1" hangingPunct="1"/>
            <a:r>
              <a:rPr lang="en-AU" altLang="en-US" dirty="0">
                <a:latin typeface="Arial Nova" panose="020B0504020202020204" pitchFamily="34" charset="0"/>
              </a:rPr>
              <a:t>Changes in routine</a:t>
            </a:r>
          </a:p>
          <a:p>
            <a:r>
              <a:rPr lang="en-AU" altLang="en-US" dirty="0">
                <a:latin typeface="Arial Nova" panose="020B0504020202020204" pitchFamily="34" charset="0"/>
              </a:rPr>
              <a:t>Increased stress</a:t>
            </a:r>
          </a:p>
          <a:p>
            <a:pPr eaLnBrk="1" hangingPunct="1"/>
            <a:r>
              <a:rPr lang="en-AU" altLang="en-US" dirty="0">
                <a:latin typeface="Arial Nova" panose="020B0504020202020204" pitchFamily="34" charset="0"/>
              </a:rPr>
              <a:t>Increased tiredness or distraction</a:t>
            </a:r>
          </a:p>
          <a:p>
            <a:pPr eaLnBrk="1" hangingPunct="1"/>
            <a:r>
              <a:rPr lang="en-AU" altLang="en-US" dirty="0">
                <a:latin typeface="Arial Nova" panose="020B0504020202020204" pitchFamily="34" charset="0"/>
              </a:rPr>
              <a:t>Decreased focus or attention</a:t>
            </a:r>
          </a:p>
        </p:txBody>
      </p:sp>
      <p:sp>
        <p:nvSpPr>
          <p:cNvPr id="2" name="Rectangle: Rounded Corners 1">
            <a:extLst>
              <a:ext uri="{FF2B5EF4-FFF2-40B4-BE49-F238E27FC236}">
                <a16:creationId xmlns:a16="http://schemas.microsoft.com/office/drawing/2014/main" id="{D3C4AD48-DB58-D4F5-D095-32DFA32B63E5}"/>
              </a:ext>
            </a:extLst>
          </p:cNvPr>
          <p:cNvSpPr/>
          <p:nvPr/>
        </p:nvSpPr>
        <p:spPr>
          <a:xfrm>
            <a:off x="4947314" y="445541"/>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040F6ADE-D53F-55B2-393E-9DA68EB21763}"/>
              </a:ext>
            </a:extLst>
          </p:cNvPr>
          <p:cNvSpPr>
            <a:spLocks noGrp="1"/>
          </p:cNvSpPr>
          <p:nvPr>
            <p:ph type="title"/>
          </p:nvPr>
        </p:nvSpPr>
        <p:spPr>
          <a:xfrm>
            <a:off x="838200" y="280904"/>
            <a:ext cx="10515600" cy="1325563"/>
          </a:xfrm>
        </p:spPr>
        <p:txBody>
          <a:bodyPr/>
          <a:lstStyle/>
          <a:p>
            <a:r>
              <a:rPr lang="en-AU" dirty="0">
                <a:latin typeface="Arial Rounded MT Bold" panose="020F0704030504030204" pitchFamily="34" charset="0"/>
              </a:rPr>
              <a:t>Signs of gambling harm at 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at work">
            <a:extLst>
              <a:ext uri="{FF2B5EF4-FFF2-40B4-BE49-F238E27FC236}">
                <a16:creationId xmlns:a16="http://schemas.microsoft.com/office/drawing/2014/main" id="{A887D842-E286-4394-8D3A-E856C86C84D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025" r="-1"/>
          <a:stretch/>
        </p:blipFill>
        <p:spPr>
          <a:xfrm>
            <a:off x="1910789" y="-7"/>
            <a:ext cx="10281211" cy="6176954"/>
          </a:xfrm>
          <a:prstGeom prst="rect">
            <a:avLst/>
          </a:prstGeom>
        </p:spPr>
      </p:pic>
      <p:sp>
        <p:nvSpPr>
          <p:cNvPr id="6" name="Rectangle 5">
            <a:extLst>
              <a:ext uri="{FF2B5EF4-FFF2-40B4-BE49-F238E27FC236}">
                <a16:creationId xmlns:a16="http://schemas.microsoft.com/office/drawing/2014/main" id="{458C6B3B-974E-9761-90DB-06B5A8904660}"/>
              </a:ext>
            </a:extLst>
          </p:cNvPr>
          <p:cNvSpPr/>
          <p:nvPr/>
        </p:nvSpPr>
        <p:spPr>
          <a:xfrm rot="5400000">
            <a:off x="1806485" y="-1754915"/>
            <a:ext cx="6176953" cy="968680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2" name="Title 1">
            <a:extLst>
              <a:ext uri="{FF2B5EF4-FFF2-40B4-BE49-F238E27FC236}">
                <a16:creationId xmlns:a16="http://schemas.microsoft.com/office/drawing/2014/main" id="{12AD0F7A-10C1-5742-8DB4-3F53D36E2F70}"/>
              </a:ext>
            </a:extLst>
          </p:cNvPr>
          <p:cNvSpPr>
            <a:spLocks noGrp="1"/>
          </p:cNvSpPr>
          <p:nvPr>
            <p:ph type="title"/>
          </p:nvPr>
        </p:nvSpPr>
        <p:spPr/>
        <p:txBody>
          <a:bodyPr/>
          <a:lstStyle/>
          <a:p>
            <a:r>
              <a:rPr lang="en-AU" dirty="0">
                <a:latin typeface="Arial Rounded MT Bold" panose="020F0704030504030204" pitchFamily="34" charset="0"/>
              </a:rPr>
              <a:t>The impact on the workplace</a:t>
            </a:r>
          </a:p>
        </p:txBody>
      </p:sp>
      <p:sp>
        <p:nvSpPr>
          <p:cNvPr id="3" name="Content Placeholder 2">
            <a:extLst>
              <a:ext uri="{FF2B5EF4-FFF2-40B4-BE49-F238E27FC236}">
                <a16:creationId xmlns:a16="http://schemas.microsoft.com/office/drawing/2014/main" id="{0FE68867-1D77-DBC8-5BB4-902DE52013B4}"/>
              </a:ext>
            </a:extLst>
          </p:cNvPr>
          <p:cNvSpPr>
            <a:spLocks noGrp="1"/>
          </p:cNvSpPr>
          <p:nvPr>
            <p:ph idx="1"/>
          </p:nvPr>
        </p:nvSpPr>
        <p:spPr/>
        <p:txBody>
          <a:bodyPr/>
          <a:lstStyle/>
          <a:p>
            <a:r>
              <a:rPr lang="en-AU" dirty="0">
                <a:latin typeface="Arial Nova" panose="020B0504020202020204" pitchFamily="34" charset="0"/>
              </a:rPr>
              <a:t>Reduced productivity</a:t>
            </a:r>
          </a:p>
          <a:p>
            <a:r>
              <a:rPr lang="en-AU" dirty="0">
                <a:latin typeface="Arial Nova" panose="020B0504020202020204" pitchFamily="34" charset="0"/>
              </a:rPr>
              <a:t>Increased absence</a:t>
            </a:r>
          </a:p>
          <a:p>
            <a:r>
              <a:rPr lang="en-AU" dirty="0">
                <a:latin typeface="Arial Nova" panose="020B0504020202020204" pitchFamily="34" charset="0"/>
              </a:rPr>
              <a:t>Reduced performance</a:t>
            </a:r>
          </a:p>
          <a:p>
            <a:r>
              <a:rPr lang="en-AU" dirty="0">
                <a:latin typeface="Arial Nova" panose="020B0504020202020204" pitchFamily="34" charset="0"/>
              </a:rPr>
              <a:t>Increased stress</a:t>
            </a:r>
          </a:p>
          <a:p>
            <a:r>
              <a:rPr lang="en-AU" dirty="0">
                <a:latin typeface="Arial Nova" panose="020B0504020202020204" pitchFamily="34" charset="0"/>
              </a:rPr>
              <a:t>Penalties or disciplinary action</a:t>
            </a:r>
          </a:p>
          <a:p>
            <a:r>
              <a:rPr lang="en-AU" dirty="0">
                <a:latin typeface="Arial Nova" panose="020B0504020202020204" pitchFamily="34" charset="0"/>
              </a:rPr>
              <a:t>Vulnerability to theft or fraud</a:t>
            </a:r>
          </a:p>
        </p:txBody>
      </p:sp>
    </p:spTree>
    <p:extLst>
      <p:ext uri="{BB962C8B-B14F-4D97-AF65-F5344CB8AC3E}">
        <p14:creationId xmlns:p14="http://schemas.microsoft.com/office/powerpoint/2010/main" val="6940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Person wearing an apron">
            <a:extLst>
              <a:ext uri="{FF2B5EF4-FFF2-40B4-BE49-F238E27FC236}">
                <a16:creationId xmlns:a16="http://schemas.microsoft.com/office/drawing/2014/main" id="{AF9A4899-3649-AAE7-92DA-B13632FB506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19488" y="0"/>
            <a:ext cx="86725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5199203-C468-B477-1BD8-7AC284F383AC}"/>
              </a:ext>
            </a:extLst>
          </p:cNvPr>
          <p:cNvSpPr/>
          <p:nvPr/>
        </p:nvSpPr>
        <p:spPr>
          <a:xfrm rot="5400000">
            <a:off x="2017305" y="-1965737"/>
            <a:ext cx="6176953" cy="101084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6150" name="Title 1">
            <a:extLst>
              <a:ext uri="{FF2B5EF4-FFF2-40B4-BE49-F238E27FC236}">
                <a16:creationId xmlns:a16="http://schemas.microsoft.com/office/drawing/2014/main" id="{1531364E-2331-3CE0-B58E-E32261CB5E11}"/>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Your role</a:t>
            </a:r>
          </a:p>
        </p:txBody>
      </p:sp>
      <p:sp>
        <p:nvSpPr>
          <p:cNvPr id="6151" name="Content Placeholder 2">
            <a:extLst>
              <a:ext uri="{FF2B5EF4-FFF2-40B4-BE49-F238E27FC236}">
                <a16:creationId xmlns:a16="http://schemas.microsoft.com/office/drawing/2014/main" id="{26767355-E1F9-D6D9-553D-8DEA9959CB7F}"/>
              </a:ext>
            </a:extLst>
          </p:cNvPr>
          <p:cNvSpPr>
            <a:spLocks noGrp="1" noChangeArrowheads="1"/>
          </p:cNvSpPr>
          <p:nvPr>
            <p:ph idx="1"/>
          </p:nvPr>
        </p:nvSpPr>
        <p:spPr>
          <a:xfrm>
            <a:off x="838200" y="1585913"/>
            <a:ext cx="5707063" cy="4351337"/>
          </a:xfrm>
        </p:spPr>
        <p:txBody>
          <a:bodyPr/>
          <a:lstStyle/>
          <a:p>
            <a:pPr eaLnBrk="1" hangingPunct="1"/>
            <a:r>
              <a:rPr lang="en-AU" altLang="en-US" dirty="0">
                <a:latin typeface="Arial Nova" panose="020B0504020202020204" pitchFamily="34" charset="0"/>
              </a:rPr>
              <a:t>Consider if you are the most appropriate person to have the conversation in your workplace</a:t>
            </a:r>
          </a:p>
          <a:p>
            <a:pPr eaLnBrk="1" hangingPunct="1"/>
            <a:r>
              <a:rPr lang="en-AU" altLang="en-US" dirty="0">
                <a:latin typeface="Arial Nova" panose="020B0504020202020204" pitchFamily="34" charset="0"/>
              </a:rPr>
              <a:t>You can’t ‘fix’ or force change on the person who gambles</a:t>
            </a:r>
          </a:p>
          <a:p>
            <a:pPr eaLnBrk="1" hangingPunct="1"/>
            <a:r>
              <a:rPr lang="en-AU" altLang="en-US" dirty="0">
                <a:latin typeface="Arial Nova" panose="020B0504020202020204" pitchFamily="34" charset="0"/>
              </a:rPr>
              <a:t>Always prioritise yourself – never start conversations where you feel unsafe</a:t>
            </a:r>
          </a:p>
          <a:p>
            <a:pPr eaLnBrk="1" hangingPunct="1"/>
            <a:endParaRPr lang="en-AU"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ld entrepreneur in the office">
            <a:extLst>
              <a:ext uri="{FF2B5EF4-FFF2-40B4-BE49-F238E27FC236}">
                <a16:creationId xmlns:a16="http://schemas.microsoft.com/office/drawing/2014/main" id="{28AFAFF5-AC6A-5110-1B51-F397FFB031A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61063" y="0"/>
            <a:ext cx="62309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7C9302-FDD0-3BA2-79CF-9F8FD6F5A20D}"/>
              </a:ext>
            </a:extLst>
          </p:cNvPr>
          <p:cNvSpPr/>
          <p:nvPr/>
        </p:nvSpPr>
        <p:spPr>
          <a:xfrm rot="5400000">
            <a:off x="2457994" y="-2406423"/>
            <a:ext cx="6176953" cy="1098982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8199" name="Content Placeholder 2">
            <a:extLst>
              <a:ext uri="{FF2B5EF4-FFF2-40B4-BE49-F238E27FC236}">
                <a16:creationId xmlns:a16="http://schemas.microsoft.com/office/drawing/2014/main" id="{465F70EF-A2F4-40AF-607D-8BEAA583449A}"/>
              </a:ext>
            </a:extLst>
          </p:cNvPr>
          <p:cNvSpPr>
            <a:spLocks noGrp="1" noChangeArrowheads="1"/>
          </p:cNvSpPr>
          <p:nvPr>
            <p:ph idx="1"/>
          </p:nvPr>
        </p:nvSpPr>
        <p:spPr>
          <a:xfrm>
            <a:off x="838200" y="1825625"/>
            <a:ext cx="6163491" cy="4351338"/>
          </a:xfrm>
        </p:spPr>
        <p:txBody>
          <a:bodyPr/>
          <a:lstStyle/>
          <a:p>
            <a:r>
              <a:rPr lang="en-AU" altLang="en-US" dirty="0">
                <a:latin typeface="Arial Nova" panose="020B0504020202020204" pitchFamily="34" charset="0"/>
              </a:rPr>
              <a:t>Consider implementing a workplace policy on gambling</a:t>
            </a:r>
          </a:p>
          <a:p>
            <a:r>
              <a:rPr lang="en-AU" altLang="en-US" dirty="0">
                <a:latin typeface="Arial Nova" panose="020B0504020202020204" pitchFamily="34" charset="0"/>
              </a:rPr>
              <a:t>Outline your organisation’s attitudes and responsibilities towards gambling in the workplace</a:t>
            </a:r>
          </a:p>
          <a:p>
            <a:r>
              <a:rPr lang="en-AU" altLang="en-US" dirty="0">
                <a:latin typeface="Arial Nova" panose="020B0504020202020204" pitchFamily="34" charset="0"/>
              </a:rPr>
              <a:t>Distribute information about safer gambling practices</a:t>
            </a:r>
          </a:p>
          <a:p>
            <a:r>
              <a:rPr lang="en-AU" altLang="en-US" dirty="0">
                <a:latin typeface="Arial Nova" panose="020B0504020202020204" pitchFamily="34" charset="0"/>
              </a:rPr>
              <a:t>Provide support for people experiencing gambling harm</a:t>
            </a:r>
          </a:p>
        </p:txBody>
      </p:sp>
      <p:sp>
        <p:nvSpPr>
          <p:cNvPr id="4" name="Rectangle: Rounded Corners 3">
            <a:extLst>
              <a:ext uri="{FF2B5EF4-FFF2-40B4-BE49-F238E27FC236}">
                <a16:creationId xmlns:a16="http://schemas.microsoft.com/office/drawing/2014/main" id="{4021D1E7-796A-3C8B-DC2F-CF738D156C1D}"/>
              </a:ext>
            </a:extLst>
          </p:cNvPr>
          <p:cNvSpPr/>
          <p:nvPr/>
        </p:nvSpPr>
        <p:spPr>
          <a:xfrm>
            <a:off x="3306405"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98" name="Title 1">
            <a:extLst>
              <a:ext uri="{FF2B5EF4-FFF2-40B4-BE49-F238E27FC236}">
                <a16:creationId xmlns:a16="http://schemas.microsoft.com/office/drawing/2014/main" id="{8ACAEE3D-85D4-8D97-8BA7-C2B15B1D3E02}"/>
              </a:ext>
            </a:extLst>
          </p:cNvPr>
          <p:cNvSpPr>
            <a:spLocks noGrp="1" noChangeArrowheads="1"/>
          </p:cNvSpPr>
          <p:nvPr>
            <p:ph type="title"/>
          </p:nvPr>
        </p:nvSpPr>
        <p:spPr/>
        <p:txBody>
          <a:bodyPr/>
          <a:lstStyle/>
          <a:p>
            <a:r>
              <a:rPr lang="en-AU" altLang="en-US" dirty="0">
                <a:latin typeface="Arial Rounded MT Bold" panose="020F0704030504030204" pitchFamily="34" charset="0"/>
              </a:rPr>
              <a:t>Employer responsibilities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4211</Words>
  <Application>Microsoft Office PowerPoint</Application>
  <PresentationFormat>Widescreen</PresentationFormat>
  <Paragraphs>268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Nova</vt:lpstr>
      <vt:lpstr>Arial Rounded MT Bold</vt:lpstr>
      <vt:lpstr>BrownLL</vt:lpstr>
      <vt:lpstr>Calibri</vt:lpstr>
      <vt:lpstr>Calibri Light</vt:lpstr>
      <vt:lpstr>Karla</vt:lpstr>
      <vt:lpstr>Metropolis-Regular</vt:lpstr>
      <vt:lpstr>Segoe UI</vt:lpstr>
      <vt:lpstr>Times New Roman</vt:lpstr>
      <vt:lpstr>Office Theme</vt:lpstr>
      <vt:lpstr>PowerPoint Presentation</vt:lpstr>
      <vt:lpstr>Acknowledgement of Country</vt:lpstr>
      <vt:lpstr>Overview</vt:lpstr>
      <vt:lpstr>Gambling harm</vt:lpstr>
      <vt:lpstr>Affected others</vt:lpstr>
      <vt:lpstr>Signs of gambling harm at work</vt:lpstr>
      <vt:lpstr>The impact on the workplace</vt:lpstr>
      <vt:lpstr>Your role</vt:lpstr>
      <vt:lpstr>Employer responsibilities</vt:lpstr>
      <vt:lpstr>Workplace factors</vt:lpstr>
      <vt:lpstr>The bigger picture</vt:lpstr>
      <vt:lpstr>Get ready for the conversation</vt:lpstr>
      <vt:lpstr>Language matters</vt:lpstr>
      <vt:lpstr>During the conversation</vt:lpstr>
      <vt:lpstr>What happens next?</vt:lpstr>
      <vt:lpstr>Dealing with challenges</vt:lpstr>
      <vt:lpstr>Support services</vt:lpstr>
      <vt:lpstr>Other local support services</vt:lpstr>
      <vt:lpstr>Gambling Help support services</vt:lpstr>
      <vt:lpstr>Group therapy support services</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28</cp:revision>
  <dcterms:created xsi:type="dcterms:W3CDTF">2024-05-15T05:30:18Z</dcterms:created>
  <dcterms:modified xsi:type="dcterms:W3CDTF">2024-10-17T05:41:53Z</dcterms:modified>
</cp:coreProperties>
</file>