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92" r:id="rId5"/>
    <p:sldId id="287" r:id="rId6"/>
    <p:sldId id="306" r:id="rId7"/>
    <p:sldId id="289" r:id="rId8"/>
    <p:sldId id="312" r:id="rId9"/>
    <p:sldId id="257" r:id="rId10"/>
    <p:sldId id="282" r:id="rId11"/>
    <p:sldId id="281" r:id="rId12"/>
    <p:sldId id="283" r:id="rId13"/>
    <p:sldId id="272" r:id="rId14"/>
    <p:sldId id="271" r:id="rId15"/>
    <p:sldId id="278" r:id="rId16"/>
    <p:sldId id="279" r:id="rId17"/>
    <p:sldId id="261" r:id="rId18"/>
    <p:sldId id="262" r:id="rId19"/>
    <p:sldId id="264" r:id="rId20"/>
    <p:sldId id="263" r:id="rId21"/>
    <p:sldId id="284" r:id="rId22"/>
    <p:sldId id="295" r:id="rId23"/>
    <p:sldId id="288" r:id="rId24"/>
    <p:sldId id="298" r:id="rId25"/>
    <p:sldId id="303" r:id="rId26"/>
    <p:sldId id="304" r:id="rId27"/>
    <p:sldId id="309" r:id="rId28"/>
    <p:sldId id="308" r:id="rId29"/>
    <p:sldId id="305" r:id="rId30"/>
    <p:sldId id="302" r:id="rId31"/>
    <p:sldId id="313"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a:srgbClr val="583D7D"/>
    <a:srgbClr val="5B9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76381" autoAdjust="0"/>
  </p:normalViewPr>
  <p:slideViewPr>
    <p:cSldViewPr snapToGrid="0">
      <p:cViewPr varScale="1">
        <p:scale>
          <a:sx n="84" d="100"/>
          <a:sy n="84" d="100"/>
        </p:scale>
        <p:origin x="9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FD12BC-AEFB-7ED7-53A4-76436EE75E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a:extLst>
              <a:ext uri="{FF2B5EF4-FFF2-40B4-BE49-F238E27FC236}">
                <a16:creationId xmlns:a16="http://schemas.microsoft.com/office/drawing/2014/main" id="{7F51E385-D2AF-2995-53BC-BE193ED0880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B70EC12-051E-49BC-AE45-72F8FD63B2C3}" type="datetimeFigureOut">
              <a:rPr lang="en-AU"/>
              <a:pPr>
                <a:defRPr/>
              </a:pPr>
              <a:t>6/09/2024</a:t>
            </a:fld>
            <a:endParaRPr lang="en-AU"/>
          </a:p>
        </p:txBody>
      </p:sp>
      <p:sp>
        <p:nvSpPr>
          <p:cNvPr id="4" name="Slide Image Placeholder 3">
            <a:extLst>
              <a:ext uri="{FF2B5EF4-FFF2-40B4-BE49-F238E27FC236}">
                <a16:creationId xmlns:a16="http://schemas.microsoft.com/office/drawing/2014/main" id="{E4A2BA37-FCD7-EA4E-48AF-B5D1AC208F9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04E47648-AB3B-4F58-0B7D-18F4846EAF5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93307C37-A8B7-3B69-03D6-C348089F299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a:extLst>
              <a:ext uri="{FF2B5EF4-FFF2-40B4-BE49-F238E27FC236}">
                <a16:creationId xmlns:a16="http://schemas.microsoft.com/office/drawing/2014/main" id="{9BF2C198-CD5E-A2E1-4295-775FB05033C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0AD6519-EC1D-450C-ABA3-0910BB67F9AF}"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9645133-7AC8-C29A-4D13-6A6A06B726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D21D038-10C3-E83A-872B-EE290D82F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While gambling is viewed by many as a fun activity, the chances of winning are actually very low.</a:t>
            </a:r>
          </a:p>
          <a:p>
            <a:pPr eaLnBrk="1" hangingPunct="1">
              <a:spcBef>
                <a:spcPct val="0"/>
              </a:spcBef>
            </a:pPr>
            <a:endParaRPr lang="en-AU" altLang="en-US"/>
          </a:p>
          <a:p>
            <a:pPr eaLnBrk="1" hangingPunct="1">
              <a:spcBef>
                <a:spcPct val="0"/>
              </a:spcBef>
            </a:pPr>
            <a:r>
              <a:rPr lang="en-AU" altLang="en-US"/>
              <a:t>Let’s look at your odds of winning on different types of gambling products: 1st division in Gold Lotto (one game): 1 in 8,145,060; 1st division in Powerball (one game): 1 in 134,490,400; Top prize on the pokies (playing maximum lines): up to 1 in 7,000,000; The 10 number jackpot on Keno (one game): 1 in 8,911,711; The top prize on an Instant Scratch-Its $5 Crossword game: 1 in 1,700,000; The trifecta in a 13 horse race: 1 in 1,716.</a:t>
            </a:r>
          </a:p>
          <a:p>
            <a:pPr eaLnBrk="1" hangingPunct="1">
              <a:spcBef>
                <a:spcPct val="0"/>
              </a:spcBef>
            </a:pPr>
            <a:endParaRPr lang="en-AU" altLang="en-US"/>
          </a:p>
          <a:p>
            <a:pPr eaLnBrk="1" hangingPunct="1">
              <a:spcBef>
                <a:spcPct val="0"/>
              </a:spcBef>
            </a:pPr>
            <a:r>
              <a:rPr lang="en-AU" altLang="en-US"/>
              <a:t>By comparison, you have a higher chance of finding a 4-leaf clover on your first try than winning 1st division in Powerball, or a better chance of dating a millionaire than winning the trifecta in a 13-horse race, and a higher chance of winning an Olympic medal than winning the 10 number jackpot on Keno.</a:t>
            </a:r>
          </a:p>
          <a:p>
            <a:pPr eaLnBrk="1" hangingPunct="1">
              <a:spcBef>
                <a:spcPct val="0"/>
              </a:spcBef>
            </a:pPr>
            <a:endParaRPr lang="en-AU" altLang="en-US"/>
          </a:p>
          <a:p>
            <a:pPr eaLnBrk="1" hangingPunct="1">
              <a:spcBef>
                <a:spcPct val="0"/>
              </a:spcBef>
            </a:pPr>
            <a:r>
              <a:rPr lang="en-AU" altLang="en-US"/>
              <a:t>It’s important to remember that this isn’t an accident. Gambling is a business designed to make gambling providers money. The pokies have a built-in “assured percentage loss” of what you bet, which means the gambling provider makes a guaranteed profit. Always remember that if you gamble, there is a high probability you will lose and that the odds will always be in the house’s favour. It is important to be aware of these odds when thinking about the role of gambling in your own life. </a:t>
            </a:r>
          </a:p>
          <a:p>
            <a:pPr eaLnBrk="1" hangingPunct="1">
              <a:spcBef>
                <a:spcPct val="0"/>
              </a:spcBef>
            </a:pPr>
            <a:endParaRPr lang="en-AU" altLang="en-US"/>
          </a:p>
          <a:p>
            <a:pPr eaLnBrk="1" hangingPunct="1">
              <a:spcBef>
                <a:spcPct val="0"/>
              </a:spcBef>
            </a:pPr>
            <a:r>
              <a:rPr lang="en-AU" altLang="en-US" b="1"/>
              <a:t>References:</a:t>
            </a:r>
          </a:p>
          <a:p>
            <a:pPr eaLnBrk="1" hangingPunct="1">
              <a:spcBef>
                <a:spcPct val="0"/>
              </a:spcBef>
            </a:pPr>
            <a:r>
              <a:rPr lang="en-AU" altLang="en-US"/>
              <a:t>Queensland Government. (2020). </a:t>
            </a:r>
            <a:r>
              <a:rPr lang="en-AU" altLang="en-US" i="1"/>
              <a:t>The real odds of winning when gambling. </a:t>
            </a:r>
            <a:r>
              <a:rPr lang="en-AU" altLang="en-US"/>
              <a:t>https://www.qld.gov.au/community/getting-support-health-social-issue/gambling-harm-support/gambling-winning-odds</a:t>
            </a:r>
          </a:p>
          <a:p>
            <a:pPr eaLnBrk="1" hangingPunct="1">
              <a:spcBef>
                <a:spcPct val="0"/>
              </a:spcBef>
            </a:pPr>
            <a:r>
              <a:rPr lang="en-AU" altLang="en-US"/>
              <a:t>Queensland Government. (2014). </a:t>
            </a:r>
            <a:r>
              <a:rPr lang="en-AU" altLang="en-US" i="1"/>
              <a:t>In-venue signage for gaming licensees. </a:t>
            </a:r>
            <a:r>
              <a:rPr lang="en-AU" altLang="en-US"/>
              <a:t>https://www.publications.qld.gov.au/dataset/in-venue-signage-for-gaming-licensees</a:t>
            </a:r>
          </a:p>
          <a:p>
            <a:pPr eaLnBrk="1" hangingPunct="1">
              <a:spcBef>
                <a:spcPct val="0"/>
              </a:spcBef>
            </a:pPr>
            <a:r>
              <a:rPr lang="en-AU" altLang="en-US"/>
              <a:t>Gambling Help Online. (2022). </a:t>
            </a:r>
            <a:r>
              <a:rPr lang="en-AU" altLang="en-US" i="1"/>
              <a:t>Learn about gambling</a:t>
            </a:r>
            <a:r>
              <a:rPr lang="en-AU" altLang="en-US"/>
              <a:t>. https://www.gamblinghelponline.org.au/support-yourself-or-others/understanding-gambling/what-is-gambling?language_content_entity=en</a:t>
            </a:r>
          </a:p>
        </p:txBody>
      </p:sp>
      <p:sp>
        <p:nvSpPr>
          <p:cNvPr id="17412" name="Slide Number Placeholder 3">
            <a:extLst>
              <a:ext uri="{FF2B5EF4-FFF2-40B4-BE49-F238E27FC236}">
                <a16:creationId xmlns:a16="http://schemas.microsoft.com/office/drawing/2014/main" id="{68696E7E-4BA9-67FE-322A-851C7BE9A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5B8186-9CC2-4BFF-9F82-D8A45E509D2F}" type="slidenum">
              <a:rPr lang="en-AU" altLang="en-US" smtClean="0"/>
              <a:pPr/>
              <a:t>10</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18F3663-2637-4068-6B91-15D3187F7E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83DDA3B-F649-38FC-82AA-43A0B8653088}"/>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AU" altLang="en-US" b="1" dirty="0"/>
              <a:t>Speaker’s notes:</a:t>
            </a:r>
          </a:p>
          <a:p>
            <a:pPr eaLnBrk="1" hangingPunct="1">
              <a:spcBef>
                <a:spcPct val="0"/>
              </a:spcBef>
              <a:defRPr/>
            </a:pPr>
            <a:r>
              <a:rPr lang="en-AU" altLang="en-US" dirty="0"/>
              <a:t>When a person has a win while gambling, the brain releases a chemical called ‘dopamine’ that makes people feel good. It is the same chemical released when someone drinks alcohol or uses drugs. This feeling can make a person want to keep gambling, so they can continue to feel good. </a:t>
            </a:r>
          </a:p>
          <a:p>
            <a:pPr eaLnBrk="1" hangingPunct="1">
              <a:spcBef>
                <a:spcPct val="0"/>
              </a:spcBef>
              <a:defRPr/>
            </a:pPr>
            <a:endParaRPr lang="en-AU" altLang="en-US" dirty="0"/>
          </a:p>
          <a:p>
            <a:pPr eaLnBrk="1" hangingPunct="1">
              <a:spcBef>
                <a:spcPct val="0"/>
              </a:spcBef>
              <a:defRPr/>
            </a:pPr>
            <a:r>
              <a:rPr lang="en-AU" altLang="en-US" dirty="0"/>
              <a:t>But when someone gambles often, the brain can get used to the dopamine, which can make it harder to keep getting that good feeling. This might lead someone to gamble more and more to feel the same level of pleasure.</a:t>
            </a:r>
          </a:p>
          <a:p>
            <a:pPr eaLnBrk="1" hangingPunct="1">
              <a:spcBef>
                <a:spcPct val="0"/>
              </a:spcBef>
              <a:defRPr/>
            </a:pPr>
            <a:endParaRPr lang="en-AU" altLang="en-US" dirty="0"/>
          </a:p>
          <a:p>
            <a:pPr eaLnBrk="1" hangingPunct="1">
              <a:spcBef>
                <a:spcPct val="0"/>
              </a:spcBef>
              <a:defRPr/>
            </a:pPr>
            <a:r>
              <a:rPr lang="en-AU" altLang="en-US" dirty="0"/>
              <a:t>Some gambling products, like pokies, make our brains think that we’re winning, even if we’re not. Their design – such as flashing lights, confetti and celebratory sounds – can trick our brains into thinking we’ve won, or almost won. These are called “near misses”. Research has found that near misses have the same impact on the brain as an actual win. This is how it can become difficult to stop gambling. </a:t>
            </a:r>
          </a:p>
          <a:p>
            <a:pPr eaLnBrk="1" hangingPunct="1">
              <a:spcBef>
                <a:spcPct val="0"/>
              </a:spcBef>
              <a:defRPr/>
            </a:pPr>
            <a:endParaRPr lang="en-AU" altLang="en-US" dirty="0"/>
          </a:p>
          <a:p>
            <a:pPr eaLnBrk="1" hangingPunct="1">
              <a:spcBef>
                <a:spcPct val="0"/>
              </a:spcBef>
              <a:defRPr/>
            </a:pPr>
            <a:r>
              <a:rPr lang="en-AU" altLang="en-US" b="1" dirty="0"/>
              <a:t>References:</a:t>
            </a:r>
          </a:p>
          <a:p>
            <a:pPr eaLnBrk="1" hangingPunct="1">
              <a:spcBef>
                <a:spcPct val="0"/>
              </a:spcBef>
              <a:defRPr/>
            </a:pPr>
            <a:r>
              <a:rPr lang="en-AU" sz="1800" dirty="0" err="1">
                <a:latin typeface="Times New Roman" panose="02020603050405020304" pitchFamily="18" charset="0"/>
              </a:rPr>
              <a:t>Anselme</a:t>
            </a:r>
            <a:r>
              <a:rPr lang="en-AU" sz="1800" dirty="0">
                <a:latin typeface="Times New Roman" panose="02020603050405020304" pitchFamily="18" charset="0"/>
              </a:rPr>
              <a:t>, P., &amp; Robinson, M. J. (2013). What motivates gambling </a:t>
            </a:r>
            <a:r>
              <a:rPr lang="en-AU" sz="1800" dirty="0" err="1">
                <a:latin typeface="Times New Roman" panose="02020603050405020304" pitchFamily="18" charset="0"/>
              </a:rPr>
              <a:t>behavior</a:t>
            </a:r>
            <a:r>
              <a:rPr lang="en-AU" sz="1800" dirty="0">
                <a:latin typeface="Times New Roman" panose="02020603050405020304" pitchFamily="18" charset="0"/>
              </a:rPr>
              <a:t>? Insight into dopamine’s role. </a:t>
            </a:r>
            <a:r>
              <a:rPr lang="en-AU" sz="1800" i="1" dirty="0">
                <a:latin typeface="Times New Roman" panose="02020603050405020304" pitchFamily="18" charset="0"/>
              </a:rPr>
              <a:t>Frontiers in </a:t>
            </a:r>
            <a:r>
              <a:rPr lang="en-AU" sz="1800" i="1" dirty="0" err="1">
                <a:latin typeface="Times New Roman" panose="02020603050405020304" pitchFamily="18" charset="0"/>
              </a:rPr>
              <a:t>Behavioral</a:t>
            </a:r>
            <a:r>
              <a:rPr lang="en-AU" sz="1800" i="1" dirty="0">
                <a:latin typeface="Times New Roman" panose="02020603050405020304" pitchFamily="18" charset="0"/>
              </a:rPr>
              <a:t> Neuroscience</a:t>
            </a:r>
            <a:r>
              <a:rPr lang="en-AU" sz="1800" dirty="0">
                <a:latin typeface="Times New Roman" panose="02020603050405020304" pitchFamily="18" charset="0"/>
              </a:rPr>
              <a:t>, 7. https://doi.org/10.3389/fnbeh.2013.00182</a:t>
            </a:r>
          </a:p>
          <a:p>
            <a:pPr marL="457200" indent="-457200">
              <a:lnSpc>
                <a:spcPct val="200000"/>
              </a:lnSpc>
              <a:defRPr/>
            </a:pPr>
            <a:r>
              <a:rPr lang="en-AU" sz="1800" dirty="0">
                <a:latin typeface="Times New Roman" panose="02020603050405020304" pitchFamily="18" charset="0"/>
              </a:rPr>
              <a:t>Gambler’s Help. (2024). </a:t>
            </a:r>
            <a:r>
              <a:rPr lang="en-AU" sz="1800" i="1" dirty="0">
                <a:latin typeface="Times New Roman" panose="02020603050405020304" pitchFamily="18" charset="0"/>
              </a:rPr>
              <a:t>Gambling and how it affects the brain</a:t>
            </a:r>
            <a:r>
              <a:rPr lang="en-AU" sz="1800" dirty="0">
                <a:latin typeface="Times New Roman" panose="02020603050405020304" pitchFamily="18" charset="0"/>
              </a:rPr>
              <a:t>. https://gamblershelp.com.au/learn-about-gambling/gambling-and-how-it-affects-the-brain/</a:t>
            </a:r>
          </a:p>
        </p:txBody>
      </p:sp>
      <p:sp>
        <p:nvSpPr>
          <p:cNvPr id="19460" name="Slide Number Placeholder 3">
            <a:extLst>
              <a:ext uri="{FF2B5EF4-FFF2-40B4-BE49-F238E27FC236}">
                <a16:creationId xmlns:a16="http://schemas.microsoft.com/office/drawing/2014/main" id="{26C87DF3-9538-E329-A6B7-234C3447C5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52D210-36AC-489B-86A5-DBDB81200B70}" type="slidenum">
              <a:rPr lang="en-AU" altLang="en-US" smtClean="0"/>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476918E-9622-8035-3020-094F527A3E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F064D5E-2277-405F-8722-6015A4F551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There are many reasons why people gamble. ​</a:t>
            </a:r>
          </a:p>
          <a:p>
            <a:pPr eaLnBrk="1" hangingPunct="1">
              <a:spcBef>
                <a:spcPct val="0"/>
              </a:spcBef>
            </a:pPr>
            <a:endParaRPr lang="en-AU" altLang="en-US"/>
          </a:p>
          <a:p>
            <a:pPr eaLnBrk="1" hangingPunct="1">
              <a:spcBef>
                <a:spcPct val="0"/>
              </a:spcBef>
            </a:pPr>
            <a:r>
              <a:rPr lang="en-AU" altLang="en-US"/>
              <a:t>Gambling can be a recreational activity for some people, like watching a movie or going to a theme park. People may gamble for excitement, entertainment with family and friends, or to try winning money. ​</a:t>
            </a:r>
          </a:p>
          <a:p>
            <a:pPr eaLnBrk="1" hangingPunct="1">
              <a:spcBef>
                <a:spcPct val="0"/>
              </a:spcBef>
            </a:pPr>
            <a:endParaRPr lang="en-AU" altLang="en-US"/>
          </a:p>
          <a:p>
            <a:pPr eaLnBrk="1" hangingPunct="1">
              <a:spcBef>
                <a:spcPct val="0"/>
              </a:spcBef>
            </a:pPr>
            <a:r>
              <a:rPr lang="en-AU" altLang="en-US"/>
              <a:t>People can also gamble for other reasons. This may be to relieve boredom; to try to feel better about themselves; to win back losses or solve financial problems; to avoid sadness, worry, loneliness or other difficult emotions; to avoid relationship problems, work stress or struggles with other life challenges; or to cope with trauma. </a:t>
            </a:r>
            <a:endParaRPr lang="en-AU" altLang="en-US">
              <a:solidFill>
                <a:srgbClr val="524B48"/>
              </a:solidFill>
              <a:latin typeface="Metropolis-Regular"/>
            </a:endParaRP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b="1"/>
              <a:t>References:</a:t>
            </a:r>
          </a:p>
          <a:p>
            <a:pPr eaLnBrk="1" hangingPunct="1">
              <a:spcBef>
                <a:spcPct val="0"/>
              </a:spcBef>
            </a:pPr>
            <a:r>
              <a:rPr lang="en-AU" altLang="en-US"/>
              <a:t>Gambling Help Queensland. (2024). </a:t>
            </a:r>
            <a:r>
              <a:rPr lang="en-AU" altLang="en-US" i="1"/>
              <a:t>Signs of gambling harm. </a:t>
            </a:r>
            <a:r>
              <a:rPr lang="en-AU" altLang="en-US"/>
              <a:t>https://www.gamblinghelpqld.org.au/signs-of-gambling-harm</a:t>
            </a:r>
          </a:p>
        </p:txBody>
      </p:sp>
      <p:sp>
        <p:nvSpPr>
          <p:cNvPr id="21508" name="Slide Number Placeholder 3">
            <a:extLst>
              <a:ext uri="{FF2B5EF4-FFF2-40B4-BE49-F238E27FC236}">
                <a16:creationId xmlns:a16="http://schemas.microsoft.com/office/drawing/2014/main" id="{A0C4525D-131F-CE24-D8DF-775B3353F1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B4D350D-A2ED-422F-A0B2-270DE888807E}" type="slidenum">
              <a:rPr lang="en-AU" altLang="en-US" smtClean="0"/>
              <a:pPr/>
              <a:t>12</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9D2C4AE-B496-2902-3353-E1808F964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A8BEC3D-1360-52BF-51DE-3557CEB321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Gambling harm is a term used to describe the many ways that gambling can impact a person’s life. It refers to any negative impact that gambling can have on a person and the people close to them. It can include harm to a person’s health and wellbeing, their finances, their relationships, their culture, and their work or study. </a:t>
            </a:r>
          </a:p>
          <a:p>
            <a:pPr eaLnBrk="1" hangingPunct="1">
              <a:spcBef>
                <a:spcPct val="0"/>
              </a:spcBef>
            </a:pPr>
            <a:endParaRPr lang="en-AU" altLang="en-US"/>
          </a:p>
          <a:p>
            <a:pPr eaLnBrk="1" hangingPunct="1">
              <a:spcBef>
                <a:spcPct val="0"/>
              </a:spcBef>
            </a:pPr>
            <a:r>
              <a:rPr lang="en-AU" altLang="en-US"/>
              <a:t>Gambling harm can be experienced on a spectrum, ranging from minor or less frequent negative experiences to severe or ongoing impacts. It can be experienced by anybody, no matter how long a person has been gambling or how frequently. Gambling harm can even occur many years after a person’s actual gambling has stopped.</a:t>
            </a:r>
          </a:p>
          <a:p>
            <a:pPr eaLnBrk="1" hangingPunct="1">
              <a:spcBef>
                <a:spcPct val="0"/>
              </a:spcBef>
            </a:pPr>
            <a:endParaRPr lang="en-AU" altLang="en-US"/>
          </a:p>
          <a:p>
            <a:r>
              <a:rPr lang="en-AU" altLang="en-US" b="1"/>
              <a:t>References:</a:t>
            </a:r>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endParaRPr lang="en-AU" altLang="en-US"/>
          </a:p>
        </p:txBody>
      </p:sp>
      <p:sp>
        <p:nvSpPr>
          <p:cNvPr id="23556" name="Slide Number Placeholder 3">
            <a:extLst>
              <a:ext uri="{FF2B5EF4-FFF2-40B4-BE49-F238E27FC236}">
                <a16:creationId xmlns:a16="http://schemas.microsoft.com/office/drawing/2014/main" id="{7DE98E7E-DA43-EAA5-5B8F-88145F26F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73F91B5-4F36-4FC5-84E7-E58662F9FC1F}" type="slidenum">
              <a:rPr lang="en-AU" altLang="en-US" smtClean="0"/>
              <a:pPr/>
              <a:t>13</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5BA9FB3-DA01-F689-2572-1F63B67490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1333B7A-DEC3-9F38-66AE-12F3435E0231}"/>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AU" altLang="en-US" b="1" dirty="0"/>
              <a:t>Speaker’s notes:</a:t>
            </a:r>
          </a:p>
          <a:p>
            <a:pPr eaLnBrk="1" hangingPunct="1">
              <a:spcBef>
                <a:spcPct val="0"/>
              </a:spcBef>
              <a:defRPr/>
            </a:pPr>
            <a:r>
              <a:rPr lang="en-AU" altLang="en-US" dirty="0"/>
              <a:t>It </a:t>
            </a:r>
            <a:r>
              <a:rPr lang="en-AU" altLang="en-US" dirty="0">
                <a:solidFill>
                  <a:srgbClr val="524B48"/>
                </a:solidFill>
                <a:latin typeface="Metropolis-Regular"/>
              </a:rPr>
              <a:t>can be difficult to know if someone's gambling is harmful. It helps to understand some of the common signs of gambling harm so you can look out for it in yourself or someone you know. The common signs include financial signs, emotional signs, relationship signs, and health signs.</a:t>
            </a:r>
          </a:p>
          <a:p>
            <a:pPr eaLnBrk="1" hangingPunct="1">
              <a:spcBef>
                <a:spcPct val="0"/>
              </a:spcBef>
              <a:defRPr/>
            </a:pPr>
            <a:endParaRPr lang="en-AU" altLang="en-US" dirty="0">
              <a:solidFill>
                <a:srgbClr val="524B48"/>
              </a:solidFill>
              <a:latin typeface="Metropolis-Regular"/>
            </a:endParaRPr>
          </a:p>
          <a:p>
            <a:pPr eaLnBrk="1" hangingPunct="1">
              <a:spcBef>
                <a:spcPct val="0"/>
              </a:spcBef>
              <a:defRPr/>
            </a:pPr>
            <a:r>
              <a:rPr lang="en-AU" altLang="en-US" dirty="0">
                <a:solidFill>
                  <a:srgbClr val="524B48"/>
                </a:solidFill>
                <a:latin typeface="Metropolis-Regular"/>
              </a:rPr>
              <a:t>Financial signs include: having less money to spend on luxury items like holidays or electronics or spending less on non-gambling related entertainment like family outings and social activities; having decreased savings; borrowing or taking money from family or friends without their consent; spending less on family expenses like health care, education or insurance; struggling to buy basic items like food, housing, clothing or transport; or needing assistance to pay for bills from family, friends or welfare organisations.</a:t>
            </a:r>
          </a:p>
          <a:p>
            <a:pPr eaLnBrk="1" hangingPunct="1">
              <a:spcBef>
                <a:spcPct val="0"/>
              </a:spcBef>
              <a:defRPr/>
            </a:pPr>
            <a:endParaRPr lang="en-AU" altLang="en-US" dirty="0">
              <a:solidFill>
                <a:srgbClr val="524B48"/>
              </a:solidFill>
              <a:latin typeface="Metropolis-Regular"/>
            </a:endParaRPr>
          </a:p>
          <a:p>
            <a:pPr eaLnBrk="1" hangingPunct="1">
              <a:spcBef>
                <a:spcPct val="0"/>
              </a:spcBef>
              <a:defRPr/>
            </a:pPr>
            <a:r>
              <a:rPr lang="en-AU" altLang="en-US" dirty="0">
                <a:solidFill>
                  <a:srgbClr val="524B48"/>
                </a:solidFill>
                <a:latin typeface="Metropolis-Regular"/>
              </a:rPr>
              <a:t>Emotional signs include: seeming worried or distressed; struggling with self-worth or pride; seeming less interested in goals or plans for the future; reporting feeling hopeless, anxious or depressed; and struggling with suicidal thoughts.</a:t>
            </a:r>
          </a:p>
          <a:p>
            <a:pPr eaLnBrk="1" hangingPunct="1">
              <a:spcBef>
                <a:spcPct val="0"/>
              </a:spcBef>
              <a:defRPr/>
            </a:pPr>
            <a:endParaRPr lang="en-AU" altLang="en-US" dirty="0">
              <a:solidFill>
                <a:srgbClr val="524B48"/>
              </a:solidFill>
              <a:latin typeface="Metropolis-Regular"/>
            </a:endParaRPr>
          </a:p>
          <a:p>
            <a:pPr marL="457200" indent="-457200">
              <a:lnSpc>
                <a:spcPct val="200000"/>
              </a:lnSpc>
              <a:defRPr/>
            </a:pPr>
            <a:r>
              <a:rPr lang="en-AU" altLang="en-US" b="1" dirty="0"/>
              <a:t>References:</a:t>
            </a:r>
          </a:p>
          <a:p>
            <a:pPr>
              <a:defRPr/>
            </a:pPr>
            <a:r>
              <a:rPr lang="en-AU" dirty="0">
                <a:latin typeface="Times New Roman" panose="02020603050405020304" pitchFamily="18" charset="0"/>
              </a:rPr>
              <a:t>Langham, E., Thorne, H., Browne, M., et al. (2015). Understanding gambling related harm: a proposed definition, conceptual framework, and taxonomy of harms. </a:t>
            </a:r>
            <a:r>
              <a:rPr lang="en-AU" i="1" dirty="0">
                <a:latin typeface="Times New Roman" panose="02020603050405020304" pitchFamily="18" charset="0"/>
              </a:rPr>
              <a:t>BMC Public Health</a:t>
            </a:r>
            <a:r>
              <a:rPr lang="en-AU" dirty="0">
                <a:latin typeface="Times New Roman" panose="02020603050405020304" pitchFamily="18" charset="0"/>
              </a:rPr>
              <a:t>, </a:t>
            </a:r>
            <a:r>
              <a:rPr lang="en-AU" i="1" dirty="0">
                <a:latin typeface="Times New Roman" panose="02020603050405020304" pitchFamily="18" charset="0"/>
              </a:rPr>
              <a:t>16</a:t>
            </a:r>
            <a:r>
              <a:rPr lang="en-AU" dirty="0">
                <a:latin typeface="Times New Roman" panose="02020603050405020304" pitchFamily="18" charset="0"/>
              </a:rPr>
              <a:t>(1). https://doi.org/10.1186/s12889-016-2747-0</a:t>
            </a:r>
            <a:endParaRPr lang="en-AU" dirty="0">
              <a:solidFill>
                <a:srgbClr val="4A4A4A"/>
              </a:solidFill>
              <a:latin typeface="Karla" pitchFamily="2" charset="0"/>
            </a:endParaRPr>
          </a:p>
          <a:p>
            <a:pPr>
              <a:defRPr/>
            </a:pPr>
            <a:r>
              <a:rPr lang="en-AU" dirty="0">
                <a:solidFill>
                  <a:srgbClr val="4A4A4A"/>
                </a:solidFill>
                <a:latin typeface="Karla" pitchFamily="2" charset="0"/>
              </a:rPr>
              <a:t>Browne, M, Langham, E, Rawat, V, et al. (2016) </a:t>
            </a:r>
            <a:r>
              <a:rPr lang="en-AU" i="1" dirty="0">
                <a:solidFill>
                  <a:srgbClr val="4A4A4A"/>
                </a:solidFill>
                <a:latin typeface="Karla" pitchFamily="2" charset="0"/>
              </a:rPr>
              <a:t>Assessing gambling-related harm in Victoria: a public health perspective</a:t>
            </a:r>
            <a:r>
              <a:rPr lang="en-AU" dirty="0">
                <a:solidFill>
                  <a:srgbClr val="4A4A4A"/>
                </a:solidFill>
                <a:latin typeface="Karla" pitchFamily="2" charset="0"/>
              </a:rPr>
              <a:t>. Victorian Responsible Gambling Foundation, Melbourne.</a:t>
            </a:r>
            <a:endParaRPr lang="en-AU" altLang="en-US" dirty="0"/>
          </a:p>
        </p:txBody>
      </p:sp>
      <p:sp>
        <p:nvSpPr>
          <p:cNvPr id="25604" name="Slide Number Placeholder 3">
            <a:extLst>
              <a:ext uri="{FF2B5EF4-FFF2-40B4-BE49-F238E27FC236}">
                <a16:creationId xmlns:a16="http://schemas.microsoft.com/office/drawing/2014/main" id="{9A563957-31C9-54C7-D40B-E861835572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89997-E71E-4F46-8258-1A58C08AF52F}" type="slidenum">
              <a:rPr lang="en-AU" altLang="en-US" smtClean="0"/>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DC75AEC-BA1D-0584-CF24-0EBAD83CD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2425267-1939-8C46-E1D1-74B2FB37A6BD}"/>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AU" altLang="en-US" b="1" dirty="0"/>
              <a:t>Speaker’s notes:</a:t>
            </a:r>
          </a:p>
          <a:p>
            <a:pPr eaLnBrk="1" hangingPunct="1">
              <a:spcBef>
                <a:spcPct val="0"/>
              </a:spcBef>
              <a:defRPr/>
            </a:pPr>
            <a:r>
              <a:rPr lang="en-AU" altLang="en-US" dirty="0"/>
              <a:t>Relationship signs – dishonestly communicating with others, including lying about or hiding gambling; reducing the quality and amount of time spent with others, including spending less time at family or social events; and becoming disengaged, withdrawn or neglectful of relationship responsibilities.</a:t>
            </a:r>
          </a:p>
          <a:p>
            <a:pPr eaLnBrk="1" hangingPunct="1">
              <a:spcBef>
                <a:spcPct val="0"/>
              </a:spcBef>
              <a:defRPr/>
            </a:pPr>
            <a:endParaRPr lang="en-AU" altLang="en-US" dirty="0"/>
          </a:p>
          <a:p>
            <a:pPr eaLnBrk="1" hangingPunct="1">
              <a:spcBef>
                <a:spcPct val="0"/>
              </a:spcBef>
              <a:defRPr/>
            </a:pPr>
            <a:r>
              <a:rPr lang="en-AU" altLang="en-US" dirty="0"/>
              <a:t>Health signs – making changes to diet, like choosing more takeout or junk food options; doing less physical activity; experiencing struggles with their sleep, either through reduced quality of sleep, time spent asleep or trouble getting to sleep; and smoking, drinking alcohol or using drugs more often.</a:t>
            </a:r>
          </a:p>
          <a:p>
            <a:pPr eaLnBrk="1" hangingPunct="1">
              <a:spcBef>
                <a:spcPct val="0"/>
              </a:spcBef>
              <a:defRPr/>
            </a:pPr>
            <a:endParaRPr lang="en-AU" altLang="en-US" dirty="0"/>
          </a:p>
          <a:p>
            <a:pPr marL="457200" indent="-457200">
              <a:lnSpc>
                <a:spcPct val="200000"/>
              </a:lnSpc>
              <a:defRPr/>
            </a:pPr>
            <a:r>
              <a:rPr lang="en-AU" altLang="en-US" b="1" dirty="0"/>
              <a:t>References:</a:t>
            </a:r>
          </a:p>
          <a:p>
            <a:pPr>
              <a:defRPr/>
            </a:pPr>
            <a:r>
              <a:rPr lang="en-AU" dirty="0">
                <a:latin typeface="Times New Roman" panose="02020603050405020304" pitchFamily="18" charset="0"/>
              </a:rPr>
              <a:t>Langham, E., Thorne, H., Browne, M., et al. (2015). Understanding gambling related harm: a proposed definition, conceptual framework, and taxonomy of harms. </a:t>
            </a:r>
            <a:r>
              <a:rPr lang="en-AU" i="1" dirty="0">
                <a:latin typeface="Times New Roman" panose="02020603050405020304" pitchFamily="18" charset="0"/>
              </a:rPr>
              <a:t>BMC Public Health</a:t>
            </a:r>
            <a:r>
              <a:rPr lang="en-AU" dirty="0">
                <a:latin typeface="Times New Roman" panose="02020603050405020304" pitchFamily="18" charset="0"/>
              </a:rPr>
              <a:t>, </a:t>
            </a:r>
            <a:r>
              <a:rPr lang="en-AU" i="1" dirty="0">
                <a:latin typeface="Times New Roman" panose="02020603050405020304" pitchFamily="18" charset="0"/>
              </a:rPr>
              <a:t>16</a:t>
            </a:r>
            <a:r>
              <a:rPr lang="en-AU" dirty="0">
                <a:latin typeface="Times New Roman" panose="02020603050405020304" pitchFamily="18" charset="0"/>
              </a:rPr>
              <a:t>(1). https://doi.org/10.1186/s12889-016-2747-0</a:t>
            </a:r>
            <a:endParaRPr lang="en-AU" dirty="0">
              <a:solidFill>
                <a:srgbClr val="4A4A4A"/>
              </a:solidFill>
              <a:latin typeface="Karla" pitchFamily="2" charset="0"/>
            </a:endParaRPr>
          </a:p>
          <a:p>
            <a:pPr>
              <a:defRPr/>
            </a:pPr>
            <a:r>
              <a:rPr lang="en-AU" dirty="0">
                <a:solidFill>
                  <a:srgbClr val="4A4A4A"/>
                </a:solidFill>
                <a:latin typeface="Karla" pitchFamily="2" charset="0"/>
              </a:rPr>
              <a:t>Browne, M, Langham, E, Rawat, V, et al. (2016) </a:t>
            </a:r>
            <a:r>
              <a:rPr lang="en-AU" i="1" dirty="0">
                <a:solidFill>
                  <a:srgbClr val="4A4A4A"/>
                </a:solidFill>
                <a:latin typeface="Karla" pitchFamily="2" charset="0"/>
              </a:rPr>
              <a:t>Assessing gambling-related harm in Victoria: a public health perspective</a:t>
            </a:r>
            <a:r>
              <a:rPr lang="en-AU" dirty="0">
                <a:solidFill>
                  <a:srgbClr val="4A4A4A"/>
                </a:solidFill>
                <a:latin typeface="Karla" pitchFamily="2" charset="0"/>
              </a:rPr>
              <a:t>. Victorian Responsible Gambling Foundation, Melbourne.</a:t>
            </a:r>
            <a:endParaRPr lang="en-AU" altLang="en-US" dirty="0"/>
          </a:p>
        </p:txBody>
      </p:sp>
      <p:sp>
        <p:nvSpPr>
          <p:cNvPr id="27652" name="Slide Number Placeholder 3">
            <a:extLst>
              <a:ext uri="{FF2B5EF4-FFF2-40B4-BE49-F238E27FC236}">
                <a16:creationId xmlns:a16="http://schemas.microsoft.com/office/drawing/2014/main" id="{183212E2-D500-A952-C462-355469083E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121937-4932-4B46-9639-5CC6B9415D78}" type="slidenum">
              <a:rPr lang="en-AU" altLang="en-US" smtClean="0"/>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3379169-D29D-172B-17F0-F885C419D5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70EDA6DC-0EA8-331E-4782-A39861E850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There are factors in our lives that can increase our risk of experiencing gambling harm.</a:t>
            </a:r>
          </a:p>
          <a:p>
            <a:pPr eaLnBrk="1" hangingPunct="1">
              <a:spcBef>
                <a:spcPct val="0"/>
              </a:spcBef>
            </a:pPr>
            <a:endParaRPr lang="en-AU" altLang="en-US"/>
          </a:p>
          <a:p>
            <a:pPr eaLnBrk="1" hangingPunct="1">
              <a:spcBef>
                <a:spcPct val="0"/>
              </a:spcBef>
            </a:pPr>
            <a:r>
              <a:rPr lang="en-AU" altLang="en-US"/>
              <a:t>Some of these factors include: recent major changes to life, including separation or divorce, job loss, or the death of a loved one; struggles with mental health; excess use of drugs or alcohol; having experienced gambling harm before; or having a parent, partner or close friend who has experienced gambling harm. </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Signs of gambling harm. </a:t>
            </a:r>
            <a:r>
              <a:rPr lang="en-AU" altLang="en-US"/>
              <a:t>https://www.gamblinghelpqld.org.au/signs-of-gambling-harm</a:t>
            </a:r>
          </a:p>
          <a:p>
            <a:r>
              <a:rPr lang="en-AU" altLang="en-US">
                <a:latin typeface="Times New Roman" panose="02020603050405020304" pitchFamily="18" charset="0"/>
              </a:rPr>
              <a:t>Langham, E., Thorne, H., Browne, M., et al. (2015). Understanding gambling related harm: a proposed definition, conceptual framework, and taxonomy of harms. </a:t>
            </a:r>
            <a:r>
              <a:rPr lang="en-AU" altLang="en-US" i="1">
                <a:latin typeface="Times New Roman" panose="02020603050405020304" pitchFamily="18" charset="0"/>
              </a:rPr>
              <a:t>BMC Public Health</a:t>
            </a:r>
            <a:r>
              <a:rPr lang="en-AU" altLang="en-US">
                <a:latin typeface="Times New Roman" panose="02020603050405020304" pitchFamily="18" charset="0"/>
              </a:rPr>
              <a:t>, </a:t>
            </a:r>
            <a:r>
              <a:rPr lang="en-AU" altLang="en-US" i="1">
                <a:latin typeface="Times New Roman" panose="02020603050405020304" pitchFamily="18" charset="0"/>
              </a:rPr>
              <a:t>16</a:t>
            </a:r>
            <a:r>
              <a:rPr lang="en-AU" altLang="en-US">
                <a:latin typeface="Times New Roman" panose="02020603050405020304" pitchFamily="18" charset="0"/>
              </a:rPr>
              <a:t>(1). https://doi.org/10.1186/s12889-016-2747-0</a:t>
            </a:r>
          </a:p>
          <a:p>
            <a:r>
              <a:rPr lang="en-AU" altLang="en-US">
                <a:solidFill>
                  <a:srgbClr val="4A4A4A"/>
                </a:solidFill>
                <a:latin typeface="Karla" pitchFamily="2" charset="0"/>
              </a:rPr>
              <a:t>Browne, M, Langham, E, Rawat, V, et al. (2016) </a:t>
            </a:r>
            <a:r>
              <a:rPr lang="en-AU" altLang="en-US" i="1">
                <a:solidFill>
                  <a:srgbClr val="4A4A4A"/>
                </a:solidFill>
                <a:latin typeface="Karla" pitchFamily="2" charset="0"/>
              </a:rPr>
              <a:t>Assessing gambling-related harm in Victoria: a public health perspective</a:t>
            </a:r>
            <a:r>
              <a:rPr lang="en-AU" altLang="en-US">
                <a:solidFill>
                  <a:srgbClr val="4A4A4A"/>
                </a:solidFill>
                <a:latin typeface="Karla" pitchFamily="2" charset="0"/>
              </a:rPr>
              <a:t>. Victorian Responsible Gambling Foundation, Melbourne.</a:t>
            </a:r>
            <a:endParaRPr lang="en-AU" altLang="en-US"/>
          </a:p>
          <a:p>
            <a:pPr eaLnBrk="1" hangingPunct="1">
              <a:spcBef>
                <a:spcPct val="0"/>
              </a:spcBef>
            </a:pPr>
            <a:endParaRPr lang="en-AU" altLang="en-US"/>
          </a:p>
        </p:txBody>
      </p:sp>
      <p:sp>
        <p:nvSpPr>
          <p:cNvPr id="29700" name="Slide Number Placeholder 3">
            <a:extLst>
              <a:ext uri="{FF2B5EF4-FFF2-40B4-BE49-F238E27FC236}">
                <a16:creationId xmlns:a16="http://schemas.microsoft.com/office/drawing/2014/main" id="{62030DA9-4521-0BC1-7326-1811517C50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4C3DD4-1B99-4791-88FB-9391F9FF15E8}" type="slidenum">
              <a:rPr lang="en-AU" altLang="en-US" smtClean="0"/>
              <a:pPr/>
              <a:t>16</a:t>
            </a:fld>
            <a:endParaRPr lang="en-AU"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31909A5-9E91-C49E-3EE2-A88C7243D6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D772EEB-6E38-38B2-4788-6507471752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It can help to understand what gambling harm looks and feels like by hearing it from someone who has experienced it. Louise is a mother and grandmother who lives in Hervey Bay in Queensland. This is her story. </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Office of Liquor and Gaming Regulation. (2021). </a:t>
            </a:r>
            <a:r>
              <a:rPr lang="en-AU" altLang="en-US" i="1"/>
              <a:t>'When gambling took over...' Louise. </a:t>
            </a:r>
            <a:r>
              <a:rPr lang="en-AU" altLang="en-US"/>
              <a:t>https://www.youtube.com/watch?v=fQ0GD0_SzCk</a:t>
            </a:r>
          </a:p>
        </p:txBody>
      </p:sp>
      <p:sp>
        <p:nvSpPr>
          <p:cNvPr id="31748" name="Slide Number Placeholder 3">
            <a:extLst>
              <a:ext uri="{FF2B5EF4-FFF2-40B4-BE49-F238E27FC236}">
                <a16:creationId xmlns:a16="http://schemas.microsoft.com/office/drawing/2014/main" id="{D74D494C-B667-A07D-646B-880A04498E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A94A9BF-52DB-497B-83CD-96B7A95597F5}" type="slidenum">
              <a:rPr lang="en-AU" altLang="en-US" smtClean="0"/>
              <a:pPr/>
              <a:t>17</a:t>
            </a:fld>
            <a:endParaRPr lang="en-A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3190725-47DB-DFC2-B40C-E5B9E190AB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2A6D9DFC-A9C2-03B8-4AC7-C764617990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These tips can help you avoid gambling harm and practice safer gambling. </a:t>
            </a:r>
          </a:p>
          <a:p>
            <a:pPr eaLnBrk="1" hangingPunct="1">
              <a:spcBef>
                <a:spcPct val="0"/>
              </a:spcBef>
            </a:pPr>
            <a:endParaRPr lang="en-AU" altLang="en-US"/>
          </a:p>
          <a:p>
            <a:pPr eaLnBrk="1" hangingPunct="1">
              <a:spcBef>
                <a:spcPct val="0"/>
              </a:spcBef>
            </a:pPr>
            <a:r>
              <a:rPr lang="en-AU" altLang="en-US"/>
              <a:t>Tip 1: Understand the risk.</a:t>
            </a:r>
          </a:p>
          <a:p>
            <a:pPr eaLnBrk="1" hangingPunct="1">
              <a:spcBef>
                <a:spcPct val="0"/>
              </a:spcBef>
            </a:pPr>
            <a:r>
              <a:rPr lang="en-AU" altLang="en-US">
                <a:solidFill>
                  <a:srgbClr val="524B48"/>
                </a:solidFill>
                <a:latin typeface="Metropolis-Regular"/>
              </a:rPr>
              <a:t>When we’re honest with ourselves about the risks of gambling, it’s easier to understand that the likelihood of winning isn’t very high. Remember the gambling industry exists to make a profit. There is a high chance you will lose, and the odds will always be in the house’s favour. </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a:solidFill>
                  <a:srgbClr val="524B48"/>
                </a:solidFill>
                <a:latin typeface="Metropolis-Regular"/>
              </a:rPr>
              <a:t>Tip 2: Set limits with your money.</a:t>
            </a:r>
          </a:p>
          <a:p>
            <a:pPr eaLnBrk="1" hangingPunct="1">
              <a:spcBef>
                <a:spcPct val="0"/>
              </a:spcBef>
            </a:pPr>
            <a:r>
              <a:rPr lang="en-AU" altLang="en-US">
                <a:solidFill>
                  <a:srgbClr val="524B48"/>
                </a:solidFill>
                <a:latin typeface="Metropolis-Regular"/>
              </a:rPr>
              <a:t>Decide in advance the amount of money you will spend on gambling per week or month. Keep an eye on your current and past spending. Try to look for patterns or trends.</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a:solidFill>
                  <a:srgbClr val="524B48"/>
                </a:solidFill>
                <a:latin typeface="Metropolis-Regular"/>
              </a:rPr>
              <a:t>Tip 3: Set limits with your time. </a:t>
            </a:r>
          </a:p>
          <a:p>
            <a:pPr eaLnBrk="1" hangingPunct="1">
              <a:spcBef>
                <a:spcPct val="0"/>
              </a:spcBef>
            </a:pPr>
            <a:r>
              <a:rPr lang="en-AU" altLang="en-US">
                <a:solidFill>
                  <a:srgbClr val="524B48"/>
                </a:solidFill>
                <a:latin typeface="Metropolis-Regular"/>
              </a:rPr>
              <a:t>It can be easy to lose track of time. Set start times and finish times for when you will gamble. Choose an ideal duration for play. Set a timer to remind you to stop or take a break in play.</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a:solidFill>
                  <a:srgbClr val="524B48"/>
                </a:solidFill>
                <a:latin typeface="Metropolis-Regular"/>
              </a:rPr>
              <a:t>Tip 4: Only gamble with a clear mind.</a:t>
            </a:r>
          </a:p>
          <a:p>
            <a:pPr eaLnBrk="1" hangingPunct="1">
              <a:spcBef>
                <a:spcPct val="0"/>
              </a:spcBef>
            </a:pPr>
            <a:r>
              <a:rPr lang="en-AU" altLang="en-US">
                <a:solidFill>
                  <a:srgbClr val="524B48"/>
                </a:solidFill>
                <a:latin typeface="Metropolis-Regular"/>
              </a:rPr>
              <a:t>Sometimes when we’re having fun, we can be tempted to gamble while drinking or using drugs. But this can be dangerous as it changes the way we make decisions. Likewise, try not to gamble when you’re feeling down, stressed or bored as this can also lead us to make different choices.</a:t>
            </a:r>
          </a:p>
          <a:p>
            <a:pPr eaLnBrk="1" hangingPunct="1">
              <a:spcBef>
                <a:spcPct val="0"/>
              </a:spcBef>
            </a:pPr>
            <a:endParaRPr lang="en-AU" altLang="en-US">
              <a:solidFill>
                <a:srgbClr val="524B48"/>
              </a:solidFill>
              <a:latin typeface="Metropolis-Regular"/>
            </a:endParaRPr>
          </a:p>
          <a:p>
            <a:pPr eaLnBrk="1" hangingPunct="1">
              <a:spcBef>
                <a:spcPct val="0"/>
              </a:spcBef>
            </a:pPr>
            <a:r>
              <a:rPr lang="en-AU" altLang="en-US">
                <a:solidFill>
                  <a:srgbClr val="524B48"/>
                </a:solidFill>
                <a:latin typeface="Metropolis-Regular"/>
              </a:rPr>
              <a:t>Tip 5: Maintain balance in your life.</a:t>
            </a:r>
          </a:p>
          <a:p>
            <a:pPr eaLnBrk="1" hangingPunct="1">
              <a:spcBef>
                <a:spcPct val="0"/>
              </a:spcBef>
            </a:pPr>
            <a:r>
              <a:rPr lang="en-AU" altLang="en-US">
                <a:solidFill>
                  <a:srgbClr val="524B48"/>
                </a:solidFill>
                <a:latin typeface="Metropolis-Regular"/>
              </a:rPr>
              <a:t>Remember that gambling shouldn’t take up all of your time. It is important to balance your time with other important things in your life, like spending time with friends and family, playing a sport or starting a creative project. If you find that your gambling is taking up too much of your time or you’re spending less time partaking in other important parts of your life, it might be time to seek help.</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Tips for Safer Gambling</a:t>
            </a:r>
            <a:r>
              <a:rPr lang="en-AU" altLang="en-US"/>
              <a:t>. https://www.gamblinghelpqld.org.au/tips-to-avoid-risky-gambling </a:t>
            </a:r>
          </a:p>
          <a:p>
            <a:pPr eaLnBrk="1" hangingPunct="1">
              <a:spcBef>
                <a:spcPct val="0"/>
              </a:spcBef>
            </a:pPr>
            <a:r>
              <a:rPr lang="en-AU" altLang="en-US"/>
              <a:t>Multnomah County. (2024). </a:t>
            </a:r>
            <a:r>
              <a:rPr lang="en-AU" altLang="en-US" i="1"/>
              <a:t>10 Tips for Safer Gambling. </a:t>
            </a:r>
            <a:r>
              <a:rPr lang="en-AU" altLang="en-US"/>
              <a:t>https://www.multco.us/behavioral-health/10-tips-safer-gambling</a:t>
            </a:r>
          </a:p>
          <a:p>
            <a:pPr eaLnBrk="1" hangingPunct="1">
              <a:spcBef>
                <a:spcPct val="0"/>
              </a:spcBef>
            </a:pPr>
            <a:r>
              <a:rPr lang="en-AU" altLang="en-US"/>
              <a:t>Responsible Gambling Council. (2024). </a:t>
            </a:r>
            <a:r>
              <a:rPr lang="en-AU" altLang="en-US" i="1"/>
              <a:t>Take a Safer Approach to Gambling: How to take precautions from the risks of gambling (especially online). </a:t>
            </a:r>
            <a:r>
              <a:rPr lang="en-AU" altLang="en-US"/>
              <a:t>https://www.responsiblegambling.org/for-the-public/safer-play/safer-gambling-tips/</a:t>
            </a:r>
          </a:p>
          <a:p>
            <a:pPr eaLnBrk="1" hangingPunct="1">
              <a:spcBef>
                <a:spcPct val="0"/>
              </a:spcBef>
            </a:pPr>
            <a:endParaRPr lang="en-AU" altLang="en-US"/>
          </a:p>
        </p:txBody>
      </p:sp>
      <p:sp>
        <p:nvSpPr>
          <p:cNvPr id="33796" name="Slide Number Placeholder 3">
            <a:extLst>
              <a:ext uri="{FF2B5EF4-FFF2-40B4-BE49-F238E27FC236}">
                <a16:creationId xmlns:a16="http://schemas.microsoft.com/office/drawing/2014/main" id="{C506C855-7E1F-2A1F-7A12-C67D3974F2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14F084D-FA5D-474A-B867-ACD37F6C085B}" type="slidenum">
              <a:rPr lang="en-AU" altLang="en-US" smtClean="0"/>
              <a:pPr/>
              <a:t>18</a:t>
            </a:fld>
            <a:endParaRPr lang="en-AU"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30C8495-90A9-225E-CFAF-6C1E36A6C3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7E66E44-6C26-A47C-607C-BBBCC5C113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If you or someone you know is experiencing gambling harm, it might be time to get support. There are different ways you can do this. You could explore ways to support yourself, you could ban yourself from a gambling venue or product or you could seek help from our support services. In the next few slides, we’ll talk about these different pathways.</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Let us help you. </a:t>
            </a:r>
            <a:r>
              <a:rPr lang="en-AU" altLang="en-US"/>
              <a:t>https://www.gamblinghelpqld.org.au/let-us-help-you</a:t>
            </a:r>
          </a:p>
        </p:txBody>
      </p:sp>
      <p:sp>
        <p:nvSpPr>
          <p:cNvPr id="35844" name="Slide Number Placeholder 3">
            <a:extLst>
              <a:ext uri="{FF2B5EF4-FFF2-40B4-BE49-F238E27FC236}">
                <a16:creationId xmlns:a16="http://schemas.microsoft.com/office/drawing/2014/main" id="{6BF3E29F-EF56-F691-7E95-111D2B6517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34F4A5B-34C8-44CC-A1A3-91A0A4B54B81}" type="slidenum">
              <a:rPr lang="en-AU" altLang="en-US" smtClean="0"/>
              <a:pPr/>
              <a:t>19</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3106B14B-1010-3923-00FB-71EEE4ABDB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297FE91E-A3B7-4C99-2104-B765911991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the name of the First Nations group(s) who are the Traditional Custodians of the land where the presentation is being conducted. </a:t>
            </a:r>
          </a:p>
          <a:p>
            <a:endParaRPr lang="en-AU" altLang="en-US"/>
          </a:p>
          <a:p>
            <a:r>
              <a:rPr lang="en-AU" altLang="en-US" b="1"/>
              <a:t>Speaker’s notes:</a:t>
            </a:r>
          </a:p>
          <a:p>
            <a:r>
              <a:rPr lang="en-AU" altLang="en-US"/>
              <a:t>We’d like to start by acknowledging the Traditional Custodians of the land on which we meet today, the (people) of the (nation), and pay our respects to Elders past, present and emerging, and extend that respect to Aboriginal and Torres Strait Islander peoples here today. We recognise their continuing connection to lands, waters and communities as the original storytellers and sharers of knowledge in Australia and understand the important role that Aboriginal and Torres Strait Islander peoples contribute to conversations about gambling and gambling harm minimisation.</a:t>
            </a:r>
          </a:p>
        </p:txBody>
      </p:sp>
      <p:sp>
        <p:nvSpPr>
          <p:cNvPr id="5124" name="Slide Number Placeholder 3">
            <a:extLst>
              <a:ext uri="{FF2B5EF4-FFF2-40B4-BE49-F238E27FC236}">
                <a16:creationId xmlns:a16="http://schemas.microsoft.com/office/drawing/2014/main" id="{5391DBBC-825C-1850-B1BB-AD7B8C0809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A519A84-A1E5-4E26-ADAA-B430497F8036}" type="slidenum">
              <a:rPr lang="en-AU" altLang="en-US" smtClean="0"/>
              <a:pPr/>
              <a:t>2</a:t>
            </a:fld>
            <a:endParaRPr lang="en-AU"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AE4F8AF-F067-CE9A-B4E2-57987E3EE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A8B35BA7-678D-E2B9-30E5-E09E233A19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The first and often most common choice amongst people experiencing gambling harm is self-help. This refers to the different ways that you could make changes to your gambling in your own life. This might include learning to manage money or setting limits for yourself, trying to keep busy, or using your family and friends as support. Different strategies work for different people. You might find that some of these strategies work for you for some time, before you try doing something different. You can find more detailed information about self-help on the Gambling Help Queensland website.</a:t>
            </a:r>
          </a:p>
          <a:p>
            <a:pPr eaLnBrk="1" hangingPunct="1">
              <a:spcBef>
                <a:spcPct val="0"/>
              </a:spcBef>
            </a:pPr>
            <a:endParaRPr lang="en-AU" altLang="en-US"/>
          </a:p>
          <a:p>
            <a:pPr eaLnBrk="1" hangingPunct="1">
              <a:spcBef>
                <a:spcPct val="0"/>
              </a:spcBef>
            </a:pPr>
            <a:r>
              <a:rPr lang="en-AU" altLang="en-US" b="1"/>
              <a:t>References:</a:t>
            </a:r>
            <a:endParaRPr lang="en-AU" altLang="en-US"/>
          </a:p>
          <a:p>
            <a:pPr eaLnBrk="1" hangingPunct="1">
              <a:spcBef>
                <a:spcPct val="0"/>
              </a:spcBef>
            </a:pPr>
            <a:r>
              <a:rPr lang="en-AU" altLang="en-US"/>
              <a:t>Gambling Help Queensland. (2024). </a:t>
            </a:r>
            <a:r>
              <a:rPr lang="en-AU" altLang="en-US" i="1"/>
              <a:t>Self-help. </a:t>
            </a:r>
            <a:r>
              <a:rPr lang="en-AU" altLang="en-US"/>
              <a:t>https://www.gamblinghelpqld.org.au/self-help</a:t>
            </a:r>
          </a:p>
          <a:p>
            <a:pPr eaLnBrk="1" hangingPunct="1">
              <a:spcBef>
                <a:spcPct val="0"/>
              </a:spcBef>
            </a:pPr>
            <a:endParaRPr lang="en-AU" altLang="en-US"/>
          </a:p>
        </p:txBody>
      </p:sp>
      <p:sp>
        <p:nvSpPr>
          <p:cNvPr id="37892" name="Slide Number Placeholder 3">
            <a:extLst>
              <a:ext uri="{FF2B5EF4-FFF2-40B4-BE49-F238E27FC236}">
                <a16:creationId xmlns:a16="http://schemas.microsoft.com/office/drawing/2014/main" id="{99DD1BE4-3B1C-4238-70DB-7F60BE3C05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D21C063-83E4-4994-B907-3E39D2DA4D25}" type="slidenum">
              <a:rPr lang="en-AU" altLang="en-US" smtClean="0"/>
              <a:pPr/>
              <a:t>20</a:t>
            </a:fld>
            <a:endParaRPr lang="en-AU"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255FA0E-B9FB-B289-059F-F0B121F3DA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DCB033-5E91-FDBB-05FF-84CF88413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 next pathway is about self-exclusion (or self-ban). Self-exclusion is where you request to be banned from specific gambling providers, products or services. All licensed gambling providers in all states and territories in Australia are required to offer self-exclusion from their venues or products. You can ask for help to complete the self-exclusion process either from the venue directly or from a Gambling Help support service. For more information about how to self-exclude, visit the Gambling Help Queensland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p:txBody>
      </p:sp>
      <p:sp>
        <p:nvSpPr>
          <p:cNvPr id="39940" name="Slide Number Placeholder 3">
            <a:extLst>
              <a:ext uri="{FF2B5EF4-FFF2-40B4-BE49-F238E27FC236}">
                <a16:creationId xmlns:a16="http://schemas.microsoft.com/office/drawing/2014/main" id="{2493FE50-D8A5-32D7-E1AC-56CCD83F4F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0791C0F-2560-4B24-ABBC-5CE14A9901A4}" type="slidenum">
              <a:rPr lang="en-AU" altLang="en-US" smtClean="0"/>
              <a:pPr/>
              <a:t>21</a:t>
            </a:fld>
            <a:endParaRPr lang="en-AU"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6E67988-2E05-32B2-6102-F8891470C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5E05632-3D57-879A-E425-C6B2DC176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the relevant GHS phone number and hours.</a:t>
            </a:r>
          </a:p>
          <a:p>
            <a:endParaRPr lang="en-AU" altLang="en-US" b="1"/>
          </a:p>
          <a:p>
            <a:r>
              <a:rPr lang="en-AU" altLang="en-US" b="1"/>
              <a:t>Speaker’s notes:</a:t>
            </a:r>
          </a:p>
          <a:p>
            <a:r>
              <a:rPr lang="en-AU" altLang="en-US"/>
              <a:t>If you or someone you know is experiencing gambling harm, you can seek help from our support services. We offer free and confidential counselling services to both the person experiencing gambling harm and the people close to them. You can seek this support either face-to-face, over the phone or online. Our counsellors will always provide non-judgmental support. We’ll talk about the reasons you’ve decided to seek help and make plans together for the changes we can make to your gambling, your relationships and your life. You can find our phone number and website on the screen.</a:t>
            </a:r>
          </a:p>
          <a:p>
            <a:endParaRPr lang="en-AU" altLang="en-US"/>
          </a:p>
        </p:txBody>
      </p:sp>
      <p:sp>
        <p:nvSpPr>
          <p:cNvPr id="41988" name="Slide Number Placeholder 3">
            <a:extLst>
              <a:ext uri="{FF2B5EF4-FFF2-40B4-BE49-F238E27FC236}">
                <a16:creationId xmlns:a16="http://schemas.microsoft.com/office/drawing/2014/main" id="{39806B6F-185D-615B-2710-2453611E6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FE53AF-E417-4FCB-8C73-CFE9F52F02D3}" type="slidenum">
              <a:rPr lang="en-AU" altLang="en-US" smtClean="0"/>
              <a:pPr/>
              <a:t>22</a:t>
            </a:fld>
            <a:endParaRPr lang="en-AU"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CA3CCA0-9B7C-7FF2-4631-262A769B0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B773E46-5F79-F7DF-357F-439FE4DFEB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Note for presenter:</a:t>
            </a:r>
          </a:p>
          <a:p>
            <a:r>
              <a:rPr lang="en-AU" altLang="en-US"/>
              <a:t>Please include a list of some other local support services. </a:t>
            </a:r>
          </a:p>
          <a:p>
            <a:endParaRPr lang="en-AU" altLang="en-US" b="1"/>
          </a:p>
          <a:p>
            <a:r>
              <a:rPr lang="en-AU" altLang="en-US" b="1"/>
              <a:t>Speaker’s notes:</a:t>
            </a:r>
          </a:p>
          <a:p>
            <a:pPr eaLnBrk="1" hangingPunct="1">
              <a:spcBef>
                <a:spcPct val="0"/>
              </a:spcBef>
            </a:pPr>
            <a:r>
              <a:rPr lang="en-AU" altLang="en-US"/>
              <a:t>Sometimes, people gamble because there are other factors in their life that are causing them stress or difficulty. We’ve compiled a list of some of the other support services in our area, including services to help people experiencing mental health concerns, domestic and family violence, alcohol and other drug use, or financial difficulty. You can also speak to one of our counsellors and they can get you in touch with the other support you need.</a:t>
            </a:r>
          </a:p>
        </p:txBody>
      </p:sp>
      <p:sp>
        <p:nvSpPr>
          <p:cNvPr id="44036" name="Slide Number Placeholder 3">
            <a:extLst>
              <a:ext uri="{FF2B5EF4-FFF2-40B4-BE49-F238E27FC236}">
                <a16:creationId xmlns:a16="http://schemas.microsoft.com/office/drawing/2014/main" id="{356CDF86-F88E-578A-1A51-6C630C0BA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3F7ED7-6B82-4C1B-845D-17F7BCA13936}" type="slidenum">
              <a:rPr lang="en-AU" altLang="en-US" smtClean="0"/>
              <a:pPr/>
              <a:t>23</a:t>
            </a:fld>
            <a:endParaRPr lang="en-AU"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Gambling Help Queensland provide 24/7 support for anyone affected by gambling across Queensland, through their free hotline displayed on screen. Find more information at the Gambling Help Queensland website.</a:t>
            </a:r>
          </a:p>
          <a:p>
            <a:pPr eaLnBrk="1" hangingPunct="1">
              <a:spcBef>
                <a:spcPct val="0"/>
              </a:spcBef>
            </a:pPr>
            <a:endParaRPr lang="en-AU"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Gambling Help Online provide 24/7 free online support across Australia. You can speak to a counsellor either on an online chat, email or over the phone at any time of the day. You can find more information at the Gambling Help Online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marL="0" indent="0">
              <a:buFont typeface="Arial" panose="020B0604020202020204" pitchFamily="34" charset="0"/>
              <a:buNone/>
            </a:pPr>
            <a:r>
              <a:rPr lang="en-AU" altLang="en-US" dirty="0"/>
              <a:t>Gambling Help Queensland. (2024). </a:t>
            </a:r>
            <a:r>
              <a:rPr lang="en-AU" altLang="en-US" i="1" dirty="0"/>
              <a:t>Home. </a:t>
            </a:r>
            <a:r>
              <a:rPr lang="en-AU" altLang="en-US" dirty="0">
                <a:latin typeface="Arial Nova" panose="020B0504020202020204" pitchFamily="34" charset="0"/>
              </a:rPr>
              <a:t>www.gamblinghelpqld.org.au</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latin typeface="Arial Nova" panose="020B0504020202020204" pitchFamily="34" charset="0"/>
            </a:endParaRP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24</a:t>
            </a:fld>
            <a:endParaRPr lang="en-AU" altLang="en-US"/>
          </a:p>
        </p:txBody>
      </p:sp>
    </p:spTree>
    <p:extLst>
      <p:ext uri="{BB962C8B-B14F-4D97-AF65-F5344CB8AC3E}">
        <p14:creationId xmlns:p14="http://schemas.microsoft.com/office/powerpoint/2010/main" val="194438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There are also various support groups available. Gamblers Anonymous Queensland provides group therapy and support across Queensland. Members can meet either face-to-face or online, either weekly or whenever suits them, to listen and speak with other people who are experiencing similar gambling-related challenges. You can find more information about session times and locations at the Gamblers Anonymous Australia website, by clicking the ‘Queensland meetings’ tab.</a:t>
            </a:r>
          </a:p>
          <a:p>
            <a:pPr eaLnBrk="1" hangingPunct="1">
              <a:spcBef>
                <a:spcPct val="0"/>
              </a:spcBef>
            </a:pPr>
            <a:endParaRPr lang="en-AU" altLang="en-US" dirty="0"/>
          </a:p>
          <a:p>
            <a:pPr eaLnBrk="1" hangingPunct="1">
              <a:spcBef>
                <a:spcPct val="0"/>
              </a:spcBef>
            </a:pPr>
            <a:r>
              <a:rPr lang="en-AU" altLang="en-US" dirty="0"/>
              <a:t>Similarly, Gam-Anon Queensland provides group therapy for people impacted by someone else’s gambling, including partners, family, friends and colleagues. Members can also meet either face-to-face or online. You can find more information at the website on screen.</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25</a:t>
            </a:fld>
            <a:endParaRPr lang="en-AU" altLang="en-US"/>
          </a:p>
        </p:txBody>
      </p:sp>
    </p:spTree>
    <p:extLst>
      <p:ext uri="{BB962C8B-B14F-4D97-AF65-F5344CB8AC3E}">
        <p14:creationId xmlns:p14="http://schemas.microsoft.com/office/powerpoint/2010/main" val="2649059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665D7E8-5D3D-3CBF-4E0E-1B82D9C92B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67F7C95-0038-3C1F-F3E2-17AAC014F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Speaker’s notes:</a:t>
            </a:r>
          </a:p>
          <a:p>
            <a:r>
              <a:rPr lang="en-AU" altLang="en-US" dirty="0"/>
              <a:t>The Queensland Government is looking for people who have lived experience of gambling harm who would like to share their knowledge and expertise. By registering to share their experiences of gambling harm, Queenslanders can make a meaningful difference to ensure that the policies and programs developed by the Queensland Government better support the needs of people </a:t>
            </a:r>
            <a:r>
              <a:rPr lang="en-AU" altLang="en-US" u="none" strike="noStrike" dirty="0"/>
              <a:t>affected by </a:t>
            </a:r>
            <a:r>
              <a:rPr lang="en-AU" altLang="en-US" dirty="0"/>
              <a:t>gambling harm. If you </a:t>
            </a:r>
            <a:r>
              <a:rPr lang="en-AU" altLang="en-US" u="none" strike="noStrike" dirty="0"/>
              <a:t>have </a:t>
            </a:r>
            <a:r>
              <a:rPr lang="en-AU" altLang="en-US" dirty="0"/>
              <a:t>experienced gambling harm, </a:t>
            </a:r>
            <a:r>
              <a:rPr lang="en-AU" altLang="en-US" u="none" dirty="0"/>
              <a:t>either through your own gambling or someone else’s, </a:t>
            </a:r>
            <a:r>
              <a:rPr lang="en-AU" altLang="en-US" dirty="0"/>
              <a:t>you can share your voice by registering your interest on the Queensland Government website.</a:t>
            </a:r>
          </a:p>
          <a:p>
            <a:endParaRPr lang="en-AU" altLang="en-US" dirty="0"/>
          </a:p>
          <a:p>
            <a:r>
              <a:rPr lang="en-AU" altLang="en-US" b="1" dirty="0"/>
              <a:t>References:</a:t>
            </a:r>
          </a:p>
          <a:p>
            <a:r>
              <a:rPr lang="en-AU" altLang="en-US" dirty="0"/>
              <a:t>Queensland Government. (2024). </a:t>
            </a:r>
            <a:r>
              <a:rPr lang="en-AU" altLang="en-US" i="1" dirty="0"/>
              <a:t>Gambling harm consultations. </a:t>
            </a:r>
            <a:r>
              <a:rPr lang="en-AU" altLang="en-US" dirty="0"/>
              <a:t>www.qld.gov.au/gamblingharmconsultations</a:t>
            </a:r>
          </a:p>
        </p:txBody>
      </p:sp>
      <p:sp>
        <p:nvSpPr>
          <p:cNvPr id="4" name="Slide Number Placeholder 3">
            <a:extLst>
              <a:ext uri="{FF2B5EF4-FFF2-40B4-BE49-F238E27FC236}">
                <a16:creationId xmlns:a16="http://schemas.microsoft.com/office/drawing/2014/main" id="{DCEC699B-A580-7389-8A7A-D2647CB7E84D}"/>
              </a:ext>
            </a:extLst>
          </p:cNvPr>
          <p:cNvSpPr>
            <a:spLocks noGrp="1"/>
          </p:cNvSpPr>
          <p:nvPr>
            <p:ph type="sldNum" sz="quarter" idx="5"/>
          </p:nvPr>
        </p:nvSpPr>
        <p:spPr/>
        <p:txBody>
          <a:bodyPr/>
          <a:lstStyle/>
          <a:p>
            <a:pPr>
              <a:defRPr/>
            </a:pPr>
            <a:fld id="{E19D0BCB-1EEB-46FD-9C64-956301640BD3}" type="slidenum">
              <a:rPr lang="en-AU" smtClean="0"/>
              <a:pPr>
                <a:defRPr/>
              </a:pPr>
              <a:t>26</a:t>
            </a:fld>
            <a:endParaRPr lang="en-AU"/>
          </a:p>
        </p:txBody>
      </p:sp>
    </p:spTree>
    <p:extLst>
      <p:ext uri="{BB962C8B-B14F-4D97-AF65-F5344CB8AC3E}">
        <p14:creationId xmlns:p14="http://schemas.microsoft.com/office/powerpoint/2010/main" val="599966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2995A11-AEF8-3A62-37B9-4FC6A40AD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C03C10E6-781C-47E7-F88C-043322D77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Speaker’s notes:</a:t>
            </a:r>
          </a:p>
          <a:p>
            <a:r>
              <a:rPr lang="en-AU" altLang="en-US"/>
              <a:t>If anything we have talked about today raises immediate concern for you, please know you are not alone. Help is always available. You can call the number on the screen or visit the Lifeline website. </a:t>
            </a:r>
          </a:p>
          <a:p>
            <a:endParaRPr lang="en-AU" altLang="en-US"/>
          </a:p>
          <a:p>
            <a:r>
              <a:rPr lang="en-AU" altLang="en-US" b="1"/>
              <a:t>References:</a:t>
            </a:r>
            <a:endParaRPr lang="en-AU" altLang="en-US"/>
          </a:p>
          <a:p>
            <a:r>
              <a:rPr lang="en-AU" altLang="en-US"/>
              <a:t>Lifeline. (2024). </a:t>
            </a:r>
            <a:r>
              <a:rPr lang="en-AU" altLang="en-US" i="1"/>
              <a:t>Home. </a:t>
            </a:r>
            <a:r>
              <a:rPr lang="en-AU" altLang="en-US"/>
              <a:t>www.lifelineqld.org.au</a:t>
            </a:r>
          </a:p>
          <a:p>
            <a:endParaRPr lang="en-AU" altLang="en-US"/>
          </a:p>
        </p:txBody>
      </p:sp>
      <p:sp>
        <p:nvSpPr>
          <p:cNvPr id="48132" name="Slide Number Placeholder 3">
            <a:extLst>
              <a:ext uri="{FF2B5EF4-FFF2-40B4-BE49-F238E27FC236}">
                <a16:creationId xmlns:a16="http://schemas.microsoft.com/office/drawing/2014/main" id="{E434402E-9BD9-87DB-C585-7DEB373211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B520197-2A61-4FFC-A2E6-627100506C6D}" type="slidenum">
              <a:rPr lang="en-AU" altLang="en-US" smtClean="0"/>
              <a:pPr/>
              <a:t>27</a:t>
            </a:fld>
            <a:endParaRPr lang="en-AU"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28</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b="1" dirty="0"/>
              <a:t>Note for presenter:</a:t>
            </a:r>
          </a:p>
          <a:p>
            <a:r>
              <a:rPr lang="en-AU" altLang="en-US" dirty="0"/>
              <a:t>Please include the relevant GHS community educator contact information.</a:t>
            </a:r>
            <a:endParaRPr lang="en-AU" b="1" dirty="0"/>
          </a:p>
          <a:p>
            <a:endParaRPr lang="en-AU" b="1" dirty="0"/>
          </a:p>
          <a:p>
            <a:r>
              <a:rPr lang="en-AU" b="1" dirty="0"/>
              <a:t>Speaker’s notes:</a:t>
            </a:r>
          </a:p>
          <a:p>
            <a:r>
              <a:rPr lang="en-AU" dirty="0"/>
              <a:t>To start, we’d like to briefly talk about who we are and what we do. Gambling Help services are free Government-funded services delivered by a network of community-based specialist support agencies, like ours. We provide support to people experiencing gambling harm, including those impacted by someone else's gambling. </a:t>
            </a:r>
            <a:r>
              <a:rPr lang="en-AU" b="0" dirty="0"/>
              <a:t>We </a:t>
            </a:r>
            <a:r>
              <a:rPr lang="en-AU" b="0" i="0" dirty="0">
                <a:solidFill>
                  <a:srgbClr val="524B48"/>
                </a:solidFill>
                <a:effectLst/>
                <a:latin typeface="Metropolis-Regular"/>
              </a:rPr>
              <a:t>deliver </a:t>
            </a:r>
            <a:r>
              <a:rPr lang="en-AU" b="0" i="0" dirty="0">
                <a:solidFill>
                  <a:srgbClr val="524B48"/>
                </a:solidFill>
                <a:effectLst/>
                <a:latin typeface="Metropolis-Bold"/>
              </a:rPr>
              <a:t>community education</a:t>
            </a:r>
            <a:r>
              <a:rPr lang="en-AU" b="0" i="0" dirty="0">
                <a:solidFill>
                  <a:srgbClr val="524B48"/>
                </a:solidFill>
                <a:effectLst/>
                <a:latin typeface="Metropolis-Regular"/>
              </a:rPr>
              <a:t> and </a:t>
            </a:r>
            <a:r>
              <a:rPr lang="en-AU" b="0" i="0" dirty="0">
                <a:solidFill>
                  <a:srgbClr val="524B48"/>
                </a:solidFill>
                <a:effectLst/>
                <a:latin typeface="Metropolis-Bold"/>
              </a:rPr>
              <a:t>training, like what we’re doing here today,</a:t>
            </a:r>
            <a:r>
              <a:rPr lang="en-AU" b="0" i="0" dirty="0">
                <a:solidFill>
                  <a:srgbClr val="524B48"/>
                </a:solidFill>
                <a:effectLst/>
                <a:latin typeface="Metropolis-Regular"/>
              </a:rPr>
              <a:t> and participate in networking activities to teach the community more about safer gambling and gambling harm. You can find our contact information on the screen. </a:t>
            </a:r>
          </a:p>
          <a:p>
            <a:endParaRPr lang="en-AU" b="0" i="0" dirty="0">
              <a:solidFill>
                <a:srgbClr val="524B48"/>
              </a:solidFill>
              <a:effectLst/>
              <a:latin typeface="Metropolis-Regular"/>
            </a:endParaRPr>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3</a:t>
            </a:fld>
            <a:endParaRPr lang="en-AU"/>
          </a:p>
        </p:txBody>
      </p:sp>
    </p:spTree>
    <p:extLst>
      <p:ext uri="{BB962C8B-B14F-4D97-AF65-F5344CB8AC3E}">
        <p14:creationId xmlns:p14="http://schemas.microsoft.com/office/powerpoint/2010/main" val="142805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As well as community education, we also deliver counselling for people experiencing gambling harm. Our services are free and confidential. We provide safe, warm and non-judgmental environments for people to talk about their experiences of gambling harm and together, we find ways to make changes in that person’s life. Our counselling services are available face-to-face, over the phone, or online. </a:t>
            </a:r>
          </a:p>
          <a:p>
            <a:endParaRPr lang="en-AU" dirty="0"/>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a:t>
            </a:fld>
            <a:endParaRPr lang="en-AU"/>
          </a:p>
        </p:txBody>
      </p:sp>
    </p:spTree>
    <p:extLst>
      <p:ext uri="{BB962C8B-B14F-4D97-AF65-F5344CB8AC3E}">
        <p14:creationId xmlns:p14="http://schemas.microsoft.com/office/powerpoint/2010/main" val="190526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A83EDD5-7A6F-FE23-C23A-3ABFBA3FDF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5F6D222-A18F-067A-24C9-E463F317D0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In this module, we will talk about the basics of gambling. You will learn about gambling and its popularity in Australia, gambling harm and its signs and risk factors, tips for safer gambling and pathways to seek support if you or someone you know needs help.</a:t>
            </a:r>
          </a:p>
        </p:txBody>
      </p:sp>
      <p:sp>
        <p:nvSpPr>
          <p:cNvPr id="7172" name="Slide Number Placeholder 3">
            <a:extLst>
              <a:ext uri="{FF2B5EF4-FFF2-40B4-BE49-F238E27FC236}">
                <a16:creationId xmlns:a16="http://schemas.microsoft.com/office/drawing/2014/main" id="{F02717C4-2C73-9552-7C00-981E8E914A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8C7F8A-C9B5-4190-82CB-BA1155F4D651}" type="slidenum">
              <a:rPr lang="en-AU" altLang="en-US" smtClean="0"/>
              <a:pPr/>
              <a:t>5</a:t>
            </a:fld>
            <a:endParaRPr lang="en-AU" altLang="en-US"/>
          </a:p>
        </p:txBody>
      </p:sp>
    </p:spTree>
    <p:extLst>
      <p:ext uri="{BB962C8B-B14F-4D97-AF65-F5344CB8AC3E}">
        <p14:creationId xmlns:p14="http://schemas.microsoft.com/office/powerpoint/2010/main" val="60445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50BEF07-4739-9741-43CD-C069FD8E8A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801E6CF-0E24-EC51-F045-44D61C87CE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Gambling, as you will likely already know, is the act of wagering or betting money or something of value on an event with an uncertain outcome with the hope of winning more money or things of value than was wagered. Gambling involves risking something for the chance of winning more.</a:t>
            </a:r>
          </a:p>
          <a:p>
            <a:pPr eaLnBrk="1" hangingPunct="1">
              <a:spcBef>
                <a:spcPct val="0"/>
              </a:spcBef>
            </a:pPr>
            <a:endParaRPr lang="en-AU" altLang="en-US"/>
          </a:p>
          <a:p>
            <a:pPr eaLnBrk="1" hangingPunct="1">
              <a:spcBef>
                <a:spcPct val="0"/>
              </a:spcBef>
            </a:pPr>
            <a:r>
              <a:rPr lang="en-AU" altLang="en-US" b="1"/>
              <a:t>References:</a:t>
            </a:r>
          </a:p>
          <a:p>
            <a:pPr eaLnBrk="1" hangingPunct="1">
              <a:spcBef>
                <a:spcPct val="0"/>
              </a:spcBef>
            </a:pPr>
            <a:r>
              <a:rPr lang="en-AU" altLang="en-US"/>
              <a:t>Gambling Help Online. (2022). </a:t>
            </a:r>
            <a:r>
              <a:rPr lang="en-AU" altLang="en-US" i="1"/>
              <a:t>Learn about gambling</a:t>
            </a:r>
            <a:r>
              <a:rPr lang="en-AU" altLang="en-US"/>
              <a:t>. https://www.gamblinghelponline.org.au/support-yourself-or-others/understanding gambling/what-is-gambling?language_content_entity=en</a:t>
            </a:r>
          </a:p>
          <a:p>
            <a:pPr eaLnBrk="1" hangingPunct="1">
              <a:spcBef>
                <a:spcPct val="0"/>
              </a:spcBef>
            </a:pPr>
            <a:endParaRPr lang="en-AU" altLang="en-US"/>
          </a:p>
        </p:txBody>
      </p:sp>
      <p:sp>
        <p:nvSpPr>
          <p:cNvPr id="9220" name="Slide Number Placeholder 3">
            <a:extLst>
              <a:ext uri="{FF2B5EF4-FFF2-40B4-BE49-F238E27FC236}">
                <a16:creationId xmlns:a16="http://schemas.microsoft.com/office/drawing/2014/main" id="{E1D4C717-EAE8-23B6-0916-9A6D22E317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1B709B-50A4-4416-9541-C7FF77B4C47D}" type="slidenum">
              <a:rPr lang="en-AU" altLang="en-US" smtClean="0"/>
              <a:pPr/>
              <a:t>6</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EE8C7AD-FA77-F5FA-7A3C-EED7B061A6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FA231058-0736-1CA4-6307-00F2E7FAC4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Someone can gamble on anything deemed to be of value or interest. In Australia, people can gamble on lotteries and scratchies; race betting, such as horse, greyhound and harness racing; sports betting, like the NRL and AFL; the pokies and more. People can gamble at a hotel, club or casino, in their own home, or through websites and mobile apps, like </a:t>
            </a:r>
            <a:r>
              <a:rPr lang="en-AU" altLang="en-US" dirty="0" err="1"/>
              <a:t>Sportsbet</a:t>
            </a:r>
            <a:r>
              <a:rPr lang="en-AU" altLang="en-US" dirty="0"/>
              <a:t> and TAB. </a:t>
            </a:r>
          </a:p>
          <a:p>
            <a:pPr eaLnBrk="1" hangingPunct="1">
              <a:spcBef>
                <a:spcPct val="0"/>
              </a:spcBef>
            </a:pPr>
            <a:endParaRPr lang="en-AU" altLang="en-US" dirty="0"/>
          </a:p>
          <a:p>
            <a:pPr eaLnBrk="1" hangingPunct="1">
              <a:spcBef>
                <a:spcPct val="0"/>
              </a:spcBef>
            </a:pPr>
            <a:r>
              <a:rPr lang="en-AU" altLang="en-US" b="1" dirty="0"/>
              <a:t>References: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Queensland Government. (2024). </a:t>
            </a:r>
            <a:r>
              <a:rPr lang="en-AU" altLang="en-US" i="1" dirty="0"/>
              <a:t>Queensland Gambling Survey 2023</a:t>
            </a:r>
            <a:r>
              <a:rPr lang="en-AU" altLang="en-US" dirty="0"/>
              <a:t>. https://www.publications.qld.gov.au/dataset/liquor-and-gambling-research</a:t>
            </a:r>
          </a:p>
          <a:p>
            <a:pPr eaLnBrk="1" hangingPunct="1">
              <a:spcBef>
                <a:spcPct val="0"/>
              </a:spcBef>
            </a:pPr>
            <a:r>
              <a:rPr lang="en-AU" altLang="en-US" dirty="0"/>
              <a:t>Australian Gambling Research Centre. (2023). </a:t>
            </a:r>
            <a:r>
              <a:rPr lang="en-AU" altLang="en-US" i="1" dirty="0"/>
              <a:t>Gambling participation and experience of harm in Australia</a:t>
            </a:r>
            <a:r>
              <a:rPr lang="en-AU" altLang="en-US" dirty="0"/>
              <a:t>. Australian Institute of Family Studies. https://www.publications.qld.gov.au/dataset/liquor-and-gambling-research/resource/4267f3c2-950b-407e-b88f-d31e116cedcb</a:t>
            </a:r>
          </a:p>
          <a:p>
            <a:pPr eaLnBrk="1" hangingPunct="1">
              <a:spcBef>
                <a:spcPct val="0"/>
              </a:spcBef>
            </a:pPr>
            <a:endParaRPr lang="en-AU" altLang="en-US" dirty="0"/>
          </a:p>
        </p:txBody>
      </p:sp>
      <p:sp>
        <p:nvSpPr>
          <p:cNvPr id="11268" name="Slide Number Placeholder 3">
            <a:extLst>
              <a:ext uri="{FF2B5EF4-FFF2-40B4-BE49-F238E27FC236}">
                <a16:creationId xmlns:a16="http://schemas.microsoft.com/office/drawing/2014/main" id="{F6379417-1A9B-50B7-B528-C1A972485D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6FB2C87-8AD4-4A34-888F-ECBDA830B22A}" type="slidenum">
              <a:rPr lang="en-AU" altLang="en-US" smtClean="0"/>
              <a:pPr/>
              <a:t>7</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A6F324E-816C-8B74-EE72-7402BE8474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C2D41C2-6A14-9DE6-6A45-0E9F8D1C6C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 Queensland Gambling Survey 2023 found that around 70% of Queensland adults had gambled in the last 12 months. It </a:t>
            </a:r>
            <a:r>
              <a:rPr lang="en-AU" altLang="en-US"/>
              <a:t>found that</a:t>
            </a:r>
            <a:r>
              <a:rPr lang="en-AU" sz="1800" i="0">
                <a:effectLst/>
                <a:latin typeface="Calibri" panose="020F0502020204030204" pitchFamily="34" charset="0"/>
                <a:ea typeface="Calibri" panose="020F0502020204030204" pitchFamily="34" charset="0"/>
              </a:rPr>
              <a:t> </a:t>
            </a:r>
            <a:r>
              <a:rPr lang="en-AU" sz="1800" i="0" dirty="0">
                <a:effectLst/>
                <a:latin typeface="Calibri" panose="020F0502020204030204" pitchFamily="34" charset="0"/>
                <a:ea typeface="Calibri" panose="020F0502020204030204" pitchFamily="34" charset="0"/>
              </a:rPr>
              <a:t>men had significantly higher gambling participation rates than females for pokies, betting on races and sports, keno, and casino table games. People aged 18-34 years had higher gambling participation rates for pokies, sports betting and casino table games compared to other age groups.</a:t>
            </a:r>
            <a:endParaRPr lang="en-AU" altLang="en-US" i="0" dirty="0"/>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Queensland Government. (2024). </a:t>
            </a:r>
            <a:r>
              <a:rPr lang="en-AU" altLang="en-US" i="1" dirty="0"/>
              <a:t>Queensland Gambling Survey 2023</a:t>
            </a:r>
            <a:r>
              <a:rPr lang="en-AU" altLang="en-US" dirty="0"/>
              <a:t>. https://www.publications.qld.gov.au/dataset/liquor-and-gambling-research</a:t>
            </a:r>
          </a:p>
        </p:txBody>
      </p:sp>
      <p:sp>
        <p:nvSpPr>
          <p:cNvPr id="13316" name="Slide Number Placeholder 3">
            <a:extLst>
              <a:ext uri="{FF2B5EF4-FFF2-40B4-BE49-F238E27FC236}">
                <a16:creationId xmlns:a16="http://schemas.microsoft.com/office/drawing/2014/main" id="{A70873C5-EFE3-A427-F14F-19FBCC0E1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E64E0C0-24CA-4FF6-9A9F-0CA2669EDC66}" type="slidenum">
              <a:rPr lang="en-AU" altLang="en-US" smtClean="0"/>
              <a:pPr/>
              <a:t>8</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3FAA872-80C7-E8F3-99CB-8BAC5A1E90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298B45E-BD08-EC87-65D7-5A4386A6A9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Speaker’s notes:</a:t>
            </a:r>
          </a:p>
          <a:p>
            <a:pPr eaLnBrk="1" hangingPunct="1">
              <a:spcBef>
                <a:spcPct val="0"/>
              </a:spcBef>
            </a:pPr>
            <a:r>
              <a:rPr lang="en-AU" altLang="en-US"/>
              <a:t>Gambling in Australia seems very normal and common. It’s easy to think that everybody does it and that it’s simple and fun. Some things seem so normal to gamble on, you might not even know it’s considered gambling – like entering a raffle at your local community event.</a:t>
            </a:r>
          </a:p>
          <a:p>
            <a:pPr eaLnBrk="1" hangingPunct="1">
              <a:spcBef>
                <a:spcPct val="0"/>
              </a:spcBef>
            </a:pPr>
            <a:endParaRPr lang="en-AU" altLang="en-US"/>
          </a:p>
          <a:p>
            <a:pPr eaLnBrk="1" hangingPunct="1">
              <a:spcBef>
                <a:spcPct val="0"/>
              </a:spcBef>
            </a:pPr>
            <a:r>
              <a:rPr lang="en-AU" altLang="en-US"/>
              <a:t>But there are several factors which contribute to why gambling can seem so normal. These include: the promotion and advertising of gambling products on TV and online, making them seem like a regular, easy and fun activity; the support of gambling by socially and culturally valued groups within communities, such as community clubs, and sporting teams and codes; and the accessibility of online gambling platforms, which can be used at any time of the day. Together, these things make gambling seem so normal that it’s easy to think there is no risk or harm involved. But it’s important to know there is always risk and there is always the chance that you will lose.</a:t>
            </a:r>
          </a:p>
          <a:p>
            <a:pPr eaLnBrk="1" hangingPunct="1">
              <a:spcBef>
                <a:spcPct val="0"/>
              </a:spcBef>
            </a:pPr>
            <a:endParaRPr lang="en-AU" altLang="en-US"/>
          </a:p>
          <a:p>
            <a:pPr eaLnBrk="1" hangingPunct="1">
              <a:spcBef>
                <a:spcPct val="0"/>
              </a:spcBef>
            </a:pPr>
            <a:r>
              <a:rPr lang="en-AU" altLang="en-US" b="1"/>
              <a:t>References:</a:t>
            </a:r>
          </a:p>
          <a:p>
            <a:pPr eaLnBrk="1" hangingPunct="1">
              <a:spcBef>
                <a:spcPct val="0"/>
              </a:spcBef>
            </a:pPr>
            <a:r>
              <a:rPr lang="en-AU" altLang="en-US">
                <a:solidFill>
                  <a:srgbClr val="4A4A4A"/>
                </a:solidFill>
                <a:latin typeface="Karla" pitchFamily="2" charset="0"/>
              </a:rPr>
              <a:t>Thomas, S, Pitt, H, Bestman, A, Randle, M, McCarthy, S, Daube, M 2018, </a:t>
            </a:r>
            <a:r>
              <a:rPr lang="en-AU" altLang="en-US" i="1">
                <a:solidFill>
                  <a:srgbClr val="4A4A4A"/>
                </a:solidFill>
                <a:latin typeface="Karla" pitchFamily="2" charset="0"/>
              </a:rPr>
              <a:t>The determinants of gambling normalisation: causes, consequences and public health responses</a:t>
            </a:r>
            <a:r>
              <a:rPr lang="en-AU" altLang="en-US">
                <a:solidFill>
                  <a:srgbClr val="4A4A4A"/>
                </a:solidFill>
                <a:latin typeface="Karla" pitchFamily="2" charset="0"/>
              </a:rPr>
              <a:t>, Victorian Responsible Gambling Foundation, Melbourne.</a:t>
            </a:r>
            <a:endParaRPr lang="en-AU" altLang="en-US"/>
          </a:p>
        </p:txBody>
      </p:sp>
      <p:sp>
        <p:nvSpPr>
          <p:cNvPr id="15364" name="Slide Number Placeholder 3">
            <a:extLst>
              <a:ext uri="{FF2B5EF4-FFF2-40B4-BE49-F238E27FC236}">
                <a16:creationId xmlns:a16="http://schemas.microsoft.com/office/drawing/2014/main" id="{19F15FCB-2F04-0B58-AFA4-D57BF8ECF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658D216-5823-4AF3-BC6B-12126D4AFA81}" type="slidenum">
              <a:rPr lang="en-AU" altLang="en-US" smtClean="0"/>
              <a:pPr/>
              <a:t>9</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FB68182-590C-671B-BDF8-26FDF486593F}"/>
              </a:ext>
            </a:extLst>
          </p:cNvPr>
          <p:cNvSpPr>
            <a:spLocks noGrp="1"/>
          </p:cNvSpPr>
          <p:nvPr>
            <p:ph type="dt" sz="half" idx="10"/>
          </p:nvPr>
        </p:nvSpPr>
        <p:spPr/>
        <p:txBody>
          <a:bodyPr/>
          <a:lstStyle>
            <a:lvl1pPr>
              <a:defRPr/>
            </a:lvl1pPr>
          </a:lstStyle>
          <a:p>
            <a:pPr>
              <a:defRPr/>
            </a:pPr>
            <a:fld id="{B86E75BA-6FCD-4ADD-9048-3BC5DB062A3D}" type="datetimeFigureOut">
              <a:rPr lang="en-AU"/>
              <a:pPr>
                <a:defRPr/>
              </a:pPr>
              <a:t>6/09/2024</a:t>
            </a:fld>
            <a:endParaRPr lang="en-AU"/>
          </a:p>
        </p:txBody>
      </p:sp>
      <p:sp>
        <p:nvSpPr>
          <p:cNvPr id="5" name="Footer Placeholder 4">
            <a:extLst>
              <a:ext uri="{FF2B5EF4-FFF2-40B4-BE49-F238E27FC236}">
                <a16:creationId xmlns:a16="http://schemas.microsoft.com/office/drawing/2014/main" id="{B443379E-DB44-6F0B-B9E2-BE8A1E47ED1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52D80B1-9DBD-4D34-EA57-8205A7BA4935}"/>
              </a:ext>
            </a:extLst>
          </p:cNvPr>
          <p:cNvSpPr>
            <a:spLocks noGrp="1"/>
          </p:cNvSpPr>
          <p:nvPr>
            <p:ph type="sldNum" sz="quarter" idx="12"/>
          </p:nvPr>
        </p:nvSpPr>
        <p:spPr/>
        <p:txBody>
          <a:bodyPr/>
          <a:lstStyle>
            <a:lvl1pPr>
              <a:defRPr/>
            </a:lvl1pPr>
          </a:lstStyle>
          <a:p>
            <a:pPr>
              <a:defRPr/>
            </a:pPr>
            <a:fld id="{2620E9D4-38A3-4D28-9A76-5EE3D980DB9C}" type="slidenum">
              <a:rPr lang="en-AU"/>
              <a:pPr>
                <a:defRPr/>
              </a:pPr>
              <a:t>‹#›</a:t>
            </a:fld>
            <a:endParaRPr lang="en-AU"/>
          </a:p>
        </p:txBody>
      </p:sp>
    </p:spTree>
    <p:extLst>
      <p:ext uri="{BB962C8B-B14F-4D97-AF65-F5344CB8AC3E}">
        <p14:creationId xmlns:p14="http://schemas.microsoft.com/office/powerpoint/2010/main" val="154409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B6856A-514C-FA5B-B6D7-65E2B10B37AF}"/>
              </a:ext>
            </a:extLst>
          </p:cNvPr>
          <p:cNvSpPr>
            <a:spLocks noGrp="1"/>
          </p:cNvSpPr>
          <p:nvPr>
            <p:ph type="dt" sz="half" idx="10"/>
          </p:nvPr>
        </p:nvSpPr>
        <p:spPr/>
        <p:txBody>
          <a:bodyPr/>
          <a:lstStyle>
            <a:lvl1pPr>
              <a:defRPr/>
            </a:lvl1pPr>
          </a:lstStyle>
          <a:p>
            <a:pPr>
              <a:defRPr/>
            </a:pPr>
            <a:fld id="{7AB30F17-E4C3-4919-BFC3-9EF363AFC825}" type="datetimeFigureOut">
              <a:rPr lang="en-AU"/>
              <a:pPr>
                <a:defRPr/>
              </a:pPr>
              <a:t>6/09/2024</a:t>
            </a:fld>
            <a:endParaRPr lang="en-AU"/>
          </a:p>
        </p:txBody>
      </p:sp>
      <p:sp>
        <p:nvSpPr>
          <p:cNvPr id="5" name="Footer Placeholder 4">
            <a:extLst>
              <a:ext uri="{FF2B5EF4-FFF2-40B4-BE49-F238E27FC236}">
                <a16:creationId xmlns:a16="http://schemas.microsoft.com/office/drawing/2014/main" id="{12AB32EF-23F5-DE29-78AA-4856214DFC02}"/>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BA1A68BA-FE47-FD39-66B7-EAB4D3EFD2F7}"/>
              </a:ext>
            </a:extLst>
          </p:cNvPr>
          <p:cNvSpPr>
            <a:spLocks noGrp="1"/>
          </p:cNvSpPr>
          <p:nvPr>
            <p:ph type="sldNum" sz="quarter" idx="12"/>
          </p:nvPr>
        </p:nvSpPr>
        <p:spPr/>
        <p:txBody>
          <a:bodyPr/>
          <a:lstStyle>
            <a:lvl1pPr>
              <a:defRPr/>
            </a:lvl1pPr>
          </a:lstStyle>
          <a:p>
            <a:pPr>
              <a:defRPr/>
            </a:pPr>
            <a:fld id="{D714A986-341B-4491-9F4F-41E119C3441F}" type="slidenum">
              <a:rPr lang="en-AU"/>
              <a:pPr>
                <a:defRPr/>
              </a:pPr>
              <a:t>‹#›</a:t>
            </a:fld>
            <a:endParaRPr lang="en-AU"/>
          </a:p>
        </p:txBody>
      </p:sp>
    </p:spTree>
    <p:extLst>
      <p:ext uri="{BB962C8B-B14F-4D97-AF65-F5344CB8AC3E}">
        <p14:creationId xmlns:p14="http://schemas.microsoft.com/office/powerpoint/2010/main" val="405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A91721-ED9D-5401-90F6-BB751391C4E2}"/>
              </a:ext>
            </a:extLst>
          </p:cNvPr>
          <p:cNvSpPr>
            <a:spLocks noGrp="1"/>
          </p:cNvSpPr>
          <p:nvPr>
            <p:ph type="dt" sz="half" idx="10"/>
          </p:nvPr>
        </p:nvSpPr>
        <p:spPr/>
        <p:txBody>
          <a:bodyPr/>
          <a:lstStyle>
            <a:lvl1pPr>
              <a:defRPr/>
            </a:lvl1pPr>
          </a:lstStyle>
          <a:p>
            <a:pPr>
              <a:defRPr/>
            </a:pPr>
            <a:fld id="{7AFBEB79-CC35-4A81-906E-0FF9B77A2CBA}" type="datetimeFigureOut">
              <a:rPr lang="en-AU"/>
              <a:pPr>
                <a:defRPr/>
              </a:pPr>
              <a:t>6/09/2024</a:t>
            </a:fld>
            <a:endParaRPr lang="en-AU"/>
          </a:p>
        </p:txBody>
      </p:sp>
      <p:sp>
        <p:nvSpPr>
          <p:cNvPr id="5" name="Footer Placeholder 4">
            <a:extLst>
              <a:ext uri="{FF2B5EF4-FFF2-40B4-BE49-F238E27FC236}">
                <a16:creationId xmlns:a16="http://schemas.microsoft.com/office/drawing/2014/main" id="{8C4E246B-6F77-7E07-EE0E-DCB7E19E7A4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A7CE9EF-D84A-E3E3-6895-B89B7D50EA47}"/>
              </a:ext>
            </a:extLst>
          </p:cNvPr>
          <p:cNvSpPr>
            <a:spLocks noGrp="1"/>
          </p:cNvSpPr>
          <p:nvPr>
            <p:ph type="sldNum" sz="quarter" idx="12"/>
          </p:nvPr>
        </p:nvSpPr>
        <p:spPr/>
        <p:txBody>
          <a:bodyPr/>
          <a:lstStyle>
            <a:lvl1pPr>
              <a:defRPr/>
            </a:lvl1pPr>
          </a:lstStyle>
          <a:p>
            <a:pPr>
              <a:defRPr/>
            </a:pPr>
            <a:fld id="{BDBD918D-2468-431D-90E1-5E9F6CE201EE}" type="slidenum">
              <a:rPr lang="en-AU"/>
              <a:pPr>
                <a:defRPr/>
              </a:pPr>
              <a:t>‹#›</a:t>
            </a:fld>
            <a:endParaRPr lang="en-AU"/>
          </a:p>
        </p:txBody>
      </p:sp>
    </p:spTree>
    <p:extLst>
      <p:ext uri="{BB962C8B-B14F-4D97-AF65-F5344CB8AC3E}">
        <p14:creationId xmlns:p14="http://schemas.microsoft.com/office/powerpoint/2010/main" val="55158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1ED30FC-70B7-07FD-263A-2AF988A1E543}"/>
              </a:ext>
            </a:extLst>
          </p:cNvPr>
          <p:cNvSpPr>
            <a:spLocks noGrp="1"/>
          </p:cNvSpPr>
          <p:nvPr>
            <p:ph type="dt" sz="half" idx="10"/>
          </p:nvPr>
        </p:nvSpPr>
        <p:spPr/>
        <p:txBody>
          <a:bodyPr/>
          <a:lstStyle>
            <a:lvl1pPr>
              <a:defRPr/>
            </a:lvl1pPr>
          </a:lstStyle>
          <a:p>
            <a:pPr>
              <a:defRPr/>
            </a:pPr>
            <a:fld id="{E267294A-F647-4EF3-AC8A-AFC702B62128}" type="datetimeFigureOut">
              <a:rPr lang="en-AU"/>
              <a:pPr>
                <a:defRPr/>
              </a:pPr>
              <a:t>6/09/2024</a:t>
            </a:fld>
            <a:endParaRPr lang="en-AU"/>
          </a:p>
        </p:txBody>
      </p:sp>
      <p:sp>
        <p:nvSpPr>
          <p:cNvPr id="5" name="Footer Placeholder 4">
            <a:extLst>
              <a:ext uri="{FF2B5EF4-FFF2-40B4-BE49-F238E27FC236}">
                <a16:creationId xmlns:a16="http://schemas.microsoft.com/office/drawing/2014/main" id="{6C43225B-B804-9780-DBD6-750EA24B367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1CBC58A-E436-E199-F5DE-9C01A5977A0A}"/>
              </a:ext>
            </a:extLst>
          </p:cNvPr>
          <p:cNvSpPr>
            <a:spLocks noGrp="1"/>
          </p:cNvSpPr>
          <p:nvPr>
            <p:ph type="sldNum" sz="quarter" idx="12"/>
          </p:nvPr>
        </p:nvSpPr>
        <p:spPr/>
        <p:txBody>
          <a:bodyPr/>
          <a:lstStyle>
            <a:lvl1pPr>
              <a:defRPr/>
            </a:lvl1pPr>
          </a:lstStyle>
          <a:p>
            <a:pPr>
              <a:defRPr/>
            </a:pPr>
            <a:fld id="{0251C620-A4A5-4D2F-A48F-8EAFB2A62697}" type="slidenum">
              <a:rPr lang="en-AU"/>
              <a:pPr>
                <a:defRPr/>
              </a:pPr>
              <a:t>‹#›</a:t>
            </a:fld>
            <a:endParaRPr lang="en-AU"/>
          </a:p>
        </p:txBody>
      </p:sp>
    </p:spTree>
    <p:extLst>
      <p:ext uri="{BB962C8B-B14F-4D97-AF65-F5344CB8AC3E}">
        <p14:creationId xmlns:p14="http://schemas.microsoft.com/office/powerpoint/2010/main" val="56489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7741E-D391-F744-6DE7-0ED677A6FDB7}"/>
              </a:ext>
            </a:extLst>
          </p:cNvPr>
          <p:cNvSpPr>
            <a:spLocks noGrp="1"/>
          </p:cNvSpPr>
          <p:nvPr>
            <p:ph type="dt" sz="half" idx="10"/>
          </p:nvPr>
        </p:nvSpPr>
        <p:spPr/>
        <p:txBody>
          <a:bodyPr/>
          <a:lstStyle>
            <a:lvl1pPr>
              <a:defRPr/>
            </a:lvl1pPr>
          </a:lstStyle>
          <a:p>
            <a:pPr>
              <a:defRPr/>
            </a:pPr>
            <a:fld id="{AA6DC91A-EF32-4934-B75C-4BACDF9AAC45}" type="datetimeFigureOut">
              <a:rPr lang="en-AU"/>
              <a:pPr>
                <a:defRPr/>
              </a:pPr>
              <a:t>6/09/2024</a:t>
            </a:fld>
            <a:endParaRPr lang="en-AU"/>
          </a:p>
        </p:txBody>
      </p:sp>
      <p:sp>
        <p:nvSpPr>
          <p:cNvPr id="5" name="Footer Placeholder 4">
            <a:extLst>
              <a:ext uri="{FF2B5EF4-FFF2-40B4-BE49-F238E27FC236}">
                <a16:creationId xmlns:a16="http://schemas.microsoft.com/office/drawing/2014/main" id="{15A6241E-79DB-28AE-DA66-AA34B31CA732}"/>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8A9D64E9-9774-AE45-1514-EFBF985F7089}"/>
              </a:ext>
            </a:extLst>
          </p:cNvPr>
          <p:cNvSpPr>
            <a:spLocks noGrp="1"/>
          </p:cNvSpPr>
          <p:nvPr>
            <p:ph type="sldNum" sz="quarter" idx="12"/>
          </p:nvPr>
        </p:nvSpPr>
        <p:spPr/>
        <p:txBody>
          <a:bodyPr/>
          <a:lstStyle>
            <a:lvl1pPr>
              <a:defRPr/>
            </a:lvl1pPr>
          </a:lstStyle>
          <a:p>
            <a:pPr>
              <a:defRPr/>
            </a:pPr>
            <a:fld id="{B5874725-2E29-4E93-901A-00A52D796FBD}" type="slidenum">
              <a:rPr lang="en-AU"/>
              <a:pPr>
                <a:defRPr/>
              </a:pPr>
              <a:t>‹#›</a:t>
            </a:fld>
            <a:endParaRPr lang="en-AU"/>
          </a:p>
        </p:txBody>
      </p:sp>
    </p:spTree>
    <p:extLst>
      <p:ext uri="{BB962C8B-B14F-4D97-AF65-F5344CB8AC3E}">
        <p14:creationId xmlns:p14="http://schemas.microsoft.com/office/powerpoint/2010/main" val="421672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C4855A1A-BBB9-B4F5-E433-A0E93E61248A}"/>
              </a:ext>
            </a:extLst>
          </p:cNvPr>
          <p:cNvSpPr>
            <a:spLocks noGrp="1"/>
          </p:cNvSpPr>
          <p:nvPr>
            <p:ph type="dt" sz="half" idx="10"/>
          </p:nvPr>
        </p:nvSpPr>
        <p:spPr/>
        <p:txBody>
          <a:bodyPr/>
          <a:lstStyle>
            <a:lvl1pPr>
              <a:defRPr/>
            </a:lvl1pPr>
          </a:lstStyle>
          <a:p>
            <a:pPr>
              <a:defRPr/>
            </a:pPr>
            <a:fld id="{62CD8718-984C-441A-AD6E-BE678814B9E7}" type="datetimeFigureOut">
              <a:rPr lang="en-AU"/>
              <a:pPr>
                <a:defRPr/>
              </a:pPr>
              <a:t>6/09/2024</a:t>
            </a:fld>
            <a:endParaRPr lang="en-AU"/>
          </a:p>
        </p:txBody>
      </p:sp>
      <p:sp>
        <p:nvSpPr>
          <p:cNvPr id="6" name="Footer Placeholder 4">
            <a:extLst>
              <a:ext uri="{FF2B5EF4-FFF2-40B4-BE49-F238E27FC236}">
                <a16:creationId xmlns:a16="http://schemas.microsoft.com/office/drawing/2014/main" id="{86560A69-469E-72C7-72B7-9B5EE5F9713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D656A988-A287-F9FB-642B-629AAAB6BF43}"/>
              </a:ext>
            </a:extLst>
          </p:cNvPr>
          <p:cNvSpPr>
            <a:spLocks noGrp="1"/>
          </p:cNvSpPr>
          <p:nvPr>
            <p:ph type="sldNum" sz="quarter" idx="12"/>
          </p:nvPr>
        </p:nvSpPr>
        <p:spPr/>
        <p:txBody>
          <a:bodyPr/>
          <a:lstStyle>
            <a:lvl1pPr>
              <a:defRPr/>
            </a:lvl1pPr>
          </a:lstStyle>
          <a:p>
            <a:pPr>
              <a:defRPr/>
            </a:pPr>
            <a:fld id="{4D1F651B-07CF-4EC2-92EF-70099C880FEA}" type="slidenum">
              <a:rPr lang="en-AU"/>
              <a:pPr>
                <a:defRPr/>
              </a:pPr>
              <a:t>‹#›</a:t>
            </a:fld>
            <a:endParaRPr lang="en-AU"/>
          </a:p>
        </p:txBody>
      </p:sp>
    </p:spTree>
    <p:extLst>
      <p:ext uri="{BB962C8B-B14F-4D97-AF65-F5344CB8AC3E}">
        <p14:creationId xmlns:p14="http://schemas.microsoft.com/office/powerpoint/2010/main" val="202606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8078B152-07BF-E0C0-CEA2-85014D9B2384}"/>
              </a:ext>
            </a:extLst>
          </p:cNvPr>
          <p:cNvSpPr>
            <a:spLocks noGrp="1"/>
          </p:cNvSpPr>
          <p:nvPr>
            <p:ph type="dt" sz="half" idx="10"/>
          </p:nvPr>
        </p:nvSpPr>
        <p:spPr/>
        <p:txBody>
          <a:bodyPr/>
          <a:lstStyle>
            <a:lvl1pPr>
              <a:defRPr/>
            </a:lvl1pPr>
          </a:lstStyle>
          <a:p>
            <a:pPr>
              <a:defRPr/>
            </a:pPr>
            <a:fld id="{5681D3B3-0751-49AD-BF8C-90AF9703A3B6}" type="datetimeFigureOut">
              <a:rPr lang="en-AU"/>
              <a:pPr>
                <a:defRPr/>
              </a:pPr>
              <a:t>6/09/2024</a:t>
            </a:fld>
            <a:endParaRPr lang="en-AU"/>
          </a:p>
        </p:txBody>
      </p:sp>
      <p:sp>
        <p:nvSpPr>
          <p:cNvPr id="8" name="Footer Placeholder 4">
            <a:extLst>
              <a:ext uri="{FF2B5EF4-FFF2-40B4-BE49-F238E27FC236}">
                <a16:creationId xmlns:a16="http://schemas.microsoft.com/office/drawing/2014/main" id="{5ED5EE93-9914-3597-E29A-1F54C6E32F17}"/>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7A6D8368-ABF5-BCAB-A65B-C7F8B4C0C3D8}"/>
              </a:ext>
            </a:extLst>
          </p:cNvPr>
          <p:cNvSpPr>
            <a:spLocks noGrp="1"/>
          </p:cNvSpPr>
          <p:nvPr>
            <p:ph type="sldNum" sz="quarter" idx="12"/>
          </p:nvPr>
        </p:nvSpPr>
        <p:spPr/>
        <p:txBody>
          <a:bodyPr/>
          <a:lstStyle>
            <a:lvl1pPr>
              <a:defRPr/>
            </a:lvl1pPr>
          </a:lstStyle>
          <a:p>
            <a:pPr>
              <a:defRPr/>
            </a:pPr>
            <a:fld id="{A75171C8-4EDB-444E-82FA-8C4E2DFFB8D8}" type="slidenum">
              <a:rPr lang="en-AU"/>
              <a:pPr>
                <a:defRPr/>
              </a:pPr>
              <a:t>‹#›</a:t>
            </a:fld>
            <a:endParaRPr lang="en-AU"/>
          </a:p>
        </p:txBody>
      </p:sp>
    </p:spTree>
    <p:extLst>
      <p:ext uri="{BB962C8B-B14F-4D97-AF65-F5344CB8AC3E}">
        <p14:creationId xmlns:p14="http://schemas.microsoft.com/office/powerpoint/2010/main" val="12636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0B5228FF-39FD-B712-9873-8ED92A6506BF}"/>
              </a:ext>
            </a:extLst>
          </p:cNvPr>
          <p:cNvSpPr>
            <a:spLocks noGrp="1"/>
          </p:cNvSpPr>
          <p:nvPr>
            <p:ph type="dt" sz="half" idx="10"/>
          </p:nvPr>
        </p:nvSpPr>
        <p:spPr/>
        <p:txBody>
          <a:bodyPr/>
          <a:lstStyle>
            <a:lvl1pPr>
              <a:defRPr/>
            </a:lvl1pPr>
          </a:lstStyle>
          <a:p>
            <a:pPr>
              <a:defRPr/>
            </a:pPr>
            <a:fld id="{6DCA16CB-64AF-47EB-920C-55E0A95938D9}" type="datetimeFigureOut">
              <a:rPr lang="en-AU"/>
              <a:pPr>
                <a:defRPr/>
              </a:pPr>
              <a:t>6/09/2024</a:t>
            </a:fld>
            <a:endParaRPr lang="en-AU"/>
          </a:p>
        </p:txBody>
      </p:sp>
      <p:sp>
        <p:nvSpPr>
          <p:cNvPr id="4" name="Footer Placeholder 4">
            <a:extLst>
              <a:ext uri="{FF2B5EF4-FFF2-40B4-BE49-F238E27FC236}">
                <a16:creationId xmlns:a16="http://schemas.microsoft.com/office/drawing/2014/main" id="{14D97C5B-1E44-2392-2E97-969C9F02733F}"/>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9809DED0-6D3E-A476-B1E3-363EFD07E35A}"/>
              </a:ext>
            </a:extLst>
          </p:cNvPr>
          <p:cNvSpPr>
            <a:spLocks noGrp="1"/>
          </p:cNvSpPr>
          <p:nvPr>
            <p:ph type="sldNum" sz="quarter" idx="12"/>
          </p:nvPr>
        </p:nvSpPr>
        <p:spPr/>
        <p:txBody>
          <a:bodyPr/>
          <a:lstStyle>
            <a:lvl1pPr>
              <a:defRPr/>
            </a:lvl1pPr>
          </a:lstStyle>
          <a:p>
            <a:pPr>
              <a:defRPr/>
            </a:pPr>
            <a:fld id="{FEEA4896-F1D9-4651-B263-82D21B488076}" type="slidenum">
              <a:rPr lang="en-AU"/>
              <a:pPr>
                <a:defRPr/>
              </a:pPr>
              <a:t>‹#›</a:t>
            </a:fld>
            <a:endParaRPr lang="en-AU"/>
          </a:p>
        </p:txBody>
      </p:sp>
    </p:spTree>
    <p:extLst>
      <p:ext uri="{BB962C8B-B14F-4D97-AF65-F5344CB8AC3E}">
        <p14:creationId xmlns:p14="http://schemas.microsoft.com/office/powerpoint/2010/main" val="2075705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A875CA-54F0-5191-38A6-DFB1AF7BB807}"/>
              </a:ext>
            </a:extLst>
          </p:cNvPr>
          <p:cNvSpPr>
            <a:spLocks noGrp="1"/>
          </p:cNvSpPr>
          <p:nvPr>
            <p:ph type="dt" sz="half" idx="10"/>
          </p:nvPr>
        </p:nvSpPr>
        <p:spPr/>
        <p:txBody>
          <a:bodyPr/>
          <a:lstStyle>
            <a:lvl1pPr>
              <a:defRPr/>
            </a:lvl1pPr>
          </a:lstStyle>
          <a:p>
            <a:pPr>
              <a:defRPr/>
            </a:pPr>
            <a:fld id="{BB2616BF-07AD-4EC7-B22B-1C1B77701DF7}" type="datetimeFigureOut">
              <a:rPr lang="en-AU"/>
              <a:pPr>
                <a:defRPr/>
              </a:pPr>
              <a:t>6/09/2024</a:t>
            </a:fld>
            <a:endParaRPr lang="en-AU"/>
          </a:p>
        </p:txBody>
      </p:sp>
      <p:sp>
        <p:nvSpPr>
          <p:cNvPr id="3" name="Footer Placeholder 4">
            <a:extLst>
              <a:ext uri="{FF2B5EF4-FFF2-40B4-BE49-F238E27FC236}">
                <a16:creationId xmlns:a16="http://schemas.microsoft.com/office/drawing/2014/main" id="{1B0A7189-D123-BACF-DA4D-BDCEC9846F39}"/>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0FE89A85-3F12-E5C9-4456-9657B8AD636B}"/>
              </a:ext>
            </a:extLst>
          </p:cNvPr>
          <p:cNvSpPr>
            <a:spLocks noGrp="1"/>
          </p:cNvSpPr>
          <p:nvPr>
            <p:ph type="sldNum" sz="quarter" idx="12"/>
          </p:nvPr>
        </p:nvSpPr>
        <p:spPr/>
        <p:txBody>
          <a:bodyPr/>
          <a:lstStyle>
            <a:lvl1pPr>
              <a:defRPr/>
            </a:lvl1pPr>
          </a:lstStyle>
          <a:p>
            <a:pPr>
              <a:defRPr/>
            </a:pPr>
            <a:fld id="{643CB672-8936-4EC6-9E9E-A18557CA796A}" type="slidenum">
              <a:rPr lang="en-AU"/>
              <a:pPr>
                <a:defRPr/>
              </a:pPr>
              <a:t>‹#›</a:t>
            </a:fld>
            <a:endParaRPr lang="en-AU"/>
          </a:p>
        </p:txBody>
      </p:sp>
    </p:spTree>
    <p:extLst>
      <p:ext uri="{BB962C8B-B14F-4D97-AF65-F5344CB8AC3E}">
        <p14:creationId xmlns:p14="http://schemas.microsoft.com/office/powerpoint/2010/main" val="145450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9D4BF9D-C1C2-1A03-05F9-BD07D922E48A}"/>
              </a:ext>
            </a:extLst>
          </p:cNvPr>
          <p:cNvSpPr>
            <a:spLocks noGrp="1"/>
          </p:cNvSpPr>
          <p:nvPr>
            <p:ph type="dt" sz="half" idx="10"/>
          </p:nvPr>
        </p:nvSpPr>
        <p:spPr/>
        <p:txBody>
          <a:bodyPr/>
          <a:lstStyle>
            <a:lvl1pPr>
              <a:defRPr/>
            </a:lvl1pPr>
          </a:lstStyle>
          <a:p>
            <a:pPr>
              <a:defRPr/>
            </a:pPr>
            <a:fld id="{D74E0CA4-A0CB-42C2-B741-C0BF39526CE4}" type="datetimeFigureOut">
              <a:rPr lang="en-AU"/>
              <a:pPr>
                <a:defRPr/>
              </a:pPr>
              <a:t>6/09/2024</a:t>
            </a:fld>
            <a:endParaRPr lang="en-AU"/>
          </a:p>
        </p:txBody>
      </p:sp>
      <p:sp>
        <p:nvSpPr>
          <p:cNvPr id="6" name="Footer Placeholder 4">
            <a:extLst>
              <a:ext uri="{FF2B5EF4-FFF2-40B4-BE49-F238E27FC236}">
                <a16:creationId xmlns:a16="http://schemas.microsoft.com/office/drawing/2014/main" id="{0278B7EA-2486-16DD-4136-B6F0CE3AECF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24C71F6D-3731-B6D2-3EC1-6E56AC1D16CB}"/>
              </a:ext>
            </a:extLst>
          </p:cNvPr>
          <p:cNvSpPr>
            <a:spLocks noGrp="1"/>
          </p:cNvSpPr>
          <p:nvPr>
            <p:ph type="sldNum" sz="quarter" idx="12"/>
          </p:nvPr>
        </p:nvSpPr>
        <p:spPr/>
        <p:txBody>
          <a:bodyPr/>
          <a:lstStyle>
            <a:lvl1pPr>
              <a:defRPr/>
            </a:lvl1pPr>
          </a:lstStyle>
          <a:p>
            <a:pPr>
              <a:defRPr/>
            </a:pPr>
            <a:fld id="{90623AB9-C256-4E89-BFE7-E82DB83FDF9D}" type="slidenum">
              <a:rPr lang="en-AU"/>
              <a:pPr>
                <a:defRPr/>
              </a:pPr>
              <a:t>‹#›</a:t>
            </a:fld>
            <a:endParaRPr lang="en-AU"/>
          </a:p>
        </p:txBody>
      </p:sp>
    </p:spTree>
    <p:extLst>
      <p:ext uri="{BB962C8B-B14F-4D97-AF65-F5344CB8AC3E}">
        <p14:creationId xmlns:p14="http://schemas.microsoft.com/office/powerpoint/2010/main" val="24907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88201EA-F06D-C95C-1885-558970CB8217}"/>
              </a:ext>
            </a:extLst>
          </p:cNvPr>
          <p:cNvSpPr>
            <a:spLocks noGrp="1"/>
          </p:cNvSpPr>
          <p:nvPr>
            <p:ph type="dt" sz="half" idx="10"/>
          </p:nvPr>
        </p:nvSpPr>
        <p:spPr/>
        <p:txBody>
          <a:bodyPr/>
          <a:lstStyle>
            <a:lvl1pPr>
              <a:defRPr/>
            </a:lvl1pPr>
          </a:lstStyle>
          <a:p>
            <a:pPr>
              <a:defRPr/>
            </a:pPr>
            <a:fld id="{CB5AD1D4-8C74-4428-AEBE-248CF4C09180}" type="datetimeFigureOut">
              <a:rPr lang="en-AU"/>
              <a:pPr>
                <a:defRPr/>
              </a:pPr>
              <a:t>6/09/2024</a:t>
            </a:fld>
            <a:endParaRPr lang="en-AU"/>
          </a:p>
        </p:txBody>
      </p:sp>
      <p:sp>
        <p:nvSpPr>
          <p:cNvPr id="6" name="Footer Placeholder 4">
            <a:extLst>
              <a:ext uri="{FF2B5EF4-FFF2-40B4-BE49-F238E27FC236}">
                <a16:creationId xmlns:a16="http://schemas.microsoft.com/office/drawing/2014/main" id="{236DDC6B-A5FA-DD7F-46D4-E78908E0A261}"/>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0C10D552-5593-3B9A-08A8-EF4BEEF0B15C}"/>
              </a:ext>
            </a:extLst>
          </p:cNvPr>
          <p:cNvSpPr>
            <a:spLocks noGrp="1"/>
          </p:cNvSpPr>
          <p:nvPr>
            <p:ph type="sldNum" sz="quarter" idx="12"/>
          </p:nvPr>
        </p:nvSpPr>
        <p:spPr/>
        <p:txBody>
          <a:bodyPr/>
          <a:lstStyle>
            <a:lvl1pPr>
              <a:defRPr/>
            </a:lvl1pPr>
          </a:lstStyle>
          <a:p>
            <a:pPr>
              <a:defRPr/>
            </a:pPr>
            <a:fld id="{62601B15-EB76-4BCB-964C-F870ECA827A2}" type="slidenum">
              <a:rPr lang="en-AU"/>
              <a:pPr>
                <a:defRPr/>
              </a:pPr>
              <a:t>‹#›</a:t>
            </a:fld>
            <a:endParaRPr lang="en-AU"/>
          </a:p>
        </p:txBody>
      </p:sp>
    </p:spTree>
    <p:extLst>
      <p:ext uri="{BB962C8B-B14F-4D97-AF65-F5344CB8AC3E}">
        <p14:creationId xmlns:p14="http://schemas.microsoft.com/office/powerpoint/2010/main" val="250315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CFEDB6-176F-1C7E-A4CD-25ADDA69902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FB23B70A-933B-AE21-E6E1-7B5BD3D510D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3F5DE73A-0882-8E40-117F-68F8CBC6C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4EE887A-CE0C-4456-A5B4-D21960B5CFB5}" type="datetimeFigureOut">
              <a:rPr lang="en-AU"/>
              <a:pPr>
                <a:defRPr/>
              </a:pPr>
              <a:t>6/09/2024</a:t>
            </a:fld>
            <a:endParaRPr lang="en-AU"/>
          </a:p>
        </p:txBody>
      </p:sp>
      <p:sp>
        <p:nvSpPr>
          <p:cNvPr id="5" name="Footer Placeholder 4">
            <a:extLst>
              <a:ext uri="{FF2B5EF4-FFF2-40B4-BE49-F238E27FC236}">
                <a16:creationId xmlns:a16="http://schemas.microsoft.com/office/drawing/2014/main" id="{6368B131-22D4-EBDB-20DE-36998C111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AU"/>
          </a:p>
        </p:txBody>
      </p:sp>
      <p:sp>
        <p:nvSpPr>
          <p:cNvPr id="6" name="Slide Number Placeholder 5">
            <a:extLst>
              <a:ext uri="{FF2B5EF4-FFF2-40B4-BE49-F238E27FC236}">
                <a16:creationId xmlns:a16="http://schemas.microsoft.com/office/drawing/2014/main" id="{DF6CBBC4-60D6-51F5-0B9B-E481609AC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59DB9E2-B8C2-41B2-BF47-65F678462839}"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fQ0GD0_SzCk?feature=oembed" TargetMode="Externa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The Basics about </a:t>
            </a:r>
          </a:p>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Gambling</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group of dice in the air&#10;&#10;Description automatically generated">
            <a:extLst>
              <a:ext uri="{FF2B5EF4-FFF2-40B4-BE49-F238E27FC236}">
                <a16:creationId xmlns:a16="http://schemas.microsoft.com/office/drawing/2014/main" id="{21175EB0-78AE-E9F1-93D0-96AD6A1BF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41" r="11841"/>
          <a:stretch/>
        </p:blipFill>
        <p:spPr bwMode="auto">
          <a:xfrm>
            <a:off x="4067175" y="0"/>
            <a:ext cx="812482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5D9F23B-C910-769B-68C6-9AE25455787E}"/>
              </a:ext>
            </a:extLst>
          </p:cNvPr>
          <p:cNvSpPr/>
          <p:nvPr/>
        </p:nvSpPr>
        <p:spPr>
          <a:xfrm rot="5400000">
            <a:off x="3404254" y="-2305994"/>
            <a:ext cx="6176953" cy="1078894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6390" name="Title 1">
            <a:extLst>
              <a:ext uri="{FF2B5EF4-FFF2-40B4-BE49-F238E27FC236}">
                <a16:creationId xmlns:a16="http://schemas.microsoft.com/office/drawing/2014/main" id="{984CE3BD-C72B-EB9C-980F-1A9EDDFF2341}"/>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The odds of winning</a:t>
            </a:r>
          </a:p>
        </p:txBody>
      </p:sp>
      <p:sp>
        <p:nvSpPr>
          <p:cNvPr id="2" name="Rectangle: Rounded Corners 1">
            <a:extLst>
              <a:ext uri="{FF2B5EF4-FFF2-40B4-BE49-F238E27FC236}">
                <a16:creationId xmlns:a16="http://schemas.microsoft.com/office/drawing/2014/main" id="{D7926723-CFA3-F4AF-069E-EC7160BC47D7}"/>
              </a:ext>
            </a:extLst>
          </p:cNvPr>
          <p:cNvSpPr/>
          <p:nvPr/>
        </p:nvSpPr>
        <p:spPr>
          <a:xfrm>
            <a:off x="4229534" y="3188167"/>
            <a:ext cx="4735772" cy="1372682"/>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91" name="Content Placeholder 4">
            <a:extLst>
              <a:ext uri="{FF2B5EF4-FFF2-40B4-BE49-F238E27FC236}">
                <a16:creationId xmlns:a16="http://schemas.microsoft.com/office/drawing/2014/main" id="{8F397CCE-868D-463E-758C-E94B118D53C0}"/>
              </a:ext>
            </a:extLst>
          </p:cNvPr>
          <p:cNvSpPr>
            <a:spLocks noGrp="1" noChangeArrowheads="1"/>
          </p:cNvSpPr>
          <p:nvPr>
            <p:ph sz="half" idx="2"/>
          </p:nvPr>
        </p:nvSpPr>
        <p:spPr>
          <a:xfrm>
            <a:off x="839788" y="1917700"/>
            <a:ext cx="8378825" cy="3684588"/>
          </a:xfrm>
        </p:spPr>
        <p:txBody>
          <a:bodyPr/>
          <a:lstStyle/>
          <a:p>
            <a:pPr eaLnBrk="1" hangingPunct="1"/>
            <a:r>
              <a:rPr lang="en-AU" altLang="en-US" dirty="0">
                <a:latin typeface="Arial Nova" panose="020B0504020202020204" pitchFamily="34" charset="0"/>
              </a:rPr>
              <a:t>1st division in Gold Lotto: 1 in 8.1 million</a:t>
            </a:r>
          </a:p>
          <a:p>
            <a:pPr eaLnBrk="1" hangingPunct="1"/>
            <a:r>
              <a:rPr lang="en-AU" altLang="en-US" dirty="0">
                <a:latin typeface="Arial Nova" panose="020B0504020202020204" pitchFamily="34" charset="0"/>
              </a:rPr>
              <a:t>1st division in Powerball: 1 in 134.5 million</a:t>
            </a:r>
          </a:p>
          <a:p>
            <a:pPr eaLnBrk="1" hangingPunct="1"/>
            <a:r>
              <a:rPr lang="en-AU" altLang="en-US" dirty="0">
                <a:latin typeface="Arial Nova" panose="020B0504020202020204" pitchFamily="34" charset="0"/>
              </a:rPr>
              <a:t>Top prize on the pokies: up to 1 in 7 million</a:t>
            </a:r>
          </a:p>
          <a:p>
            <a:pPr eaLnBrk="1" hangingPunct="1"/>
            <a:r>
              <a:rPr lang="en-AU" altLang="en-US" dirty="0">
                <a:latin typeface="Arial Nova" panose="020B0504020202020204" pitchFamily="34" charset="0"/>
              </a:rPr>
              <a:t>The 10 number jackpot on Keno: 1 in 8.9 million</a:t>
            </a:r>
          </a:p>
          <a:p>
            <a:pPr eaLnBrk="1" hangingPunct="1"/>
            <a:r>
              <a:rPr lang="en-AU" altLang="en-US" dirty="0">
                <a:latin typeface="Arial Nova" panose="020B0504020202020204" pitchFamily="34" charset="0"/>
              </a:rPr>
              <a:t>The top prize on an Instant Scratch-It game: 1 in 1.7 million</a:t>
            </a:r>
          </a:p>
          <a:p>
            <a:pPr eaLnBrk="1" hangingPunct="1"/>
            <a:r>
              <a:rPr lang="en-AU" altLang="en-US" dirty="0">
                <a:latin typeface="Arial Nova" panose="020B0504020202020204" pitchFamily="34" charset="0"/>
              </a:rPr>
              <a:t>The trifecta in a 13 horse race: 1 in 1,700</a:t>
            </a:r>
          </a:p>
          <a:p>
            <a:pPr eaLnBrk="1" hangingPunct="1"/>
            <a:endParaRPr lang="en-AU" altLang="en-US" sz="2400" dirty="0">
              <a:latin typeface="Arial Nova" panose="020B05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Brain with a stethoscope">
            <a:extLst>
              <a:ext uri="{FF2B5EF4-FFF2-40B4-BE49-F238E27FC236}">
                <a16:creationId xmlns:a16="http://schemas.microsoft.com/office/drawing/2014/main" id="{85B24C68-8CA1-4344-7763-37C3D7DE9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54"/>
          <a:stretch>
            <a:fillRect/>
          </a:stretch>
        </p:blipFill>
        <p:spPr bwMode="auto">
          <a:xfrm>
            <a:off x="3046413" y="0"/>
            <a:ext cx="9145587"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52FDE19-EFF8-2AE9-23D8-7786F0CBFF1E}"/>
              </a:ext>
            </a:extLst>
          </p:cNvPr>
          <p:cNvSpPr/>
          <p:nvPr/>
        </p:nvSpPr>
        <p:spPr>
          <a:xfrm rot="5400000">
            <a:off x="1679903" y="-1628337"/>
            <a:ext cx="6176953" cy="943363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8438" name="Title 1">
            <a:extLst>
              <a:ext uri="{FF2B5EF4-FFF2-40B4-BE49-F238E27FC236}">
                <a16:creationId xmlns:a16="http://schemas.microsoft.com/office/drawing/2014/main" id="{CC550292-0788-1EB9-9FD9-513093652365}"/>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and the brain</a:t>
            </a:r>
          </a:p>
        </p:txBody>
      </p:sp>
      <p:sp>
        <p:nvSpPr>
          <p:cNvPr id="18439" name="Content Placeholder 2">
            <a:extLst>
              <a:ext uri="{FF2B5EF4-FFF2-40B4-BE49-F238E27FC236}">
                <a16:creationId xmlns:a16="http://schemas.microsoft.com/office/drawing/2014/main" id="{2ED64827-AB23-CF36-ACA8-0DFA08C4255B}"/>
              </a:ext>
            </a:extLst>
          </p:cNvPr>
          <p:cNvSpPr>
            <a:spLocks noGrp="1" noChangeArrowheads="1"/>
          </p:cNvSpPr>
          <p:nvPr>
            <p:ph sz="half" idx="1"/>
          </p:nvPr>
        </p:nvSpPr>
        <p:spPr/>
        <p:txBody>
          <a:bodyPr/>
          <a:lstStyle/>
          <a:p>
            <a:pPr eaLnBrk="1" hangingPunct="1"/>
            <a:endParaRPr lang="en-AU" altLang="en-US"/>
          </a:p>
          <a:p>
            <a:pPr eaLnBrk="1" hangingPunct="1"/>
            <a:r>
              <a:rPr lang="en-AU" altLang="en-US">
                <a:latin typeface="Arial Nova" panose="020B0504020202020204" pitchFamily="34" charset="0"/>
              </a:rPr>
              <a:t>Gambling releases dopamine</a:t>
            </a:r>
          </a:p>
          <a:p>
            <a:pPr eaLnBrk="1" hangingPunct="1"/>
            <a:r>
              <a:rPr lang="en-AU" altLang="en-US">
                <a:latin typeface="Arial Nova" panose="020B0504020202020204" pitchFamily="34" charset="0"/>
              </a:rPr>
              <a:t>Similar effect on the brain to alcohol or drugs</a:t>
            </a:r>
          </a:p>
          <a:p>
            <a:pPr eaLnBrk="1" hangingPunct="1"/>
            <a:r>
              <a:rPr lang="en-AU" altLang="en-US">
                <a:latin typeface="Arial Nova" panose="020B0504020202020204" pitchFamily="34" charset="0"/>
              </a:rPr>
              <a:t>Gambling frequently can change the way dopamine impacts the brain</a:t>
            </a:r>
          </a:p>
          <a:p>
            <a:pPr eaLnBrk="1" hangingPunct="1"/>
            <a:endParaRPr lang="en-AU"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Man using phone in kitchen">
            <a:extLst>
              <a:ext uri="{FF2B5EF4-FFF2-40B4-BE49-F238E27FC236}">
                <a16:creationId xmlns:a16="http://schemas.microsoft.com/office/drawing/2014/main" id="{FD8141FF-1FCE-66E3-4BF0-4DB4ABBEB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82"/>
          <a:stretch>
            <a:fillRect/>
          </a:stretch>
        </p:blipFill>
        <p:spPr bwMode="auto">
          <a:xfrm>
            <a:off x="4021138" y="0"/>
            <a:ext cx="81708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E2319C-25CB-F45A-8755-899AD542B6AB}"/>
              </a:ext>
            </a:extLst>
          </p:cNvPr>
          <p:cNvSpPr/>
          <p:nvPr/>
        </p:nvSpPr>
        <p:spPr>
          <a:xfrm rot="5400000">
            <a:off x="1815464" y="-1815464"/>
            <a:ext cx="6176953" cy="980788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486" name="Title 1">
            <a:extLst>
              <a:ext uri="{FF2B5EF4-FFF2-40B4-BE49-F238E27FC236}">
                <a16:creationId xmlns:a16="http://schemas.microsoft.com/office/drawing/2014/main" id="{AFD74216-D6A9-90B1-99BE-47E4C9DAE1B9}"/>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Why do people gamble?</a:t>
            </a:r>
          </a:p>
        </p:txBody>
      </p:sp>
      <p:sp>
        <p:nvSpPr>
          <p:cNvPr id="20487" name="Content Placeholder 2">
            <a:extLst>
              <a:ext uri="{FF2B5EF4-FFF2-40B4-BE49-F238E27FC236}">
                <a16:creationId xmlns:a16="http://schemas.microsoft.com/office/drawing/2014/main" id="{E46F20C9-96A6-F3EC-5716-06EEDE31F906}"/>
              </a:ext>
            </a:extLst>
          </p:cNvPr>
          <p:cNvSpPr>
            <a:spLocks noGrp="1" noChangeArrowheads="1"/>
          </p:cNvSpPr>
          <p:nvPr>
            <p:ph idx="1"/>
          </p:nvPr>
        </p:nvSpPr>
        <p:spPr>
          <a:xfrm>
            <a:off x="838200" y="2286000"/>
            <a:ext cx="6005513" cy="3756025"/>
          </a:xfrm>
        </p:spPr>
        <p:txBody>
          <a:bodyPr/>
          <a:lstStyle/>
          <a:p>
            <a:pPr eaLnBrk="1" hangingPunct="1"/>
            <a:r>
              <a:rPr lang="en-AU" altLang="en-US">
                <a:latin typeface="Arial Nova" panose="020B0504020202020204" pitchFamily="34" charset="0"/>
              </a:rPr>
              <a:t>Recreation or excitement</a:t>
            </a:r>
          </a:p>
          <a:p>
            <a:pPr eaLnBrk="1" hangingPunct="1"/>
            <a:r>
              <a:rPr lang="en-AU" altLang="en-US">
                <a:latin typeface="Arial Nova" panose="020B0504020202020204" pitchFamily="34" charset="0"/>
              </a:rPr>
              <a:t>Try to win back losses</a:t>
            </a:r>
          </a:p>
          <a:p>
            <a:pPr eaLnBrk="1" hangingPunct="1"/>
            <a:r>
              <a:rPr lang="en-AU" altLang="en-US">
                <a:latin typeface="Arial Nova" panose="020B0504020202020204" pitchFamily="34" charset="0"/>
              </a:rPr>
              <a:t>Try to deal with difficult emotions and life challenges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A group of people hugging&#10;&#10;Description automatically generated">
            <a:extLst>
              <a:ext uri="{FF2B5EF4-FFF2-40B4-BE49-F238E27FC236}">
                <a16:creationId xmlns:a16="http://schemas.microsoft.com/office/drawing/2014/main" id="{78A9B9E8-355F-88A2-C876-64F25513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8177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21F9027-805E-647F-8E92-4393C31FEAE6}"/>
              </a:ext>
            </a:extLst>
          </p:cNvPr>
          <p:cNvSpPr/>
          <p:nvPr/>
        </p:nvSpPr>
        <p:spPr>
          <a:xfrm rot="5400000">
            <a:off x="1067013" y="-1015448"/>
            <a:ext cx="6176953" cy="820785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2534" name="Title 1">
            <a:extLst>
              <a:ext uri="{FF2B5EF4-FFF2-40B4-BE49-F238E27FC236}">
                <a16:creationId xmlns:a16="http://schemas.microsoft.com/office/drawing/2014/main" id="{F0F40844-8CB0-CA36-0A99-7BDB7844A358}"/>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a:t>
            </a:r>
          </a:p>
        </p:txBody>
      </p:sp>
      <p:sp>
        <p:nvSpPr>
          <p:cNvPr id="22535" name="Content Placeholder 2">
            <a:extLst>
              <a:ext uri="{FF2B5EF4-FFF2-40B4-BE49-F238E27FC236}">
                <a16:creationId xmlns:a16="http://schemas.microsoft.com/office/drawing/2014/main" id="{198AE445-6766-4B51-84E2-A585CCF1C1F2}"/>
              </a:ext>
            </a:extLst>
          </p:cNvPr>
          <p:cNvSpPr>
            <a:spLocks noGrp="1" noChangeArrowheads="1"/>
          </p:cNvSpPr>
          <p:nvPr>
            <p:ph idx="1"/>
          </p:nvPr>
        </p:nvSpPr>
        <p:spPr>
          <a:xfrm>
            <a:off x="838200" y="1825625"/>
            <a:ext cx="6354763" cy="4351338"/>
          </a:xfrm>
        </p:spPr>
        <p:txBody>
          <a:bodyPr/>
          <a:lstStyle/>
          <a:p>
            <a:pPr eaLnBrk="1" hangingPunct="1"/>
            <a:r>
              <a:rPr lang="en-AU" altLang="en-US">
                <a:latin typeface="Arial Nova" panose="020B0504020202020204" pitchFamily="34" charset="0"/>
              </a:rPr>
              <a:t>Any negative impact that gambling can have on a person and the people close to them</a:t>
            </a:r>
          </a:p>
          <a:p>
            <a:pPr eaLnBrk="1" hangingPunct="1"/>
            <a:r>
              <a:rPr lang="en-AU" altLang="en-US">
                <a:latin typeface="Arial Nova" panose="020B0504020202020204" pitchFamily="34" charset="0"/>
              </a:rPr>
              <a:t>Includes</a:t>
            </a:r>
          </a:p>
          <a:p>
            <a:pPr lvl="1" eaLnBrk="1" hangingPunct="1"/>
            <a:r>
              <a:rPr lang="en-AU" altLang="en-US">
                <a:latin typeface="Arial Nova" panose="020B0504020202020204" pitchFamily="34" charset="0"/>
              </a:rPr>
              <a:t>Health and wellbeing</a:t>
            </a:r>
          </a:p>
          <a:p>
            <a:pPr lvl="1" eaLnBrk="1" hangingPunct="1"/>
            <a:r>
              <a:rPr lang="en-AU" altLang="en-US">
                <a:latin typeface="Arial Nova" panose="020B0504020202020204" pitchFamily="34" charset="0"/>
              </a:rPr>
              <a:t>Finances</a:t>
            </a:r>
          </a:p>
          <a:p>
            <a:pPr lvl="1" eaLnBrk="1" hangingPunct="1"/>
            <a:r>
              <a:rPr lang="en-AU" altLang="en-US">
                <a:latin typeface="Arial Nova" panose="020B0504020202020204" pitchFamily="34" charset="0"/>
              </a:rPr>
              <a:t>Relationships</a:t>
            </a:r>
          </a:p>
          <a:p>
            <a:pPr lvl="1" eaLnBrk="1" hangingPunct="1"/>
            <a:r>
              <a:rPr lang="en-AU" altLang="en-US">
                <a:latin typeface="Arial Nova" panose="020B0504020202020204" pitchFamily="34" charset="0"/>
              </a:rPr>
              <a:t>Culture</a:t>
            </a:r>
          </a:p>
          <a:p>
            <a:pPr lvl="1" eaLnBrk="1" hangingPunct="1"/>
            <a:r>
              <a:rPr lang="en-AU" altLang="en-US">
                <a:latin typeface="Arial Nova" panose="020B0504020202020204" pitchFamily="34" charset="0"/>
              </a:rPr>
              <a:t>Work or study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53032E4-9F4E-9498-6657-39327BCFA29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Signs of gambling harm</a:t>
            </a:r>
          </a:p>
        </p:txBody>
      </p:sp>
      <p:sp>
        <p:nvSpPr>
          <p:cNvPr id="24579" name="Text Placeholder 2">
            <a:extLst>
              <a:ext uri="{FF2B5EF4-FFF2-40B4-BE49-F238E27FC236}">
                <a16:creationId xmlns:a16="http://schemas.microsoft.com/office/drawing/2014/main" id="{B22F7E11-9DBC-104F-1C8F-7D9B235F142C}"/>
              </a:ext>
            </a:extLst>
          </p:cNvPr>
          <p:cNvSpPr>
            <a:spLocks noGrp="1" noChangeArrowheads="1"/>
          </p:cNvSpPr>
          <p:nvPr>
            <p:ph type="body" idx="1"/>
          </p:nvPr>
        </p:nvSpPr>
        <p:spPr>
          <a:xfrm>
            <a:off x="839788" y="2352675"/>
            <a:ext cx="5157787" cy="823913"/>
          </a:xfrm>
        </p:spPr>
        <p:txBody>
          <a:bodyPr/>
          <a:lstStyle/>
          <a:p>
            <a:pPr eaLnBrk="1" hangingPunct="1"/>
            <a:r>
              <a:rPr lang="en-AU" altLang="en-US" sz="2800">
                <a:latin typeface="Arial Nova" panose="020B0504020202020204" pitchFamily="34" charset="0"/>
              </a:rPr>
              <a:t>Financial signs</a:t>
            </a:r>
          </a:p>
        </p:txBody>
      </p:sp>
      <p:sp>
        <p:nvSpPr>
          <p:cNvPr id="24580" name="Content Placeholder 3">
            <a:extLst>
              <a:ext uri="{FF2B5EF4-FFF2-40B4-BE49-F238E27FC236}">
                <a16:creationId xmlns:a16="http://schemas.microsoft.com/office/drawing/2014/main" id="{E8D5BF93-AB9B-9083-CEBE-F8F3FB074FDF}"/>
              </a:ext>
            </a:extLst>
          </p:cNvPr>
          <p:cNvSpPr>
            <a:spLocks noGrp="1" noChangeArrowheads="1"/>
          </p:cNvSpPr>
          <p:nvPr>
            <p:ph sz="half" idx="2"/>
          </p:nvPr>
        </p:nvSpPr>
        <p:spPr>
          <a:xfrm>
            <a:off x="839788" y="3176588"/>
            <a:ext cx="5157787" cy="2671762"/>
          </a:xfrm>
        </p:spPr>
        <p:txBody>
          <a:bodyPr/>
          <a:lstStyle/>
          <a:p>
            <a:pPr eaLnBrk="1" hangingPunct="1"/>
            <a:r>
              <a:rPr lang="en-AU" altLang="en-US">
                <a:latin typeface="Arial Nova" panose="020B0504020202020204" pitchFamily="34" charset="0"/>
              </a:rPr>
              <a:t>Less money to spend</a:t>
            </a:r>
          </a:p>
          <a:p>
            <a:pPr eaLnBrk="1" hangingPunct="1"/>
            <a:r>
              <a:rPr lang="en-AU" altLang="en-US">
                <a:latin typeface="Arial Nova" panose="020B0504020202020204" pitchFamily="34" charset="0"/>
              </a:rPr>
              <a:t>Decreased savings</a:t>
            </a:r>
          </a:p>
          <a:p>
            <a:pPr eaLnBrk="1" hangingPunct="1"/>
            <a:r>
              <a:rPr lang="en-AU" altLang="en-US">
                <a:latin typeface="Arial Nova" panose="020B0504020202020204" pitchFamily="34" charset="0"/>
              </a:rPr>
              <a:t>Borrowing or taking money</a:t>
            </a:r>
          </a:p>
          <a:p>
            <a:pPr eaLnBrk="1" hangingPunct="1"/>
            <a:r>
              <a:rPr lang="en-AU" altLang="en-US">
                <a:latin typeface="Arial Nova" panose="020B0504020202020204" pitchFamily="34" charset="0"/>
              </a:rPr>
              <a:t>Struggles to buy basic items</a:t>
            </a:r>
          </a:p>
          <a:p>
            <a:pPr eaLnBrk="1" hangingPunct="1"/>
            <a:r>
              <a:rPr lang="en-AU" altLang="en-US">
                <a:latin typeface="Arial Nova" panose="020B0504020202020204" pitchFamily="34" charset="0"/>
              </a:rPr>
              <a:t>Needing financial assistance</a:t>
            </a:r>
          </a:p>
          <a:p>
            <a:pPr eaLnBrk="1" hangingPunct="1"/>
            <a:endParaRPr lang="en-AU" altLang="en-US"/>
          </a:p>
        </p:txBody>
      </p:sp>
      <p:sp>
        <p:nvSpPr>
          <p:cNvPr id="24581" name="Text Placeholder 4">
            <a:extLst>
              <a:ext uri="{FF2B5EF4-FFF2-40B4-BE49-F238E27FC236}">
                <a16:creationId xmlns:a16="http://schemas.microsoft.com/office/drawing/2014/main" id="{F0AD40E7-79C2-87B4-9CBA-08FA52AFA079}"/>
              </a:ext>
            </a:extLst>
          </p:cNvPr>
          <p:cNvSpPr>
            <a:spLocks noGrp="1" noChangeArrowheads="1"/>
          </p:cNvSpPr>
          <p:nvPr>
            <p:ph type="body" sz="quarter" idx="3"/>
          </p:nvPr>
        </p:nvSpPr>
        <p:spPr>
          <a:xfrm>
            <a:off x="6172200" y="2352675"/>
            <a:ext cx="5183188" cy="823913"/>
          </a:xfrm>
        </p:spPr>
        <p:txBody>
          <a:bodyPr/>
          <a:lstStyle/>
          <a:p>
            <a:pPr eaLnBrk="1" hangingPunct="1"/>
            <a:r>
              <a:rPr lang="en-AU" altLang="en-US" sz="2800">
                <a:latin typeface="Arial Nova" panose="020B0504020202020204" pitchFamily="34" charset="0"/>
              </a:rPr>
              <a:t>Emotional signs</a:t>
            </a:r>
          </a:p>
        </p:txBody>
      </p:sp>
      <p:sp>
        <p:nvSpPr>
          <p:cNvPr id="24582" name="Content Placeholder 5">
            <a:extLst>
              <a:ext uri="{FF2B5EF4-FFF2-40B4-BE49-F238E27FC236}">
                <a16:creationId xmlns:a16="http://schemas.microsoft.com/office/drawing/2014/main" id="{1BCC52C9-226B-3DD8-F645-CB18C0392691}"/>
              </a:ext>
            </a:extLst>
          </p:cNvPr>
          <p:cNvSpPr>
            <a:spLocks noGrp="1" noChangeArrowheads="1"/>
          </p:cNvSpPr>
          <p:nvPr>
            <p:ph sz="quarter" idx="4"/>
          </p:nvPr>
        </p:nvSpPr>
        <p:spPr>
          <a:xfrm>
            <a:off x="6172200" y="3176588"/>
            <a:ext cx="5537200" cy="2671762"/>
          </a:xfrm>
        </p:spPr>
        <p:txBody>
          <a:bodyPr/>
          <a:lstStyle/>
          <a:p>
            <a:pPr eaLnBrk="1" hangingPunct="1"/>
            <a:r>
              <a:rPr lang="en-AU" altLang="en-US">
                <a:latin typeface="Arial Nova" panose="020B0504020202020204" pitchFamily="34" charset="0"/>
              </a:rPr>
              <a:t>Distress, shame or guilt</a:t>
            </a:r>
          </a:p>
          <a:p>
            <a:pPr eaLnBrk="1" hangingPunct="1"/>
            <a:r>
              <a:rPr lang="en-AU" altLang="en-US">
                <a:latin typeface="Arial Nova" panose="020B0504020202020204" pitchFamily="34" charset="0"/>
              </a:rPr>
              <a:t>Struggles with self-worth </a:t>
            </a:r>
          </a:p>
          <a:p>
            <a:pPr eaLnBrk="1" hangingPunct="1"/>
            <a:r>
              <a:rPr lang="en-AU" altLang="en-US">
                <a:latin typeface="Arial Nova" panose="020B0504020202020204" pitchFamily="34" charset="0"/>
              </a:rPr>
              <a:t>Less interest in goals or plans</a:t>
            </a:r>
          </a:p>
          <a:p>
            <a:pPr eaLnBrk="1" hangingPunct="1"/>
            <a:r>
              <a:rPr lang="en-AU" altLang="en-US">
                <a:latin typeface="Arial Nova" panose="020B0504020202020204" pitchFamily="34" charset="0"/>
              </a:rPr>
              <a:t>Mental health concerns</a:t>
            </a:r>
          </a:p>
          <a:p>
            <a:pPr eaLnBrk="1" hangingPunct="1"/>
            <a:r>
              <a:rPr lang="en-AU" altLang="en-US">
                <a:latin typeface="Arial Nova" panose="020B0504020202020204" pitchFamily="34" charset="0"/>
              </a:rPr>
              <a:t>Suicidal thoughts or behaviours</a:t>
            </a:r>
          </a:p>
        </p:txBody>
      </p:sp>
      <p:pic>
        <p:nvPicPr>
          <p:cNvPr id="24583" name="Graphic 2" descr="Coins outline">
            <a:extLst>
              <a:ext uri="{FF2B5EF4-FFF2-40B4-BE49-F238E27FC236}">
                <a16:creationId xmlns:a16="http://schemas.microsoft.com/office/drawing/2014/main" id="{25D1475A-8A54-F876-7447-64960CD59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1501775"/>
            <a:ext cx="11112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Graphic 4" descr="Heart with pulse outline">
            <a:extLst>
              <a:ext uri="{FF2B5EF4-FFF2-40B4-BE49-F238E27FC236}">
                <a16:creationId xmlns:a16="http://schemas.microsoft.com/office/drawing/2014/main" id="{C1A3C70D-CEFC-0074-1192-BD83D92DC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75" y="1500188"/>
            <a:ext cx="11128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ED7C1F9-74B8-462A-A47E-60E01E53FB11}"/>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Signs of gambling harm</a:t>
            </a:r>
          </a:p>
        </p:txBody>
      </p:sp>
      <p:sp>
        <p:nvSpPr>
          <p:cNvPr id="26627" name="Text Placeholder 2">
            <a:extLst>
              <a:ext uri="{FF2B5EF4-FFF2-40B4-BE49-F238E27FC236}">
                <a16:creationId xmlns:a16="http://schemas.microsoft.com/office/drawing/2014/main" id="{4BFDC6B3-E1BC-DE7D-0C45-7C9CCE7585D2}"/>
              </a:ext>
            </a:extLst>
          </p:cNvPr>
          <p:cNvSpPr>
            <a:spLocks noGrp="1" noChangeArrowheads="1"/>
          </p:cNvSpPr>
          <p:nvPr>
            <p:ph type="body" idx="1"/>
          </p:nvPr>
        </p:nvSpPr>
        <p:spPr>
          <a:xfrm>
            <a:off x="862013" y="2441575"/>
            <a:ext cx="5157787" cy="823913"/>
          </a:xfrm>
        </p:spPr>
        <p:txBody>
          <a:bodyPr/>
          <a:lstStyle/>
          <a:p>
            <a:pPr eaLnBrk="1" hangingPunct="1"/>
            <a:r>
              <a:rPr lang="en-AU" altLang="en-US" sz="2800">
                <a:latin typeface="Arial Nova" panose="020B0504020202020204" pitchFamily="34" charset="0"/>
              </a:rPr>
              <a:t>Relationship signs</a:t>
            </a:r>
          </a:p>
        </p:txBody>
      </p:sp>
      <p:sp>
        <p:nvSpPr>
          <p:cNvPr id="24580" name="Content Placeholder 3">
            <a:extLst>
              <a:ext uri="{FF2B5EF4-FFF2-40B4-BE49-F238E27FC236}">
                <a16:creationId xmlns:a16="http://schemas.microsoft.com/office/drawing/2014/main" id="{795B9D16-B673-9DF9-CC01-650DE0D39F9C}"/>
              </a:ext>
            </a:extLst>
          </p:cNvPr>
          <p:cNvSpPr>
            <a:spLocks noGrp="1" noChangeArrowheads="1"/>
          </p:cNvSpPr>
          <p:nvPr>
            <p:ph sz="half" idx="2"/>
          </p:nvPr>
        </p:nvSpPr>
        <p:spPr>
          <a:xfrm>
            <a:off x="862013" y="3265488"/>
            <a:ext cx="5157787" cy="2671762"/>
          </a:xfrm>
        </p:spPr>
        <p:txBody>
          <a:bodyPr/>
          <a:lstStyle/>
          <a:p>
            <a:pPr eaLnBrk="1" hangingPunct="1">
              <a:defRPr/>
            </a:pPr>
            <a:r>
              <a:rPr lang="en-AU" altLang="en-US" dirty="0">
                <a:latin typeface="Arial Nova" panose="020B0504020202020204" pitchFamily="34" charset="0"/>
              </a:rPr>
              <a:t>Dishonest communication</a:t>
            </a:r>
          </a:p>
          <a:p>
            <a:pPr eaLnBrk="1" hangingPunct="1">
              <a:defRPr/>
            </a:pPr>
            <a:r>
              <a:rPr lang="en-AU" altLang="en-US" dirty="0">
                <a:latin typeface="Arial Nova" panose="020B0504020202020204" pitchFamily="34" charset="0"/>
              </a:rPr>
              <a:t>Reduced engagement in family and social activities</a:t>
            </a:r>
          </a:p>
          <a:p>
            <a:pPr eaLnBrk="1" hangingPunct="1">
              <a:defRPr/>
            </a:pPr>
            <a:r>
              <a:rPr lang="en-AU" altLang="en-US" dirty="0">
                <a:latin typeface="Arial Nova" panose="020B0504020202020204" pitchFamily="34" charset="0"/>
              </a:rPr>
              <a:t>Withdrawal or disengagement</a:t>
            </a:r>
            <a:endParaRPr lang="en-AU" altLang="en-US" strike="sngStrike" dirty="0">
              <a:latin typeface="Arial Nova" panose="020B0504020202020204" pitchFamily="34" charset="0"/>
            </a:endParaRPr>
          </a:p>
        </p:txBody>
      </p:sp>
      <p:sp>
        <p:nvSpPr>
          <p:cNvPr id="26629" name="Text Placeholder 4">
            <a:extLst>
              <a:ext uri="{FF2B5EF4-FFF2-40B4-BE49-F238E27FC236}">
                <a16:creationId xmlns:a16="http://schemas.microsoft.com/office/drawing/2014/main" id="{168D5FC8-B592-DE28-03F7-EAC3299F4EE7}"/>
              </a:ext>
            </a:extLst>
          </p:cNvPr>
          <p:cNvSpPr>
            <a:spLocks noGrp="1" noChangeArrowheads="1"/>
          </p:cNvSpPr>
          <p:nvPr>
            <p:ph type="body" sz="quarter" idx="3"/>
          </p:nvPr>
        </p:nvSpPr>
        <p:spPr>
          <a:xfrm>
            <a:off x="6335713" y="2441575"/>
            <a:ext cx="5183187" cy="823913"/>
          </a:xfrm>
        </p:spPr>
        <p:txBody>
          <a:bodyPr/>
          <a:lstStyle/>
          <a:p>
            <a:pPr eaLnBrk="1" hangingPunct="1"/>
            <a:r>
              <a:rPr lang="en-AU" altLang="en-US" sz="2800">
                <a:latin typeface="Arial Nova" panose="020B0504020202020204" pitchFamily="34" charset="0"/>
              </a:rPr>
              <a:t>Health signs</a:t>
            </a:r>
          </a:p>
        </p:txBody>
      </p:sp>
      <p:sp>
        <p:nvSpPr>
          <p:cNvPr id="24582" name="Content Placeholder 5">
            <a:extLst>
              <a:ext uri="{FF2B5EF4-FFF2-40B4-BE49-F238E27FC236}">
                <a16:creationId xmlns:a16="http://schemas.microsoft.com/office/drawing/2014/main" id="{5AEF335A-4075-087C-2061-BDC987EF9B2D}"/>
              </a:ext>
            </a:extLst>
          </p:cNvPr>
          <p:cNvSpPr>
            <a:spLocks noGrp="1" noChangeArrowheads="1"/>
          </p:cNvSpPr>
          <p:nvPr>
            <p:ph sz="quarter" idx="4"/>
          </p:nvPr>
        </p:nvSpPr>
        <p:spPr>
          <a:xfrm>
            <a:off x="6335713" y="3265488"/>
            <a:ext cx="5183187" cy="2671762"/>
          </a:xfrm>
        </p:spPr>
        <p:txBody>
          <a:bodyPr/>
          <a:lstStyle/>
          <a:p>
            <a:pPr eaLnBrk="1" hangingPunct="1">
              <a:defRPr/>
            </a:pPr>
            <a:r>
              <a:rPr lang="en-AU" altLang="en-US">
                <a:latin typeface="Arial Nova" panose="020B0504020202020204" pitchFamily="34" charset="0"/>
              </a:rPr>
              <a:t>Changes to diet</a:t>
            </a:r>
          </a:p>
          <a:p>
            <a:pPr eaLnBrk="1" hangingPunct="1">
              <a:defRPr/>
            </a:pPr>
            <a:r>
              <a:rPr lang="en-AU" altLang="en-US">
                <a:latin typeface="Arial Nova" panose="020B0504020202020204" pitchFamily="34" charset="0"/>
              </a:rPr>
              <a:t>Decreased physical activity</a:t>
            </a:r>
          </a:p>
          <a:p>
            <a:pPr eaLnBrk="1" hangingPunct="1">
              <a:defRPr/>
            </a:pPr>
            <a:r>
              <a:rPr lang="en-AU" altLang="en-US">
                <a:latin typeface="Arial Nova" panose="020B0504020202020204" pitchFamily="34" charset="0"/>
              </a:rPr>
              <a:t>Reduced sleep</a:t>
            </a:r>
          </a:p>
          <a:p>
            <a:pPr eaLnBrk="1" hangingPunct="1">
              <a:defRPr/>
            </a:pPr>
            <a:r>
              <a:rPr lang="en-AU" altLang="en-US">
                <a:latin typeface="Arial Nova" panose="020B0504020202020204" pitchFamily="34" charset="0"/>
              </a:rPr>
              <a:t>Increased smoking, alcohol or drug intake</a:t>
            </a:r>
          </a:p>
          <a:p>
            <a:pPr marL="0" indent="0" eaLnBrk="1" hangingPunct="1">
              <a:buFont typeface="Arial" panose="020B0604020202020204" pitchFamily="34" charset="0"/>
              <a:buNone/>
              <a:defRPr/>
            </a:pPr>
            <a:endParaRPr lang="en-AU" altLang="en-US"/>
          </a:p>
        </p:txBody>
      </p:sp>
      <p:pic>
        <p:nvPicPr>
          <p:cNvPr id="26631" name="Content Placeholder 6" descr="Suburban scene outline">
            <a:extLst>
              <a:ext uri="{FF2B5EF4-FFF2-40B4-BE49-F238E27FC236}">
                <a16:creationId xmlns:a16="http://schemas.microsoft.com/office/drawing/2014/main" id="{C8258E01-DB2C-948C-352D-50E589CD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1471613"/>
            <a:ext cx="12207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Graphic 8" descr="Apple outline">
            <a:extLst>
              <a:ext uri="{FF2B5EF4-FFF2-40B4-BE49-F238E27FC236}">
                <a16:creationId xmlns:a16="http://schemas.microsoft.com/office/drawing/2014/main" id="{DC918218-539B-ADD5-436B-F21728776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475" y="1471613"/>
            <a:ext cx="11112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erson sitting in empty room">
            <a:extLst>
              <a:ext uri="{FF2B5EF4-FFF2-40B4-BE49-F238E27FC236}">
                <a16:creationId xmlns:a16="http://schemas.microsoft.com/office/drawing/2014/main" id="{A082A0A5-A42C-EA18-B697-3947C5E79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1" t="19090" r="3639"/>
          <a:stretch/>
        </p:blipFill>
        <p:spPr bwMode="auto">
          <a:xfrm>
            <a:off x="3422650" y="0"/>
            <a:ext cx="876935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07C1AF-CA30-6AE6-D4E2-FAD72871CC87}"/>
              </a:ext>
            </a:extLst>
          </p:cNvPr>
          <p:cNvSpPr/>
          <p:nvPr/>
        </p:nvSpPr>
        <p:spPr>
          <a:xfrm rot="5400000">
            <a:off x="1513601" y="-1513600"/>
            <a:ext cx="6176953" cy="920416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8678" name="Title 1">
            <a:extLst>
              <a:ext uri="{FF2B5EF4-FFF2-40B4-BE49-F238E27FC236}">
                <a16:creationId xmlns:a16="http://schemas.microsoft.com/office/drawing/2014/main" id="{0A2A20EC-5C5C-6898-4200-D43D3D35FFE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 risk factors</a:t>
            </a:r>
          </a:p>
        </p:txBody>
      </p:sp>
      <p:sp>
        <p:nvSpPr>
          <p:cNvPr id="28679" name="Content Placeholder 2">
            <a:extLst>
              <a:ext uri="{FF2B5EF4-FFF2-40B4-BE49-F238E27FC236}">
                <a16:creationId xmlns:a16="http://schemas.microsoft.com/office/drawing/2014/main" id="{23B48665-38E2-34E5-E02B-8167022A7D8F}"/>
              </a:ext>
            </a:extLst>
          </p:cNvPr>
          <p:cNvSpPr>
            <a:spLocks noGrp="1" noChangeArrowheads="1"/>
          </p:cNvSpPr>
          <p:nvPr>
            <p:ph sz="half" idx="1"/>
          </p:nvPr>
        </p:nvSpPr>
        <p:spPr>
          <a:xfrm>
            <a:off x="849313" y="2306638"/>
            <a:ext cx="5181600" cy="2882900"/>
          </a:xfrm>
        </p:spPr>
        <p:txBody>
          <a:bodyPr/>
          <a:lstStyle/>
          <a:p>
            <a:pPr eaLnBrk="1" hangingPunct="1"/>
            <a:r>
              <a:rPr lang="en-AU" altLang="en-US" dirty="0">
                <a:latin typeface="Arial Nova" panose="020B0504020202020204" pitchFamily="34" charset="0"/>
              </a:rPr>
              <a:t>Big changes in life</a:t>
            </a:r>
          </a:p>
          <a:p>
            <a:pPr eaLnBrk="1" hangingPunct="1"/>
            <a:r>
              <a:rPr lang="en-AU" altLang="en-US" dirty="0">
                <a:latin typeface="Arial Nova" panose="020B0504020202020204" pitchFamily="34" charset="0"/>
              </a:rPr>
              <a:t>Mental ill-health</a:t>
            </a:r>
          </a:p>
          <a:p>
            <a:pPr eaLnBrk="1" hangingPunct="1"/>
            <a:r>
              <a:rPr lang="en-AU" altLang="en-US" dirty="0">
                <a:latin typeface="Arial Nova" panose="020B0504020202020204" pitchFamily="34" charset="0"/>
              </a:rPr>
              <a:t>Drugs or alcohol use</a:t>
            </a:r>
          </a:p>
          <a:p>
            <a:pPr eaLnBrk="1" hangingPunct="1"/>
            <a:r>
              <a:rPr lang="en-AU" altLang="en-US" dirty="0">
                <a:latin typeface="Arial Nova" panose="020B0504020202020204" pitchFamily="34" charset="0"/>
              </a:rPr>
              <a:t>Previous experience of gambling harm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EFEFDAD-56E4-DD9F-CFA4-A5A2B3B25DFC}"/>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Louise’s story</a:t>
            </a:r>
          </a:p>
        </p:txBody>
      </p:sp>
      <p:pic>
        <p:nvPicPr>
          <p:cNvPr id="2" name="Online Media 1" title="'When gambling took over...' Louise">
            <a:hlinkClick r:id="" action="ppaction://media"/>
            <a:extLst>
              <a:ext uri="{FF2B5EF4-FFF2-40B4-BE49-F238E27FC236}">
                <a16:creationId xmlns:a16="http://schemas.microsoft.com/office/drawing/2014/main" id="{591D083A-E16F-AE0D-920B-27562CC98CED}"/>
              </a:ext>
            </a:extLst>
          </p:cNvPr>
          <p:cNvPicPr>
            <a:picLocks noRot="1" noChangeAspect="1"/>
          </p:cNvPicPr>
          <p:nvPr>
            <a:videoFile r:link="rId1"/>
          </p:nvPr>
        </p:nvPicPr>
        <p:blipFill>
          <a:blip r:embed="rId4"/>
          <a:stretch>
            <a:fillRect/>
          </a:stretch>
        </p:blipFill>
        <p:spPr>
          <a:xfrm>
            <a:off x="2182813" y="1574800"/>
            <a:ext cx="7369175" cy="4164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52A0215-3E77-0EFC-502D-8A7BE6D4D3FD}"/>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Tips for safer gambling</a:t>
            </a:r>
          </a:p>
        </p:txBody>
      </p:sp>
      <p:sp>
        <p:nvSpPr>
          <p:cNvPr id="32771" name="TextBox 19">
            <a:extLst>
              <a:ext uri="{FF2B5EF4-FFF2-40B4-BE49-F238E27FC236}">
                <a16:creationId xmlns:a16="http://schemas.microsoft.com/office/drawing/2014/main" id="{DC516EAF-E113-ADF8-8198-6EDA27E9FB0D}"/>
              </a:ext>
            </a:extLst>
          </p:cNvPr>
          <p:cNvSpPr txBox="1">
            <a:spLocks noChangeArrowheads="1"/>
          </p:cNvSpPr>
          <p:nvPr/>
        </p:nvSpPr>
        <p:spPr bwMode="auto">
          <a:xfrm>
            <a:off x="1295400" y="2884488"/>
            <a:ext cx="26019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a:solidFill>
                  <a:srgbClr val="5EA443"/>
                </a:solidFill>
                <a:latin typeface="Arial Nova" panose="020B0504020202020204" pitchFamily="34" charset="0"/>
              </a:rPr>
              <a:t>Understand the risk</a:t>
            </a:r>
          </a:p>
        </p:txBody>
      </p:sp>
      <p:sp>
        <p:nvSpPr>
          <p:cNvPr id="32772" name="TextBox 20">
            <a:extLst>
              <a:ext uri="{FF2B5EF4-FFF2-40B4-BE49-F238E27FC236}">
                <a16:creationId xmlns:a16="http://schemas.microsoft.com/office/drawing/2014/main" id="{A27019EE-568E-1BDF-AE27-6BF2D95F4FEF}"/>
              </a:ext>
            </a:extLst>
          </p:cNvPr>
          <p:cNvSpPr txBox="1">
            <a:spLocks noChangeArrowheads="1"/>
          </p:cNvSpPr>
          <p:nvPr/>
        </p:nvSpPr>
        <p:spPr bwMode="auto">
          <a:xfrm>
            <a:off x="4795838" y="2884488"/>
            <a:ext cx="2600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a:solidFill>
                  <a:srgbClr val="5EA443"/>
                </a:solidFill>
                <a:latin typeface="Arial Nova" panose="020B0504020202020204" pitchFamily="34" charset="0"/>
              </a:rPr>
              <a:t>Set limits with your money</a:t>
            </a:r>
          </a:p>
        </p:txBody>
      </p:sp>
      <p:sp>
        <p:nvSpPr>
          <p:cNvPr id="32773" name="TextBox 21">
            <a:extLst>
              <a:ext uri="{FF2B5EF4-FFF2-40B4-BE49-F238E27FC236}">
                <a16:creationId xmlns:a16="http://schemas.microsoft.com/office/drawing/2014/main" id="{736CE0D4-E4AF-8BAA-68AD-F3B79DAFE5CD}"/>
              </a:ext>
            </a:extLst>
          </p:cNvPr>
          <p:cNvSpPr txBox="1">
            <a:spLocks noChangeArrowheads="1"/>
          </p:cNvSpPr>
          <p:nvPr/>
        </p:nvSpPr>
        <p:spPr bwMode="auto">
          <a:xfrm>
            <a:off x="8294688" y="2887663"/>
            <a:ext cx="2806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a:solidFill>
                  <a:srgbClr val="5EA443"/>
                </a:solidFill>
                <a:latin typeface="Arial Nova" panose="020B0504020202020204" pitchFamily="34" charset="0"/>
              </a:rPr>
              <a:t>Set limits with your time</a:t>
            </a:r>
          </a:p>
        </p:txBody>
      </p:sp>
      <p:sp>
        <p:nvSpPr>
          <p:cNvPr id="32774" name="TextBox 22">
            <a:extLst>
              <a:ext uri="{FF2B5EF4-FFF2-40B4-BE49-F238E27FC236}">
                <a16:creationId xmlns:a16="http://schemas.microsoft.com/office/drawing/2014/main" id="{7E88DC93-A0D9-93B6-9A2A-351588191DAF}"/>
              </a:ext>
            </a:extLst>
          </p:cNvPr>
          <p:cNvSpPr txBox="1">
            <a:spLocks noChangeArrowheads="1"/>
          </p:cNvSpPr>
          <p:nvPr/>
        </p:nvSpPr>
        <p:spPr bwMode="auto">
          <a:xfrm>
            <a:off x="2951163" y="4924425"/>
            <a:ext cx="2601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a:solidFill>
                  <a:srgbClr val="5EA443"/>
                </a:solidFill>
                <a:latin typeface="Arial Nova" panose="020B0504020202020204" pitchFamily="34" charset="0"/>
              </a:rPr>
              <a:t>Gamble with a clear mind</a:t>
            </a:r>
          </a:p>
        </p:txBody>
      </p:sp>
      <p:sp>
        <p:nvSpPr>
          <p:cNvPr id="32775" name="TextBox 23">
            <a:extLst>
              <a:ext uri="{FF2B5EF4-FFF2-40B4-BE49-F238E27FC236}">
                <a16:creationId xmlns:a16="http://schemas.microsoft.com/office/drawing/2014/main" id="{EC790CF0-B5F1-6D5E-18A7-4C04B7898DBD}"/>
              </a:ext>
            </a:extLst>
          </p:cNvPr>
          <p:cNvSpPr txBox="1">
            <a:spLocks noChangeArrowheads="1"/>
          </p:cNvSpPr>
          <p:nvPr/>
        </p:nvSpPr>
        <p:spPr bwMode="auto">
          <a:xfrm>
            <a:off x="6638925" y="4924425"/>
            <a:ext cx="2806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a:solidFill>
                  <a:srgbClr val="5EA443"/>
                </a:solidFill>
                <a:latin typeface="Arial Nova" panose="020B0504020202020204" pitchFamily="34" charset="0"/>
              </a:rPr>
              <a:t>Maintain balance in life</a:t>
            </a:r>
          </a:p>
        </p:txBody>
      </p:sp>
      <p:pic>
        <p:nvPicPr>
          <p:cNvPr id="32776" name="Graphic 2" descr="Football with solid fill">
            <a:extLst>
              <a:ext uri="{FF2B5EF4-FFF2-40B4-BE49-F238E27FC236}">
                <a16:creationId xmlns:a16="http://schemas.microsoft.com/office/drawing/2014/main" id="{0F83D525-F5F1-37A1-1E9D-273E71891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25" y="17986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Graphic 4" descr="Money with solid fill">
            <a:extLst>
              <a:ext uri="{FF2B5EF4-FFF2-40B4-BE49-F238E27FC236}">
                <a16:creationId xmlns:a16="http://schemas.microsoft.com/office/drawing/2014/main" id="{1EF74297-2469-A2B6-A88B-992DBAF3C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1693863"/>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Graphic 6" descr="Clock with solid fill">
            <a:extLst>
              <a:ext uri="{FF2B5EF4-FFF2-40B4-BE49-F238E27FC236}">
                <a16:creationId xmlns:a16="http://schemas.microsoft.com/office/drawing/2014/main" id="{9198D207-0FC0-9881-DCE8-5FDD6DE3E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113" y="17986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Graphic 8" descr="Partial sun with solid fill">
            <a:extLst>
              <a:ext uri="{FF2B5EF4-FFF2-40B4-BE49-F238E27FC236}">
                <a16:creationId xmlns:a16="http://schemas.microsoft.com/office/drawing/2014/main" id="{7DAB126B-1B98-DE36-D300-7E54C11D1F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38052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Graphic 10" descr="Yoga with solid fill">
            <a:extLst>
              <a:ext uri="{FF2B5EF4-FFF2-40B4-BE49-F238E27FC236}">
                <a16:creationId xmlns:a16="http://schemas.microsoft.com/office/drawing/2014/main" id="{D5543590-5A6C-31A5-A8C0-0750E47BE5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350" y="380523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3B7E6E-3C1A-12E9-28DA-15749A0E74AE}"/>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Get support</a:t>
            </a:r>
          </a:p>
        </p:txBody>
      </p:sp>
      <p:sp>
        <p:nvSpPr>
          <p:cNvPr id="34819" name="Content Placeholder 2">
            <a:extLst>
              <a:ext uri="{FF2B5EF4-FFF2-40B4-BE49-F238E27FC236}">
                <a16:creationId xmlns:a16="http://schemas.microsoft.com/office/drawing/2014/main" id="{F83C4329-6543-E50D-11CC-239B3F840CFC}"/>
              </a:ext>
            </a:extLst>
          </p:cNvPr>
          <p:cNvSpPr>
            <a:spLocks noGrp="1" noChangeArrowheads="1"/>
          </p:cNvSpPr>
          <p:nvPr>
            <p:ph idx="1"/>
          </p:nvPr>
        </p:nvSpPr>
        <p:spPr>
          <a:xfrm>
            <a:off x="1160463" y="3951288"/>
            <a:ext cx="1973262" cy="827087"/>
          </a:xfrm>
        </p:spPr>
        <p:txBody>
          <a:bodyPr/>
          <a:lstStyle/>
          <a:p>
            <a:pPr marL="0" indent="0"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34820" name="Content Placeholder 2">
            <a:extLst>
              <a:ext uri="{FF2B5EF4-FFF2-40B4-BE49-F238E27FC236}">
                <a16:creationId xmlns:a16="http://schemas.microsoft.com/office/drawing/2014/main" id="{263BAB71-E2F5-4DD4-DD75-AF0F4B539796}"/>
              </a:ext>
            </a:extLst>
          </p:cNvPr>
          <p:cNvSpPr txBox="1">
            <a:spLocks noChangeArrowheads="1"/>
          </p:cNvSpPr>
          <p:nvPr/>
        </p:nvSpPr>
        <p:spPr bwMode="auto">
          <a:xfrm>
            <a:off x="8831263" y="3951288"/>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Support services</a:t>
            </a:r>
          </a:p>
        </p:txBody>
      </p:sp>
      <p:sp>
        <p:nvSpPr>
          <p:cNvPr id="34821" name="Content Placeholder 2">
            <a:extLst>
              <a:ext uri="{FF2B5EF4-FFF2-40B4-BE49-F238E27FC236}">
                <a16:creationId xmlns:a16="http://schemas.microsoft.com/office/drawing/2014/main" id="{C2A51049-AFD8-0CC0-471B-23E5613E9E2A}"/>
              </a:ext>
            </a:extLst>
          </p:cNvPr>
          <p:cNvSpPr txBox="1">
            <a:spLocks noChangeArrowheads="1"/>
          </p:cNvSpPr>
          <p:nvPr/>
        </p:nvSpPr>
        <p:spPr bwMode="auto">
          <a:xfrm>
            <a:off x="5173663" y="3952875"/>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Ban yourself</a:t>
            </a:r>
          </a:p>
        </p:txBody>
      </p:sp>
      <p:pic>
        <p:nvPicPr>
          <p:cNvPr id="34822" name="Graphic 2" descr="Female Profile with solid fill">
            <a:extLst>
              <a:ext uri="{FF2B5EF4-FFF2-40B4-BE49-F238E27FC236}">
                <a16:creationId xmlns:a16="http://schemas.microsoft.com/office/drawing/2014/main" id="{B552D129-4B16-D6FD-7EDB-C4F4A909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2373313"/>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Graphic 4" descr="Lock with solid fill">
            <a:extLst>
              <a:ext uri="{FF2B5EF4-FFF2-40B4-BE49-F238E27FC236}">
                <a16:creationId xmlns:a16="http://schemas.microsoft.com/office/drawing/2014/main" id="{9857361F-0643-B728-96E6-16BF75959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373313"/>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Graphic 6" descr="Call center with solid fill">
            <a:extLst>
              <a:ext uri="{FF2B5EF4-FFF2-40B4-BE49-F238E27FC236}">
                <a16:creationId xmlns:a16="http://schemas.microsoft.com/office/drawing/2014/main" id="{61DD7FDE-9376-A3D1-1AE3-97F5B1D19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813" y="2373313"/>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1D14DBE-FB92-2D67-860B-260929EF49C7}"/>
              </a:ext>
            </a:extLst>
          </p:cNvPr>
          <p:cNvSpPr>
            <a:spLocks noGrp="1" noChangeArrowheads="1"/>
          </p:cNvSpPr>
          <p:nvPr>
            <p:ph type="title"/>
          </p:nvPr>
        </p:nvSpPr>
        <p:spPr/>
        <p:txBody>
          <a:bodyPr/>
          <a:lstStyle/>
          <a:p>
            <a:r>
              <a:rPr lang="en-AU" altLang="en-US" dirty="0">
                <a:latin typeface="Arial Rounded MT Bold" panose="020F0704030504030204" pitchFamily="34" charset="0"/>
              </a:rPr>
              <a:t>Acknowledgement of Country</a:t>
            </a:r>
          </a:p>
        </p:txBody>
      </p:sp>
      <p:sp>
        <p:nvSpPr>
          <p:cNvPr id="4099" name="Content Placeholder 2">
            <a:extLst>
              <a:ext uri="{FF2B5EF4-FFF2-40B4-BE49-F238E27FC236}">
                <a16:creationId xmlns:a16="http://schemas.microsoft.com/office/drawing/2014/main" id="{A096347A-7585-9B4D-AE92-D48A71403A33}"/>
              </a:ext>
            </a:extLst>
          </p:cNvPr>
          <p:cNvSpPr>
            <a:spLocks noGrp="1" noChangeArrowheads="1"/>
          </p:cNvSpPr>
          <p:nvPr>
            <p:ph idx="1"/>
          </p:nvPr>
        </p:nvSpPr>
        <p:spPr>
          <a:xfrm>
            <a:off x="838200" y="1817688"/>
            <a:ext cx="6083300" cy="4351337"/>
          </a:xfrm>
        </p:spPr>
        <p:txBody>
          <a:bodyPr/>
          <a:lstStyle/>
          <a:p>
            <a:pPr marL="0" indent="0">
              <a:buFont typeface="Arial" panose="020B0604020202020204" pitchFamily="34" charset="0"/>
              <a:buNone/>
            </a:pPr>
            <a:r>
              <a:rPr lang="en-AU" altLang="en-US">
                <a:latin typeface="Arial Nova" panose="020B0504020202020204" pitchFamily="34" charset="0"/>
              </a:rPr>
              <a:t>We acknowledge the Traditional Custodians of the lands and waters on which we meet today. </a:t>
            </a:r>
          </a:p>
          <a:p>
            <a:pPr marL="0" indent="0">
              <a:buFont typeface="Arial" panose="020B0604020202020204" pitchFamily="34" charset="0"/>
              <a:buNone/>
            </a:pPr>
            <a:r>
              <a:rPr lang="en-AU" altLang="en-US">
                <a:latin typeface="Arial Nova" panose="020B0504020202020204" pitchFamily="34" charset="0"/>
              </a:rPr>
              <a:t>We pay our respects to Elders past, present and emerging.</a:t>
            </a:r>
          </a:p>
          <a:p>
            <a:pPr marL="0" indent="0">
              <a:buFont typeface="Arial" panose="020B0604020202020204" pitchFamily="34" charset="0"/>
              <a:buNone/>
            </a:pPr>
            <a:r>
              <a:rPr lang="en-AU" altLang="en-US">
                <a:latin typeface="Arial Nova" panose="020B0504020202020204" pitchFamily="34" charset="0"/>
              </a:rPr>
              <a:t>We extend that respect to Aboriginal and Torres Strait Islander peoples here today.</a:t>
            </a:r>
          </a:p>
        </p:txBody>
      </p:sp>
      <p:pic>
        <p:nvPicPr>
          <p:cNvPr id="4100" name="Picture 3" descr="A tree with roots and a person in the middle&#10;&#10;Description automatically generated with medium confidence">
            <a:extLst>
              <a:ext uri="{FF2B5EF4-FFF2-40B4-BE49-F238E27FC236}">
                <a16:creationId xmlns:a16="http://schemas.microsoft.com/office/drawing/2014/main" id="{A78BF3E6-2222-E217-E896-670DBDB66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479550"/>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A person writing on sticky notes">
            <a:extLst>
              <a:ext uri="{FF2B5EF4-FFF2-40B4-BE49-F238E27FC236}">
                <a16:creationId xmlns:a16="http://schemas.microsoft.com/office/drawing/2014/main" id="{91D56107-CACA-8A13-22EC-60881F78C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748" b="9930"/>
          <a:stretch>
            <a:fillRect/>
          </a:stretch>
        </p:blipFill>
        <p:spPr bwMode="auto">
          <a:xfrm>
            <a:off x="4141788" y="0"/>
            <a:ext cx="8050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FC5A1FF-8A0A-8A80-C10E-59986A0C98CC}"/>
              </a:ext>
            </a:extLst>
          </p:cNvPr>
          <p:cNvSpPr/>
          <p:nvPr/>
        </p:nvSpPr>
        <p:spPr>
          <a:xfrm rot="5400000">
            <a:off x="2157889" y="-2106324"/>
            <a:ext cx="6176953" cy="1038961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6870" name="Title 1">
            <a:extLst>
              <a:ext uri="{FF2B5EF4-FFF2-40B4-BE49-F238E27FC236}">
                <a16:creationId xmlns:a16="http://schemas.microsoft.com/office/drawing/2014/main" id="{74607325-C912-EB24-89B8-D1D4ABE92287}"/>
              </a:ext>
            </a:extLst>
          </p:cNvPr>
          <p:cNvSpPr>
            <a:spLocks noGrp="1" noChangeArrowheads="1"/>
          </p:cNvSpPr>
          <p:nvPr>
            <p:ph type="title"/>
          </p:nvPr>
        </p:nvSpPr>
        <p:spPr>
          <a:xfrm>
            <a:off x="838200" y="365125"/>
            <a:ext cx="7734300" cy="1325563"/>
          </a:xfrm>
        </p:spPr>
        <p:txBody>
          <a:bodyPr/>
          <a:lstStyle/>
          <a:p>
            <a:pPr eaLnBrk="1" hangingPunct="1"/>
            <a:r>
              <a:rPr lang="en-AU" altLang="en-US">
                <a:latin typeface="Arial Rounded MT Bold" panose="020F0704030504030204" pitchFamily="34" charset="0"/>
              </a:rPr>
              <a:t>Self-help</a:t>
            </a:r>
          </a:p>
        </p:txBody>
      </p:sp>
      <p:sp>
        <p:nvSpPr>
          <p:cNvPr id="36871" name="Content Placeholder 2">
            <a:extLst>
              <a:ext uri="{FF2B5EF4-FFF2-40B4-BE49-F238E27FC236}">
                <a16:creationId xmlns:a16="http://schemas.microsoft.com/office/drawing/2014/main" id="{3CBB0AF6-0FB9-BA4D-F344-45BE1BDCFF94}"/>
              </a:ext>
            </a:extLst>
          </p:cNvPr>
          <p:cNvSpPr>
            <a:spLocks noGrp="1" noChangeArrowheads="1"/>
          </p:cNvSpPr>
          <p:nvPr>
            <p:ph idx="1"/>
          </p:nvPr>
        </p:nvSpPr>
        <p:spPr/>
        <p:txBody>
          <a:bodyPr/>
          <a:lstStyle/>
          <a:p>
            <a:pPr eaLnBrk="1" hangingPunct="1"/>
            <a:r>
              <a:rPr lang="en-AU" altLang="en-US">
                <a:latin typeface="Arial Nova" panose="020B0504020202020204" pitchFamily="34" charset="0"/>
              </a:rPr>
              <a:t>Changing thoughts and beliefs</a:t>
            </a:r>
          </a:p>
          <a:p>
            <a:pPr eaLnBrk="1" hangingPunct="1"/>
            <a:r>
              <a:rPr lang="en-AU" altLang="en-US">
                <a:latin typeface="Arial Nova" panose="020B0504020202020204" pitchFamily="34" charset="0"/>
              </a:rPr>
              <a:t>Managing money</a:t>
            </a:r>
          </a:p>
          <a:p>
            <a:pPr eaLnBrk="1" hangingPunct="1"/>
            <a:r>
              <a:rPr lang="en-AU" altLang="en-US">
                <a:latin typeface="Arial Nova" panose="020B0504020202020204" pitchFamily="34" charset="0"/>
              </a:rPr>
              <a:t>Setting limits</a:t>
            </a:r>
          </a:p>
          <a:p>
            <a:pPr eaLnBrk="1" hangingPunct="1"/>
            <a:r>
              <a:rPr lang="en-AU" altLang="en-US">
                <a:latin typeface="Arial Nova" panose="020B0504020202020204" pitchFamily="34" charset="0"/>
              </a:rPr>
              <a:t>Keeping busy</a:t>
            </a:r>
          </a:p>
          <a:p>
            <a:pPr eaLnBrk="1" hangingPunct="1"/>
            <a:r>
              <a:rPr lang="en-AU" altLang="en-US">
                <a:latin typeface="Arial Nova" panose="020B0504020202020204" pitchFamily="34" charset="0"/>
              </a:rPr>
              <a:t>Using social support</a:t>
            </a:r>
          </a:p>
          <a:p>
            <a:pPr eaLnBrk="1" hangingPunct="1"/>
            <a:r>
              <a:rPr lang="en-AU" altLang="en-US">
                <a:latin typeface="Arial Nova" panose="020B0504020202020204" pitchFamily="34" charset="0"/>
              </a:rPr>
              <a:t>Learning about triggers and urges</a:t>
            </a:r>
          </a:p>
          <a:p>
            <a:pPr eaLnBrk="1" hangingPunct="1"/>
            <a:r>
              <a:rPr lang="en-AU" altLang="en-US">
                <a:latin typeface="Arial Nova" panose="020B0504020202020204" pitchFamily="34" charset="0"/>
              </a:rPr>
              <a:t>Focusing on health and wellbeing</a:t>
            </a:r>
          </a:p>
        </p:txBody>
      </p:sp>
      <p:sp>
        <p:nvSpPr>
          <p:cNvPr id="36872" name="TextBox 10">
            <a:extLst>
              <a:ext uri="{FF2B5EF4-FFF2-40B4-BE49-F238E27FC236}">
                <a16:creationId xmlns:a16="http://schemas.microsoft.com/office/drawing/2014/main" id="{6A8B04C9-C3DC-71FB-4682-85238083F5E6}"/>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Pen placed on top of a signature line">
            <a:extLst>
              <a:ext uri="{FF2B5EF4-FFF2-40B4-BE49-F238E27FC236}">
                <a16:creationId xmlns:a16="http://schemas.microsoft.com/office/drawing/2014/main" id="{10582A83-9D99-82F3-72E3-AA6E60D08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37" t="484" r="21379"/>
          <a:stretch>
            <a:fillRect/>
          </a:stretch>
        </p:blipFill>
        <p:spPr bwMode="auto">
          <a:xfrm>
            <a:off x="3619500" y="0"/>
            <a:ext cx="85725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3994E91-E6F2-D5DD-F908-D4F72AF39A34}"/>
              </a:ext>
            </a:extLst>
          </p:cNvPr>
          <p:cNvSpPr/>
          <p:nvPr/>
        </p:nvSpPr>
        <p:spPr>
          <a:xfrm rot="5400000">
            <a:off x="2341509" y="-2289945"/>
            <a:ext cx="6176953" cy="1075685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8918" name="Title 1">
            <a:extLst>
              <a:ext uri="{FF2B5EF4-FFF2-40B4-BE49-F238E27FC236}">
                <a16:creationId xmlns:a16="http://schemas.microsoft.com/office/drawing/2014/main" id="{04434A32-A30A-6042-879D-F338789D5F9E}"/>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Self-exclusion</a:t>
            </a:r>
          </a:p>
        </p:txBody>
      </p:sp>
      <p:sp>
        <p:nvSpPr>
          <p:cNvPr id="38919" name="Content Placeholder 2">
            <a:extLst>
              <a:ext uri="{FF2B5EF4-FFF2-40B4-BE49-F238E27FC236}">
                <a16:creationId xmlns:a16="http://schemas.microsoft.com/office/drawing/2014/main" id="{F416C212-D317-29D6-8F8C-F877B3A01089}"/>
              </a:ext>
            </a:extLst>
          </p:cNvPr>
          <p:cNvSpPr>
            <a:spLocks noGrp="1" noChangeArrowheads="1"/>
          </p:cNvSpPr>
          <p:nvPr>
            <p:ph idx="1"/>
          </p:nvPr>
        </p:nvSpPr>
        <p:spPr>
          <a:xfrm>
            <a:off x="838200" y="1825625"/>
            <a:ext cx="5881688" cy="4351338"/>
          </a:xfrm>
        </p:spPr>
        <p:txBody>
          <a:bodyPr/>
          <a:lstStyle/>
          <a:p>
            <a:pPr eaLnBrk="1" hangingPunct="1"/>
            <a:r>
              <a:rPr lang="en-AU" altLang="en-US">
                <a:latin typeface="Arial Nova" panose="020B0504020202020204" pitchFamily="34" charset="0"/>
              </a:rPr>
              <a:t>A request to be banned from specific gambling providers, products or services</a:t>
            </a:r>
          </a:p>
          <a:p>
            <a:pPr eaLnBrk="1" hangingPunct="1"/>
            <a:r>
              <a:rPr lang="en-AU" altLang="en-US">
                <a:latin typeface="Arial Nova" panose="020B0504020202020204" pitchFamily="34" charset="0"/>
              </a:rPr>
              <a:t>Gambling providers are required to offer self-exclusion</a:t>
            </a:r>
          </a:p>
          <a:p>
            <a:pPr eaLnBrk="1" hangingPunct="1"/>
            <a:r>
              <a:rPr lang="en-AU" altLang="en-US">
                <a:latin typeface="Arial Nova" panose="020B0504020202020204" pitchFamily="34" charset="0"/>
              </a:rPr>
              <a:t>We can help you with the self-exclusion process</a:t>
            </a:r>
          </a:p>
        </p:txBody>
      </p:sp>
      <p:sp>
        <p:nvSpPr>
          <p:cNvPr id="38920" name="TextBox 8">
            <a:extLst>
              <a:ext uri="{FF2B5EF4-FFF2-40B4-BE49-F238E27FC236}">
                <a16:creationId xmlns:a16="http://schemas.microsoft.com/office/drawing/2014/main" id="{1020050A-EA9D-94AB-713E-E63CB9E18A41}"/>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a:solidFill>
                  <a:schemeClr val="bg1"/>
                </a:solidFill>
                <a:latin typeface="Arial Nova" panose="020B0504020202020204" pitchFamily="34" charset="0"/>
              </a:rPr>
              <a:t>For more information, visit </a:t>
            </a:r>
            <a:r>
              <a:rPr lang="en-AU" altLang="en-US" b="1">
                <a:solidFill>
                  <a:schemeClr val="bg1"/>
                </a:solidFill>
                <a:latin typeface="Arial Nova" panose="020B0504020202020204" pitchFamily="34" charset="0"/>
              </a:rPr>
              <a:t>gamblinghelpqld.org.au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erson in therapy">
            <a:extLst>
              <a:ext uri="{FF2B5EF4-FFF2-40B4-BE49-F238E27FC236}">
                <a16:creationId xmlns:a16="http://schemas.microsoft.com/office/drawing/2014/main" id="{880324BE-5313-9E3A-4CCB-7A07301F4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3" b="9930"/>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91AF1B-8522-B3B9-72B2-00BCB0752480}"/>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0966" name="Title 1">
            <a:extLst>
              <a:ext uri="{FF2B5EF4-FFF2-40B4-BE49-F238E27FC236}">
                <a16:creationId xmlns:a16="http://schemas.microsoft.com/office/drawing/2014/main" id="{925EFC99-92F0-CF92-7269-6A39435F0E24}"/>
              </a:ext>
            </a:extLst>
          </p:cNvPr>
          <p:cNvSpPr>
            <a:spLocks noGrp="1" noChangeArrowheads="1"/>
          </p:cNvSpPr>
          <p:nvPr>
            <p:ph type="title"/>
          </p:nvPr>
        </p:nvSpPr>
        <p:spPr/>
        <p:txBody>
          <a:bodyPr/>
          <a:lstStyle/>
          <a:p>
            <a:r>
              <a:rPr lang="en-AU" altLang="en-US">
                <a:latin typeface="Arial Rounded MT Bold" panose="020F0704030504030204" pitchFamily="34" charset="0"/>
              </a:rPr>
              <a:t>Support services</a:t>
            </a:r>
          </a:p>
        </p:txBody>
      </p:sp>
      <p:sp>
        <p:nvSpPr>
          <p:cNvPr id="3" name="Content Placeholder 2">
            <a:extLst>
              <a:ext uri="{FF2B5EF4-FFF2-40B4-BE49-F238E27FC236}">
                <a16:creationId xmlns:a16="http://schemas.microsoft.com/office/drawing/2014/main" id="{04D3E3C0-3162-5E97-3E77-FA6A472DA71C}"/>
              </a:ext>
            </a:extLst>
          </p:cNvPr>
          <p:cNvSpPr txBox="1">
            <a:spLocks noChangeArrowheads="1"/>
          </p:cNvSpPr>
          <p:nvPr/>
        </p:nvSpPr>
        <p:spPr bwMode="auto">
          <a:xfrm>
            <a:off x="838200" y="1825621"/>
            <a:ext cx="57673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dirty="0">
                <a:latin typeface="Arial Nova" panose="020B0504020202020204" pitchFamily="34" charset="0"/>
              </a:rPr>
              <a:t>Free and confidential counselling</a:t>
            </a:r>
          </a:p>
          <a:p>
            <a:r>
              <a:rPr lang="en-AU" altLang="en-US" dirty="0">
                <a:latin typeface="Arial Nova" panose="020B0504020202020204" pitchFamily="34" charset="0"/>
              </a:rPr>
              <a:t>Support is available either face-to-face, over the phone or online</a:t>
            </a:r>
          </a:p>
          <a:p>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B9F41"/>
                </a:solidFill>
                <a:latin typeface="Arial Nova" panose="020B0504020202020204" pitchFamily="34" charset="0"/>
              </a:rPr>
              <a:t>Phone us:</a:t>
            </a:r>
          </a:p>
          <a:p>
            <a:pPr marL="0" indent="0">
              <a:buFont typeface="Arial" panose="020B0604020202020204" pitchFamily="34" charset="0"/>
              <a:buNone/>
            </a:pPr>
            <a:r>
              <a:rPr lang="en-AU" altLang="en-US" b="1" dirty="0">
                <a:solidFill>
                  <a:srgbClr val="5B9F41"/>
                </a:solidFill>
                <a:latin typeface="Arial Nova" panose="020B0504020202020204" pitchFamily="34" charset="0"/>
              </a:rPr>
              <a:t>Visit our website: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9DE2662-B182-6398-6A1B-2334EFA6A287}"/>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local support services</a:t>
            </a:r>
          </a:p>
        </p:txBody>
      </p:sp>
      <p:graphicFrame>
        <p:nvGraphicFramePr>
          <p:cNvPr id="2" name="Table 2">
            <a:extLst>
              <a:ext uri="{FF2B5EF4-FFF2-40B4-BE49-F238E27FC236}">
                <a16:creationId xmlns:a16="http://schemas.microsoft.com/office/drawing/2014/main" id="{B08A9C70-C0DA-0982-9689-45F17155FBD8}"/>
              </a:ext>
            </a:extLst>
          </p:cNvPr>
          <p:cNvGraphicFramePr>
            <a:graphicFrameLocks noGrp="1"/>
          </p:cNvGraphicFramePr>
          <p:nvPr>
            <p:ph idx="1"/>
          </p:nvPr>
        </p:nvGraphicFramePr>
        <p:xfrm>
          <a:off x="838200" y="1825625"/>
          <a:ext cx="10515600" cy="3609975"/>
        </p:xfrm>
        <a:graphic>
          <a:graphicData uri="http://schemas.openxmlformats.org/drawingml/2006/table">
            <a:tbl>
              <a:tblPr firstRow="1" bandRow="1">
                <a:tableStyleId>{68D230F3-CF80-4859-8CE7-A43EE81993B5}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21995">
                <a:tc>
                  <a:txBody>
                    <a:bodyPr/>
                    <a:lstStyle/>
                    <a:p>
                      <a:r>
                        <a:rPr lang="en-AU" sz="2400" dirty="0">
                          <a:latin typeface="Arial Nova" panose="020B0504020202020204" pitchFamily="34" charset="0"/>
                        </a:rPr>
                        <a:t>Support service</a:t>
                      </a:r>
                    </a:p>
                  </a:txBody>
                  <a:tcPr marT="45727" marB="45727">
                    <a:lnR w="12700" cap="flat" cmpd="sng" algn="ctr">
                      <a:solidFill>
                        <a:srgbClr val="5EA443"/>
                      </a:solidFill>
                      <a:prstDash val="solid"/>
                      <a:round/>
                      <a:headEnd type="none" w="med" len="med"/>
                      <a:tailEnd type="none" w="med" len="med"/>
                    </a:lnR>
                  </a:tcPr>
                </a:tc>
                <a:tc>
                  <a:txBody>
                    <a:bodyPr/>
                    <a:lstStyle/>
                    <a:p>
                      <a:r>
                        <a:rPr lang="en-AU" sz="2400" dirty="0">
                          <a:latin typeface="Arial Nova" panose="020B0504020202020204" pitchFamily="34" charset="0"/>
                        </a:rPr>
                        <a:t>Contact information</a:t>
                      </a: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0"/>
                  </a:ext>
                </a:extLst>
              </a:tr>
              <a:tr h="721995">
                <a:tc>
                  <a:txBody>
                    <a:bodyPr/>
                    <a:lstStyle/>
                    <a:p>
                      <a:r>
                        <a:rPr lang="en-AU" sz="2400" dirty="0">
                          <a:latin typeface="Arial Nova" panose="020B0504020202020204" pitchFamily="34" charset="0"/>
                        </a:rPr>
                        <a:t>Mental health support</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1"/>
                  </a:ext>
                </a:extLst>
              </a:tr>
              <a:tr h="721995">
                <a:tc>
                  <a:txBody>
                    <a:bodyPr/>
                    <a:lstStyle/>
                    <a:p>
                      <a:r>
                        <a:rPr lang="en-AU" sz="2400" dirty="0">
                          <a:latin typeface="Arial Nova" panose="020B0504020202020204" pitchFamily="34" charset="0"/>
                        </a:rPr>
                        <a:t>Domestic and family violence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2"/>
                  </a:ext>
                </a:extLst>
              </a:tr>
              <a:tr h="721995">
                <a:tc>
                  <a:txBody>
                    <a:bodyPr/>
                    <a:lstStyle/>
                    <a:p>
                      <a:r>
                        <a:rPr lang="en-AU" sz="2400" dirty="0">
                          <a:latin typeface="Arial Nova" panose="020B0504020202020204" pitchFamily="34" charset="0"/>
                        </a:rPr>
                        <a:t>Alcohol and other drug use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3"/>
                  </a:ext>
                </a:extLst>
              </a:tr>
              <a:tr h="721995">
                <a:tc>
                  <a:txBody>
                    <a:bodyPr/>
                    <a:lstStyle/>
                    <a:p>
                      <a:r>
                        <a:rPr lang="en-AU" sz="2400" dirty="0">
                          <a:latin typeface="Arial Nova" panose="020B0504020202020204" pitchFamily="34" charset="0"/>
                        </a:rPr>
                        <a:t>Financial counselling</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using smartphone">
            <a:extLst>
              <a:ext uri="{FF2B5EF4-FFF2-40B4-BE49-F238E27FC236}">
                <a16:creationId xmlns:a16="http://schemas.microsoft.com/office/drawing/2014/main" id="{780B0C40-D25F-0639-6B62-A67A51BEFC17}"/>
              </a:ext>
            </a:extLst>
          </p:cNvPr>
          <p:cNvPicPr>
            <a:picLocks noChangeAspect="1"/>
          </p:cNvPicPr>
          <p:nvPr/>
        </p:nvPicPr>
        <p:blipFill rotWithShape="1">
          <a:blip r:embed="rId3">
            <a:extLst>
              <a:ext uri="{28A0092B-C50C-407E-A947-70E740481C1C}">
                <a14:useLocalDpi xmlns:a14="http://schemas.microsoft.com/office/drawing/2010/main" val="0"/>
              </a:ext>
            </a:extLst>
          </a:blip>
          <a:srcRect l="-37940" r="32317" b="4866"/>
          <a:stretch/>
        </p:blipFill>
        <p:spPr>
          <a:xfrm>
            <a:off x="1908517" y="0"/>
            <a:ext cx="10283483" cy="6176954"/>
          </a:xfrm>
          <a:prstGeom prst="rect">
            <a:avLst/>
          </a:prstGeom>
        </p:spPr>
      </p:pic>
      <p:sp>
        <p:nvSpPr>
          <p:cNvPr id="4" name="Rectangle 3">
            <a:extLst>
              <a:ext uri="{FF2B5EF4-FFF2-40B4-BE49-F238E27FC236}">
                <a16:creationId xmlns:a16="http://schemas.microsoft.com/office/drawing/2014/main" id="{72216390-2AF6-F4A8-6D95-2E8F8C0DE06C}"/>
              </a:ext>
            </a:extLst>
          </p:cNvPr>
          <p:cNvSpPr/>
          <p:nvPr/>
        </p:nvSpPr>
        <p:spPr>
          <a:xfrm rot="5400000">
            <a:off x="1497269" y="-1445706"/>
            <a:ext cx="6176953" cy="90683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Gambling Help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da-DK" altLang="en-US" b="1" dirty="0">
                <a:solidFill>
                  <a:srgbClr val="5EA443"/>
                </a:solidFill>
                <a:latin typeface="Arial Nova" panose="020B0504020202020204" pitchFamily="34" charset="0"/>
              </a:rPr>
              <a:t>Gambling Help Queensland</a:t>
            </a:r>
          </a:p>
          <a:p>
            <a:pPr marL="0" indent="0">
              <a:buFont typeface="Arial" panose="020B0604020202020204" pitchFamily="34" charset="0"/>
              <a:buNone/>
            </a:pPr>
            <a:r>
              <a:rPr lang="da-DK"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www.gamblinghelpqld.org.au</a:t>
            </a:r>
          </a:p>
          <a:p>
            <a:pPr marL="0" indent="0">
              <a:buFont typeface="Arial" panose="020B0604020202020204" pitchFamily="34" charset="0"/>
              <a:buNone/>
            </a:pPr>
            <a:endParaRPr lang="en-AU" altLang="en-US" dirty="0"/>
          </a:p>
          <a:p>
            <a:pPr marL="0" indent="0">
              <a:buFont typeface="Arial" panose="020B0604020202020204" pitchFamily="34" charset="0"/>
              <a:buNone/>
            </a:pPr>
            <a:r>
              <a:rPr lang="en-AU" altLang="en-US" b="1" dirty="0">
                <a:solidFill>
                  <a:srgbClr val="5EA443"/>
                </a:solidFill>
                <a:latin typeface="Arial Nova" panose="020B0504020202020204" pitchFamily="34" charset="0"/>
              </a:rPr>
              <a:t>Gambling Help Online</a:t>
            </a:r>
          </a:p>
          <a:p>
            <a:pPr marL="0" indent="0">
              <a:buFont typeface="Arial" panose="020B0604020202020204" pitchFamily="34" charset="0"/>
              <a:buNone/>
            </a:pPr>
            <a:r>
              <a:rPr lang="en-AU"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p>
        </p:txBody>
      </p:sp>
    </p:spTree>
    <p:extLst>
      <p:ext uri="{BB962C8B-B14F-4D97-AF65-F5344CB8AC3E}">
        <p14:creationId xmlns:p14="http://schemas.microsoft.com/office/powerpoint/2010/main" val="212403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Group therapy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en-AU" altLang="en-US" b="1" dirty="0">
                <a:solidFill>
                  <a:srgbClr val="5EA443"/>
                </a:solidFill>
                <a:latin typeface="Arial Nova" panose="020B0504020202020204" pitchFamily="34" charset="0"/>
              </a:rPr>
              <a:t>Gamblers Anonymous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a:t>
            </a:r>
          </a:p>
          <a:p>
            <a:pPr marL="0" indent="0">
              <a:buFont typeface="Arial" panose="020B0604020202020204" pitchFamily="34" charset="0"/>
              <a:buNone/>
            </a:pPr>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EA443"/>
                </a:solidFill>
                <a:latin typeface="Arial Nova" panose="020B0504020202020204" pitchFamily="34" charset="0"/>
              </a:rPr>
              <a:t>Gam-Anon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www.gaaustralia.org.au/gam-anon/</a:t>
            </a:r>
          </a:p>
          <a:p>
            <a:pPr marL="0" indent="0">
              <a:buFont typeface="Arial" panose="020B0604020202020204" pitchFamily="34" charset="0"/>
              <a:buNone/>
            </a:pPr>
            <a:endParaRPr lang="en-AU" altLang="en-US" dirty="0"/>
          </a:p>
          <a:p>
            <a:pPr marL="0" indent="0">
              <a:buFont typeface="Arial" panose="020B0604020202020204" pitchFamily="34" charset="0"/>
              <a:buNone/>
            </a:pPr>
            <a:endParaRPr lang="en-AU" altLang="en-US" dirty="0"/>
          </a:p>
        </p:txBody>
      </p:sp>
      <p:pic>
        <p:nvPicPr>
          <p:cNvPr id="4" name="Picture 3" descr="A computer with a screen on&#10;&#10;Description automatically generated">
            <a:extLst>
              <a:ext uri="{FF2B5EF4-FFF2-40B4-BE49-F238E27FC236}">
                <a16:creationId xmlns:a16="http://schemas.microsoft.com/office/drawing/2014/main" id="{2A2AF23F-9A22-D5DE-7B6E-35A7778904EA}"/>
              </a:ext>
            </a:extLst>
          </p:cNvPr>
          <p:cNvPicPr>
            <a:picLocks noChangeAspect="1"/>
          </p:cNvPicPr>
          <p:nvPr/>
        </p:nvPicPr>
        <p:blipFill rotWithShape="1">
          <a:blip r:embed="rId3">
            <a:extLst>
              <a:ext uri="{28A0092B-C50C-407E-A947-70E740481C1C}">
                <a14:useLocalDpi xmlns:a14="http://schemas.microsoft.com/office/drawing/2010/main" val="0"/>
              </a:ext>
            </a:extLst>
          </a:blip>
          <a:srcRect r="17777"/>
          <a:stretch/>
        </p:blipFill>
        <p:spPr>
          <a:xfrm>
            <a:off x="6701589" y="2273111"/>
            <a:ext cx="5490411" cy="3903852"/>
          </a:xfrm>
          <a:prstGeom prst="rect">
            <a:avLst/>
          </a:prstGeom>
        </p:spPr>
      </p:pic>
    </p:spTree>
    <p:extLst>
      <p:ext uri="{BB962C8B-B14F-4D97-AF65-F5344CB8AC3E}">
        <p14:creationId xmlns:p14="http://schemas.microsoft.com/office/powerpoint/2010/main" val="336192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ted people in rows indoors, with one arm raised, facing standing presenter in formal dress shirt and tie">
            <a:extLst>
              <a:ext uri="{FF2B5EF4-FFF2-40B4-BE49-F238E27FC236}">
                <a16:creationId xmlns:a16="http://schemas.microsoft.com/office/drawing/2014/main" id="{BF5E28BA-6ACA-12FC-24BD-7B7DCC173B73}"/>
              </a:ext>
            </a:extLst>
          </p:cNvPr>
          <p:cNvPicPr>
            <a:picLocks noChangeAspect="1"/>
          </p:cNvPicPr>
          <p:nvPr/>
        </p:nvPicPr>
        <p:blipFill rotWithShape="1">
          <a:blip r:embed="rId3">
            <a:extLst>
              <a:ext uri="{28A0092B-C50C-407E-A947-70E740481C1C}">
                <a14:useLocalDpi xmlns:a14="http://schemas.microsoft.com/office/drawing/2010/main" val="0"/>
              </a:ext>
            </a:extLst>
          </a:blip>
          <a:srcRect l="-25885" r="15086" b="206"/>
          <a:stretch/>
        </p:blipFill>
        <p:spPr>
          <a:xfrm>
            <a:off x="1950856" y="-6"/>
            <a:ext cx="10241144" cy="6176953"/>
          </a:xfrm>
          <a:prstGeom prst="rect">
            <a:avLst/>
          </a:prstGeom>
        </p:spPr>
      </p:pic>
      <p:sp>
        <p:nvSpPr>
          <p:cNvPr id="4" name="Rectangle 3">
            <a:extLst>
              <a:ext uri="{FF2B5EF4-FFF2-40B4-BE49-F238E27FC236}">
                <a16:creationId xmlns:a16="http://schemas.microsoft.com/office/drawing/2014/main" id="{80BF19C8-E43B-3F25-DF9B-19AE8A6D2895}"/>
              </a:ext>
            </a:extLst>
          </p:cNvPr>
          <p:cNvSpPr/>
          <p:nvPr/>
        </p:nvSpPr>
        <p:spPr>
          <a:xfrm rot="5400000">
            <a:off x="2614203" y="-2562638"/>
            <a:ext cx="6176953" cy="113022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4343" name="Content Placeholder 2">
            <a:extLst>
              <a:ext uri="{FF2B5EF4-FFF2-40B4-BE49-F238E27FC236}">
                <a16:creationId xmlns:a16="http://schemas.microsoft.com/office/drawing/2014/main" id="{1A74F82A-3530-D19E-6BE3-29CF4E3D31D4}"/>
              </a:ext>
            </a:extLst>
          </p:cNvPr>
          <p:cNvSpPr>
            <a:spLocks noGrp="1" noChangeArrowheads="1"/>
          </p:cNvSpPr>
          <p:nvPr>
            <p:ph idx="1"/>
          </p:nvPr>
        </p:nvSpPr>
        <p:spPr>
          <a:xfrm>
            <a:off x="838200" y="1825625"/>
            <a:ext cx="6915411" cy="4351338"/>
          </a:xfrm>
        </p:spPr>
        <p:txBody>
          <a:bodyPr/>
          <a:lstStyle/>
          <a:p>
            <a:pPr eaLnBrk="1" hangingPunct="1"/>
            <a:r>
              <a:rPr lang="en-AU" altLang="en-US" dirty="0">
                <a:latin typeface="Arial Nova" panose="020B0504020202020204" pitchFamily="34" charset="0"/>
              </a:rPr>
              <a:t>Do you have lived experience of gambling harm?</a:t>
            </a:r>
          </a:p>
          <a:p>
            <a:pPr eaLnBrk="1" hangingPunct="1"/>
            <a:r>
              <a:rPr lang="en-AU" altLang="en-US" dirty="0">
                <a:latin typeface="Arial Nova" panose="020B0504020202020204" pitchFamily="34" charset="0"/>
              </a:rPr>
              <a:t>You can make a difference to the policies and programs that support people with lived experience of gambling harm in Queensland.</a:t>
            </a:r>
          </a:p>
          <a:p>
            <a:pPr marL="0" indent="0" eaLnBrk="1" hangingPunct="1">
              <a:buNone/>
            </a:pPr>
            <a:endParaRPr lang="en-AU" altLang="en-US" dirty="0">
              <a:latin typeface="Arial Nova" panose="020B0504020202020204" pitchFamily="34" charset="0"/>
            </a:endParaRPr>
          </a:p>
        </p:txBody>
      </p:sp>
      <p:sp>
        <p:nvSpPr>
          <p:cNvPr id="3" name="TextBox 10">
            <a:extLst>
              <a:ext uri="{FF2B5EF4-FFF2-40B4-BE49-F238E27FC236}">
                <a16:creationId xmlns:a16="http://schemas.microsoft.com/office/drawing/2014/main" id="{E319D561-348D-04F2-C9D5-7BE4B7F25FE8}"/>
              </a:ext>
            </a:extLst>
          </p:cNvPr>
          <p:cNvSpPr txBox="1">
            <a:spLocks noChangeArrowheads="1"/>
          </p:cNvSpPr>
          <p:nvPr/>
        </p:nvSpPr>
        <p:spPr bwMode="auto">
          <a:xfrm>
            <a:off x="838200" y="4587786"/>
            <a:ext cx="6765099"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dirty="0">
                <a:solidFill>
                  <a:schemeClr val="bg1"/>
                </a:solidFill>
                <a:latin typeface="Arial Nova" panose="020B0504020202020204" pitchFamily="34" charset="0"/>
              </a:rPr>
              <a:t>Register your interest at </a:t>
            </a:r>
            <a:r>
              <a:rPr lang="en-AU" altLang="en-US" b="1" dirty="0">
                <a:solidFill>
                  <a:schemeClr val="bg1"/>
                </a:solidFill>
                <a:latin typeface="Arial Nova" panose="020B0504020202020204" pitchFamily="34" charset="0"/>
              </a:rPr>
              <a:t>qld.gov.au/gamblingharmconsultations </a:t>
            </a:r>
          </a:p>
        </p:txBody>
      </p:sp>
      <p:sp>
        <p:nvSpPr>
          <p:cNvPr id="5" name="Rectangle: Rounded Corners 4">
            <a:extLst>
              <a:ext uri="{FF2B5EF4-FFF2-40B4-BE49-F238E27FC236}">
                <a16:creationId xmlns:a16="http://schemas.microsoft.com/office/drawing/2014/main" id="{7AB0AEA3-E3E4-D1FD-7D44-0E0FBF2353A6}"/>
              </a:ext>
            </a:extLst>
          </p:cNvPr>
          <p:cNvSpPr/>
          <p:nvPr/>
        </p:nvSpPr>
        <p:spPr>
          <a:xfrm>
            <a:off x="4396802" y="513785"/>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42" name="Title 1">
            <a:extLst>
              <a:ext uri="{FF2B5EF4-FFF2-40B4-BE49-F238E27FC236}">
                <a16:creationId xmlns:a16="http://schemas.microsoft.com/office/drawing/2014/main" id="{37DFE248-1E15-BD76-546A-D4F8EB2A1D3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harm consultations</a:t>
            </a:r>
          </a:p>
        </p:txBody>
      </p:sp>
    </p:spTree>
    <p:extLst>
      <p:ext uri="{BB962C8B-B14F-4D97-AF65-F5344CB8AC3E}">
        <p14:creationId xmlns:p14="http://schemas.microsoft.com/office/powerpoint/2010/main" val="492818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956F807C-BEBD-70CE-925E-8EB93D857B79}"/>
              </a:ext>
            </a:extLst>
          </p:cNvPr>
          <p:cNvSpPr>
            <a:spLocks noGrp="1" noChangeArrowheads="1"/>
          </p:cNvSpPr>
          <p:nvPr>
            <p:ph type="title"/>
          </p:nvPr>
        </p:nvSpPr>
        <p:spPr/>
        <p:txBody>
          <a:bodyPr/>
          <a:lstStyle/>
          <a:p>
            <a:r>
              <a:rPr lang="en-AU" altLang="en-US">
                <a:latin typeface="Arial Rounded MT Bold" panose="020F0704030504030204" pitchFamily="34" charset="0"/>
              </a:rPr>
              <a:t>Crisis support</a:t>
            </a:r>
            <a:endParaRPr lang="en-AU" altLang="en-US"/>
          </a:p>
        </p:txBody>
      </p:sp>
      <p:sp>
        <p:nvSpPr>
          <p:cNvPr id="47107" name="Content Placeholder 2">
            <a:extLst>
              <a:ext uri="{FF2B5EF4-FFF2-40B4-BE49-F238E27FC236}">
                <a16:creationId xmlns:a16="http://schemas.microsoft.com/office/drawing/2014/main" id="{DDB653CE-7F2B-5EE3-A55E-C616E50D91FC}"/>
              </a:ext>
            </a:extLst>
          </p:cNvPr>
          <p:cNvSpPr>
            <a:spLocks noGrp="1" noChangeArrowheads="1"/>
          </p:cNvSpPr>
          <p:nvPr>
            <p:ph idx="1"/>
          </p:nvPr>
        </p:nvSpPr>
        <p:spPr/>
        <p:txBody>
          <a:bodyPr/>
          <a:lstStyle/>
          <a:p>
            <a:pPr marL="0" indent="0">
              <a:buFont typeface="Arial" panose="020B0604020202020204" pitchFamily="34" charset="0"/>
              <a:buNone/>
            </a:pPr>
            <a:endParaRPr lang="en-AU" altLang="en-US" b="1">
              <a:latin typeface="Arial Nova" panose="020B0504020202020204" pitchFamily="34" charset="0"/>
            </a:endParaRPr>
          </a:p>
          <a:p>
            <a:pPr marL="0" indent="0">
              <a:buFont typeface="Arial" panose="020B0604020202020204" pitchFamily="34" charset="0"/>
              <a:buNone/>
            </a:pPr>
            <a:endParaRPr lang="en-AU" altLang="en-US" b="1">
              <a:latin typeface="Arial Nova" panose="020B0504020202020204" pitchFamily="34" charset="0"/>
            </a:endParaRPr>
          </a:p>
        </p:txBody>
      </p:sp>
      <p:pic>
        <p:nvPicPr>
          <p:cNvPr id="47108" name="Picture 4" descr="No photo description available.">
            <a:extLst>
              <a:ext uri="{FF2B5EF4-FFF2-40B4-BE49-F238E27FC236}">
                <a16:creationId xmlns:a16="http://schemas.microsoft.com/office/drawing/2014/main" id="{0106187F-C7B7-4A59-5D77-EB34D4C94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81" b="24911"/>
          <a:stretch>
            <a:fillRect/>
          </a:stretch>
        </p:blipFill>
        <p:spPr bwMode="auto">
          <a:xfrm>
            <a:off x="2514600" y="1825625"/>
            <a:ext cx="71628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486C736-CAE9-A698-A52C-7CBD01EE800C}"/>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Help services</a:t>
            </a:r>
          </a:p>
        </p:txBody>
      </p:sp>
      <p:sp>
        <p:nvSpPr>
          <p:cNvPr id="8195" name="Content Placeholder 2">
            <a:extLst>
              <a:ext uri="{FF2B5EF4-FFF2-40B4-BE49-F238E27FC236}">
                <a16:creationId xmlns:a16="http://schemas.microsoft.com/office/drawing/2014/main" id="{B09B010C-73C3-B016-E02B-401F43A471A4}"/>
              </a:ext>
            </a:extLst>
          </p:cNvPr>
          <p:cNvSpPr>
            <a:spLocks noGrp="1" noChangeArrowheads="1"/>
          </p:cNvSpPr>
          <p:nvPr>
            <p:ph idx="1"/>
          </p:nvPr>
        </p:nvSpPr>
        <p:spPr>
          <a:xfrm>
            <a:off x="838200" y="1825625"/>
            <a:ext cx="7812314" cy="4351338"/>
          </a:xfrm>
        </p:spPr>
        <p:txBody>
          <a:bodyPr/>
          <a:lstStyle/>
          <a:p>
            <a:pPr eaLnBrk="1" hangingPunct="1"/>
            <a:r>
              <a:rPr lang="en-AU" altLang="en-US" dirty="0">
                <a:latin typeface="Arial Nova" panose="020B0504020202020204" pitchFamily="34" charset="0"/>
              </a:rPr>
              <a:t>Gambling Help Services are free and funded by the Queensland Government</a:t>
            </a:r>
          </a:p>
          <a:p>
            <a:pPr eaLnBrk="1" hangingPunct="1"/>
            <a:r>
              <a:rPr lang="en-AU" altLang="en-US" dirty="0">
                <a:latin typeface="Arial Nova" panose="020B0504020202020204" pitchFamily="34" charset="0"/>
              </a:rPr>
              <a:t>We provide support for people experiencing gambling harm</a:t>
            </a:r>
          </a:p>
          <a:p>
            <a:pPr eaLnBrk="1" hangingPunct="1"/>
            <a:r>
              <a:rPr lang="en-AU" altLang="en-US" dirty="0">
                <a:latin typeface="Arial Nova" panose="020B0504020202020204" pitchFamily="34" charset="0"/>
              </a:rPr>
              <a:t>We deliver community education and counselling services</a:t>
            </a:r>
          </a:p>
          <a:p>
            <a:pPr eaLnBrk="1" hangingPunct="1"/>
            <a:endParaRPr lang="en-AU" altLang="en-US" dirty="0">
              <a:latin typeface="Arial Nova" panose="020B0504020202020204" pitchFamily="34" charset="0"/>
            </a:endParaRPr>
          </a:p>
        </p:txBody>
      </p:sp>
      <p:pic>
        <p:nvPicPr>
          <p:cNvPr id="1028" name="Picture 4" descr="Centacare North Queensland - Townsville - General Support Services &amp;  Counselling - Townsville Community Directory">
            <a:extLst>
              <a:ext uri="{FF2B5EF4-FFF2-40B4-BE49-F238E27FC236}">
                <a16:creationId xmlns:a16="http://schemas.microsoft.com/office/drawing/2014/main" id="{02D525D5-E401-4C64-60AB-B5FAB6DB0B9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122388" y="810603"/>
            <a:ext cx="2607956" cy="766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ecutive Advisor at Relationships Australia Qld - Jobs">
            <a:extLst>
              <a:ext uri="{FF2B5EF4-FFF2-40B4-BE49-F238E27FC236}">
                <a16:creationId xmlns:a16="http://schemas.microsoft.com/office/drawing/2014/main" id="{1CD0D216-3DA7-C6FB-F6A5-D2171994458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513998" y="2148895"/>
            <a:ext cx="3216346" cy="770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feline QLD : Home">
            <a:extLst>
              <a:ext uri="{FF2B5EF4-FFF2-40B4-BE49-F238E27FC236}">
                <a16:creationId xmlns:a16="http://schemas.microsoft.com/office/drawing/2014/main" id="{BF5BFCE1-F2DD-546C-BE67-2A707E6E6D0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9637485" y="4711750"/>
            <a:ext cx="2092859" cy="703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BDDDDB-642F-A007-DF98-F8552ECBB233}"/>
              </a:ext>
            </a:extLst>
          </p:cNvPr>
          <p:cNvSpPr txBox="1"/>
          <p:nvPr/>
        </p:nvSpPr>
        <p:spPr>
          <a:xfrm>
            <a:off x="838200" y="4819195"/>
            <a:ext cx="7812314" cy="461665"/>
          </a:xfrm>
          <a:prstGeom prst="rect">
            <a:avLst/>
          </a:prstGeom>
          <a:noFill/>
        </p:spPr>
        <p:txBody>
          <a:bodyPr wrap="square">
            <a:spAutoFit/>
          </a:bodyPr>
          <a:lstStyle/>
          <a:p>
            <a:pPr marL="0" indent="0" eaLnBrk="1" hangingPunct="1">
              <a:buNone/>
            </a:pPr>
            <a:r>
              <a:rPr lang="en-AU" altLang="en-US" sz="2400" b="1" dirty="0">
                <a:solidFill>
                  <a:srgbClr val="5EA443"/>
                </a:solidFill>
                <a:latin typeface="Arial Nova" panose="020B0504020202020204" pitchFamily="34" charset="0"/>
              </a:rPr>
              <a:t>[Add community educator contact information here.]</a:t>
            </a:r>
          </a:p>
        </p:txBody>
      </p:sp>
      <p:pic>
        <p:nvPicPr>
          <p:cNvPr id="2" name="Picture 2" descr="UnitingCare (QLD) – Circles of Support and Microboards – COSAMs">
            <a:extLst>
              <a:ext uri="{FF2B5EF4-FFF2-40B4-BE49-F238E27FC236}">
                <a16:creationId xmlns:a16="http://schemas.microsoft.com/office/drawing/2014/main" id="{DB0BBB97-1F03-B2A3-A31A-0435A9F31F89}"/>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5288" t="24983" r="6868" b="16030"/>
          <a:stretch/>
        </p:blipFill>
        <p:spPr bwMode="auto">
          <a:xfrm>
            <a:off x="8650514" y="3397335"/>
            <a:ext cx="3079830" cy="836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1347D22-0691-F19C-A8AB-D170E48BB21F}"/>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Our services</a:t>
            </a:r>
            <a:endParaRPr lang="en-AU" altLang="en-US" dirty="0"/>
          </a:p>
        </p:txBody>
      </p:sp>
      <p:sp>
        <p:nvSpPr>
          <p:cNvPr id="2" name="Content Placeholder 2">
            <a:extLst>
              <a:ext uri="{FF2B5EF4-FFF2-40B4-BE49-F238E27FC236}">
                <a16:creationId xmlns:a16="http://schemas.microsoft.com/office/drawing/2014/main" id="{5DCE75DB-5E92-EFD6-FDE1-69CE192D96CF}"/>
              </a:ext>
            </a:extLst>
          </p:cNvPr>
          <p:cNvSpPr txBox="1">
            <a:spLocks noChangeArrowheads="1"/>
          </p:cNvSpPr>
          <p:nvPr/>
        </p:nvSpPr>
        <p:spPr bwMode="auto">
          <a:xfrm>
            <a:off x="838200" y="3953574"/>
            <a:ext cx="269878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Call the 24/7 Gambling Helpline on 1800 858 858</a:t>
            </a:r>
          </a:p>
        </p:txBody>
      </p:sp>
      <p:sp>
        <p:nvSpPr>
          <p:cNvPr id="3" name="Content Placeholder 2">
            <a:extLst>
              <a:ext uri="{FF2B5EF4-FFF2-40B4-BE49-F238E27FC236}">
                <a16:creationId xmlns:a16="http://schemas.microsoft.com/office/drawing/2014/main" id="{21AA8848-E095-DC3D-0936-3489704ED125}"/>
              </a:ext>
            </a:extLst>
          </p:cNvPr>
          <p:cNvSpPr txBox="1">
            <a:spLocks noChangeArrowheads="1"/>
          </p:cNvSpPr>
          <p:nvPr/>
        </p:nvSpPr>
        <p:spPr bwMode="auto">
          <a:xfrm>
            <a:off x="8655012" y="397207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Online counselling and real time chat</a:t>
            </a:r>
          </a:p>
        </p:txBody>
      </p:sp>
      <p:sp>
        <p:nvSpPr>
          <p:cNvPr id="4" name="Content Placeholder 2">
            <a:extLst>
              <a:ext uri="{FF2B5EF4-FFF2-40B4-BE49-F238E27FC236}">
                <a16:creationId xmlns:a16="http://schemas.microsoft.com/office/drawing/2014/main" id="{926A284E-61A5-6713-E82C-9FFA73BE0FB6}"/>
              </a:ext>
            </a:extLst>
          </p:cNvPr>
          <p:cNvSpPr txBox="1">
            <a:spLocks noChangeArrowheads="1"/>
          </p:cNvSpPr>
          <p:nvPr/>
        </p:nvSpPr>
        <p:spPr bwMode="auto">
          <a:xfrm>
            <a:off x="4999830" y="3973657"/>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Face-to-face counselling locations</a:t>
            </a:r>
          </a:p>
        </p:txBody>
      </p:sp>
      <p:pic>
        <p:nvPicPr>
          <p:cNvPr id="9" name="Graphic 8" descr="Receiver with solid fill">
            <a:extLst>
              <a:ext uri="{FF2B5EF4-FFF2-40B4-BE49-F238E27FC236}">
                <a16:creationId xmlns:a16="http://schemas.microsoft.com/office/drawing/2014/main" id="{AC0DCB2D-769F-7D14-788D-B6B0E9ADE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0169" y="2398063"/>
            <a:ext cx="1134846" cy="1134846"/>
          </a:xfrm>
          <a:prstGeom prst="rect">
            <a:avLst/>
          </a:prstGeom>
        </p:spPr>
      </p:pic>
      <p:pic>
        <p:nvPicPr>
          <p:cNvPr id="11" name="Graphic 10" descr="Chat with solid fill">
            <a:extLst>
              <a:ext uri="{FF2B5EF4-FFF2-40B4-BE49-F238E27FC236}">
                <a16:creationId xmlns:a16="http://schemas.microsoft.com/office/drawing/2014/main" id="{79FDE093-43B1-B132-E255-5FA01B4ACD01}"/>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548" y="2464438"/>
            <a:ext cx="1435678" cy="1068474"/>
          </a:xfrm>
          <a:prstGeom prst="rect">
            <a:avLst/>
          </a:prstGeom>
        </p:spPr>
      </p:pic>
      <p:pic>
        <p:nvPicPr>
          <p:cNvPr id="13" name="Graphic 12" descr="Office worker female with solid fill">
            <a:extLst>
              <a:ext uri="{FF2B5EF4-FFF2-40B4-BE49-F238E27FC236}">
                <a16:creationId xmlns:a16="http://schemas.microsoft.com/office/drawing/2014/main" id="{63FF433E-0846-5AB3-1C17-01D64B83AC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1511" y="2303931"/>
            <a:ext cx="1228978" cy="12289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hugging outdoors">
            <a:extLst>
              <a:ext uri="{FF2B5EF4-FFF2-40B4-BE49-F238E27FC236}">
                <a16:creationId xmlns:a16="http://schemas.microsoft.com/office/drawing/2014/main" id="{78422DAC-A4E9-F921-4896-94431B5F4B8A}"/>
              </a:ext>
            </a:extLst>
          </p:cNvPr>
          <p:cNvPicPr>
            <a:picLocks noChangeAspect="1"/>
          </p:cNvPicPr>
          <p:nvPr/>
        </p:nvPicPr>
        <p:blipFill rotWithShape="1">
          <a:blip r:embed="rId3">
            <a:extLst>
              <a:ext uri="{28A0092B-C50C-407E-A947-70E740481C1C}">
                <a14:useLocalDpi xmlns:a14="http://schemas.microsoft.com/office/drawing/2010/main" val="0"/>
              </a:ext>
            </a:extLst>
          </a:blip>
          <a:srcRect r="-10334" b="624"/>
          <a:stretch/>
        </p:blipFill>
        <p:spPr>
          <a:xfrm flipH="1">
            <a:off x="1905000" y="-5"/>
            <a:ext cx="10287000" cy="6176954"/>
          </a:xfrm>
          <a:prstGeom prst="rect">
            <a:avLst/>
          </a:prstGeom>
        </p:spPr>
      </p:pic>
      <p:sp>
        <p:nvSpPr>
          <p:cNvPr id="2" name="Rectangle 1">
            <a:extLst>
              <a:ext uri="{FF2B5EF4-FFF2-40B4-BE49-F238E27FC236}">
                <a16:creationId xmlns:a16="http://schemas.microsoft.com/office/drawing/2014/main" id="{981941D5-5DC6-E86F-0117-9EC7F96575A6}"/>
              </a:ext>
            </a:extLst>
          </p:cNvPr>
          <p:cNvSpPr/>
          <p:nvPr/>
        </p:nvSpPr>
        <p:spPr>
          <a:xfrm rot="5400000">
            <a:off x="1749933" y="-1698371"/>
            <a:ext cx="6176953" cy="957370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150" name="Title 1">
            <a:extLst>
              <a:ext uri="{FF2B5EF4-FFF2-40B4-BE49-F238E27FC236}">
                <a16:creationId xmlns:a16="http://schemas.microsoft.com/office/drawing/2014/main" id="{B0DBE7DE-23C4-6FCE-2081-32D745A18F2B}"/>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6151" name="Content Placeholder 2">
            <a:extLst>
              <a:ext uri="{FF2B5EF4-FFF2-40B4-BE49-F238E27FC236}">
                <a16:creationId xmlns:a16="http://schemas.microsoft.com/office/drawing/2014/main" id="{F969F192-FBB7-7A00-3136-7B2509E70032}"/>
              </a:ext>
            </a:extLst>
          </p:cNvPr>
          <p:cNvSpPr>
            <a:spLocks noGrp="1" noChangeArrowheads="1"/>
          </p:cNvSpPr>
          <p:nvPr>
            <p:ph idx="1"/>
          </p:nvPr>
        </p:nvSpPr>
        <p:spPr/>
        <p:txBody>
          <a:bodyPr/>
          <a:lstStyle/>
          <a:p>
            <a:pPr eaLnBrk="1" hangingPunct="1"/>
            <a:r>
              <a:rPr lang="en-AU" altLang="en-US" dirty="0">
                <a:latin typeface="Arial Nova" panose="020B0504020202020204" pitchFamily="34" charset="0"/>
              </a:rPr>
              <a:t>Introduction to gambling</a:t>
            </a:r>
          </a:p>
          <a:p>
            <a:pPr eaLnBrk="1" hangingPunct="1"/>
            <a:r>
              <a:rPr lang="en-AU" altLang="en-US" dirty="0">
                <a:latin typeface="Arial Nova" panose="020B0504020202020204" pitchFamily="34" charset="0"/>
              </a:rPr>
              <a:t>Popularity of gambling</a:t>
            </a:r>
          </a:p>
          <a:p>
            <a:pPr eaLnBrk="1" hangingPunct="1"/>
            <a:r>
              <a:rPr lang="en-AU" altLang="en-US" dirty="0">
                <a:latin typeface="Arial Nova" panose="020B0504020202020204" pitchFamily="34" charset="0"/>
              </a:rPr>
              <a:t>Gambling harm</a:t>
            </a:r>
          </a:p>
          <a:p>
            <a:pPr eaLnBrk="1" hangingPunct="1"/>
            <a:r>
              <a:rPr lang="en-AU" altLang="en-US" dirty="0">
                <a:latin typeface="Arial Nova" panose="020B0504020202020204" pitchFamily="34" charset="0"/>
              </a:rPr>
              <a:t>Signs of gambling harm</a:t>
            </a:r>
          </a:p>
          <a:p>
            <a:pPr eaLnBrk="1" hangingPunct="1"/>
            <a:r>
              <a:rPr lang="en-AU" altLang="en-US" dirty="0">
                <a:latin typeface="Arial Nova" panose="020B0504020202020204" pitchFamily="34" charset="0"/>
              </a:rPr>
              <a:t>Gambling harm risk factors</a:t>
            </a:r>
          </a:p>
          <a:p>
            <a:pPr eaLnBrk="1" hangingPunct="1"/>
            <a:r>
              <a:rPr lang="en-AU" altLang="en-US" dirty="0">
                <a:latin typeface="Arial Nova" panose="020B0504020202020204" pitchFamily="34" charset="0"/>
              </a:rPr>
              <a:t>Useful tips for safer gambling</a:t>
            </a:r>
          </a:p>
          <a:p>
            <a:pPr eaLnBrk="1" hangingPunct="1"/>
            <a:r>
              <a:rPr lang="en-AU" altLang="en-US" dirty="0">
                <a:latin typeface="Arial Nova" panose="020B0504020202020204" pitchFamily="34" charset="0"/>
              </a:rPr>
              <a:t>Pathways to seek help</a:t>
            </a:r>
          </a:p>
        </p:txBody>
      </p:sp>
    </p:spTree>
    <p:extLst>
      <p:ext uri="{BB962C8B-B14F-4D97-AF65-F5344CB8AC3E}">
        <p14:creationId xmlns:p14="http://schemas.microsoft.com/office/powerpoint/2010/main" val="247362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Hands with change purse">
            <a:extLst>
              <a:ext uri="{FF2B5EF4-FFF2-40B4-BE49-F238E27FC236}">
                <a16:creationId xmlns:a16="http://schemas.microsoft.com/office/drawing/2014/main" id="{0D92B17F-E737-8986-E403-655D84387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0"/>
            <a:ext cx="87042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A24C24-876C-811F-F5FC-0681C5095E09}"/>
              </a:ext>
            </a:extLst>
          </p:cNvPr>
          <p:cNvSpPr/>
          <p:nvPr/>
        </p:nvSpPr>
        <p:spPr>
          <a:xfrm rot="5400000">
            <a:off x="1721175" y="-1669615"/>
            <a:ext cx="6176953" cy="951618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3" name="Content Placeholder 2">
            <a:extLst>
              <a:ext uri="{FF2B5EF4-FFF2-40B4-BE49-F238E27FC236}">
                <a16:creationId xmlns:a16="http://schemas.microsoft.com/office/drawing/2014/main" id="{53A11EBF-A43E-9FF9-1E5C-D8CE0083D82B}"/>
              </a:ext>
            </a:extLst>
          </p:cNvPr>
          <p:cNvSpPr>
            <a:spLocks noGrp="1"/>
          </p:cNvSpPr>
          <p:nvPr>
            <p:ph idx="1"/>
          </p:nvPr>
        </p:nvSpPr>
        <p:spPr>
          <a:xfrm>
            <a:off x="749300" y="2055813"/>
            <a:ext cx="4960124" cy="3743325"/>
          </a:xfrm>
        </p:spPr>
        <p:txBody>
          <a:bodyPr>
            <a:normAutofit/>
          </a:bodyPr>
          <a:lstStyle/>
          <a:p>
            <a:pPr eaLnBrk="1" hangingPunct="1">
              <a:defRPr/>
            </a:pPr>
            <a:r>
              <a:rPr lang="en-AU" altLang="en-US" dirty="0">
                <a:latin typeface="Arial Nova" panose="020B0504020202020204" pitchFamily="34" charset="0"/>
              </a:rPr>
              <a:t>The act of wagering or betting money or something else of value on an uncertain outcome to try to win more things of value</a:t>
            </a:r>
          </a:p>
          <a:p>
            <a:pPr eaLnBrk="1" hangingPunct="1">
              <a:defRPr/>
            </a:pPr>
            <a:r>
              <a:rPr lang="en-AU" altLang="en-US" dirty="0">
                <a:latin typeface="Arial Nova" panose="020B0504020202020204" pitchFamily="34" charset="0"/>
              </a:rPr>
              <a:t>It always involves a risk or chance</a:t>
            </a:r>
          </a:p>
          <a:p>
            <a:pPr marL="0" indent="0" eaLnBrk="1" hangingPunct="1">
              <a:buFont typeface="Arial" panose="020B0604020202020204" pitchFamily="34" charset="0"/>
              <a:buNone/>
              <a:defRPr/>
            </a:pPr>
            <a:endParaRPr lang="en-AU" altLang="en-US" dirty="0"/>
          </a:p>
          <a:p>
            <a:pPr eaLnBrk="1" hangingPunct="1">
              <a:defRPr/>
            </a:pPr>
            <a:endParaRPr lang="en-AU" sz="2000" dirty="0"/>
          </a:p>
        </p:txBody>
      </p:sp>
      <p:sp>
        <p:nvSpPr>
          <p:cNvPr id="8199" name="Title 6">
            <a:extLst>
              <a:ext uri="{FF2B5EF4-FFF2-40B4-BE49-F238E27FC236}">
                <a16:creationId xmlns:a16="http://schemas.microsoft.com/office/drawing/2014/main" id="{6E62F58E-D29F-9EFB-B757-095E7D0845C7}"/>
              </a:ext>
            </a:extLst>
          </p:cNvPr>
          <p:cNvSpPr>
            <a:spLocks noGrp="1" noChangeArrowheads="1"/>
          </p:cNvSpPr>
          <p:nvPr>
            <p:ph type="title"/>
          </p:nvPr>
        </p:nvSpPr>
        <p:spPr>
          <a:xfrm>
            <a:off x="749300" y="474663"/>
            <a:ext cx="10515600" cy="1325562"/>
          </a:xfrm>
        </p:spPr>
        <p:txBody>
          <a:bodyPr/>
          <a:lstStyle/>
          <a:p>
            <a:pPr eaLnBrk="1" hangingPunct="1"/>
            <a:r>
              <a:rPr lang="en-AU" altLang="en-US">
                <a:latin typeface="Arial Rounded MT Bold" panose="020F0704030504030204" pitchFamily="34" charset="0"/>
              </a:rPr>
              <a:t>What is gambling?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 descr="A group of women holding a trophy&#10;&#10;Description automatically generated">
            <a:extLst>
              <a:ext uri="{FF2B5EF4-FFF2-40B4-BE49-F238E27FC236}">
                <a16:creationId xmlns:a16="http://schemas.microsoft.com/office/drawing/2014/main" id="{95B59947-F87A-647E-5AA0-3B18CF891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67"/>
          <a:stretch>
            <a:fillRect/>
          </a:stretch>
        </p:blipFill>
        <p:spPr bwMode="auto">
          <a:xfrm>
            <a:off x="2921000" y="0"/>
            <a:ext cx="9271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007B8CC-509D-0220-53EA-2E0483E2AE61}"/>
              </a:ext>
            </a:extLst>
          </p:cNvPr>
          <p:cNvSpPr/>
          <p:nvPr/>
        </p:nvSpPr>
        <p:spPr>
          <a:xfrm rot="5400000">
            <a:off x="1526375" y="-1471490"/>
            <a:ext cx="6176953" cy="911994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147" name="Content Placeholder 2">
            <a:extLst>
              <a:ext uri="{FF2B5EF4-FFF2-40B4-BE49-F238E27FC236}">
                <a16:creationId xmlns:a16="http://schemas.microsoft.com/office/drawing/2014/main" id="{2DA42BF5-D274-C0D1-EEAF-7E4C58A74870}"/>
              </a:ext>
            </a:extLst>
          </p:cNvPr>
          <p:cNvSpPr>
            <a:spLocks noGrp="1" noChangeArrowheads="1"/>
          </p:cNvSpPr>
          <p:nvPr>
            <p:ph idx="1"/>
          </p:nvPr>
        </p:nvSpPr>
        <p:spPr>
          <a:xfrm>
            <a:off x="838200" y="1825621"/>
            <a:ext cx="10515600" cy="4351338"/>
          </a:xfrm>
        </p:spPr>
        <p:txBody>
          <a:bodyPr numCol="2"/>
          <a:lstStyle/>
          <a:p>
            <a:pPr eaLnBrk="1" hangingPunct="1">
              <a:defRPr/>
            </a:pPr>
            <a:r>
              <a:rPr lang="en-AU" altLang="en-US" dirty="0">
                <a:latin typeface="Arial Nova" panose="020B0504020202020204" pitchFamily="34" charset="0"/>
              </a:rPr>
              <a:t>Lotteries and scratchies</a:t>
            </a:r>
          </a:p>
          <a:p>
            <a:pPr eaLnBrk="1" hangingPunct="1">
              <a:defRPr/>
            </a:pPr>
            <a:r>
              <a:rPr lang="en-AU" altLang="en-US" dirty="0">
                <a:latin typeface="Arial Nova" panose="020B0504020202020204" pitchFamily="34" charset="0"/>
              </a:rPr>
              <a:t>Race betting</a:t>
            </a:r>
          </a:p>
          <a:p>
            <a:pPr eaLnBrk="1" hangingPunct="1">
              <a:defRPr/>
            </a:pPr>
            <a:r>
              <a:rPr lang="en-AU" altLang="en-US" dirty="0">
                <a:latin typeface="Arial Nova" panose="020B0504020202020204" pitchFamily="34" charset="0"/>
              </a:rPr>
              <a:t>Sports betting</a:t>
            </a:r>
          </a:p>
          <a:p>
            <a:pPr eaLnBrk="1" hangingPunct="1">
              <a:defRPr/>
            </a:pPr>
            <a:r>
              <a:rPr lang="en-AU" altLang="en-US" dirty="0">
                <a:latin typeface="Arial Nova" panose="020B0504020202020204" pitchFamily="34" charset="0"/>
              </a:rPr>
              <a:t>Pokies</a:t>
            </a:r>
          </a:p>
          <a:p>
            <a:pPr eaLnBrk="1" hangingPunct="1">
              <a:defRPr/>
            </a:pPr>
            <a:r>
              <a:rPr lang="en-AU" altLang="en-US" dirty="0">
                <a:latin typeface="Arial Nova" panose="020B0504020202020204" pitchFamily="34" charset="0"/>
              </a:rPr>
              <a:t>Casino games</a:t>
            </a:r>
          </a:p>
          <a:p>
            <a:pPr eaLnBrk="1" hangingPunct="1">
              <a:defRPr/>
            </a:pPr>
            <a:r>
              <a:rPr lang="en-AU" altLang="en-US" dirty="0">
                <a:latin typeface="Arial Nova" panose="020B0504020202020204" pitchFamily="34" charset="0"/>
              </a:rPr>
              <a:t>Keno and bingo</a:t>
            </a:r>
          </a:p>
          <a:p>
            <a:pPr eaLnBrk="1" hangingPunct="1">
              <a:defRPr/>
            </a:pPr>
            <a:r>
              <a:rPr lang="en-AU" altLang="en-US" dirty="0">
                <a:latin typeface="Arial Nova" panose="020B0504020202020204" pitchFamily="34" charset="0"/>
              </a:rPr>
              <a:t>Other novelty events</a:t>
            </a:r>
          </a:p>
        </p:txBody>
      </p:sp>
      <p:sp>
        <p:nvSpPr>
          <p:cNvPr id="10247" name="Title 1">
            <a:extLst>
              <a:ext uri="{FF2B5EF4-FFF2-40B4-BE49-F238E27FC236}">
                <a16:creationId xmlns:a16="http://schemas.microsoft.com/office/drawing/2014/main" id="{E328D53C-AF24-A1FE-1676-05478BF10AEC}"/>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What can people gamble 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CFE76F72-BDD2-A1F3-454B-5353581D8E36}"/>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Popularity of gambling in Queensland</a:t>
            </a:r>
          </a:p>
        </p:txBody>
      </p:sp>
      <p:sp>
        <p:nvSpPr>
          <p:cNvPr id="12291" name="Content Placeholder 2">
            <a:extLst>
              <a:ext uri="{FF2B5EF4-FFF2-40B4-BE49-F238E27FC236}">
                <a16:creationId xmlns:a16="http://schemas.microsoft.com/office/drawing/2014/main" id="{FF5C1114-0E01-CB53-AA33-EDEDE0672143}"/>
              </a:ext>
            </a:extLst>
          </p:cNvPr>
          <p:cNvSpPr>
            <a:spLocks noGrp="1" noChangeArrowheads="1"/>
          </p:cNvSpPr>
          <p:nvPr>
            <p:ph idx="1"/>
          </p:nvPr>
        </p:nvSpPr>
        <p:spPr>
          <a:xfrm>
            <a:off x="838200" y="3630611"/>
            <a:ext cx="2651125" cy="827088"/>
          </a:xfrm>
        </p:spPr>
        <p:txBody>
          <a:bodyPr/>
          <a:lstStyle/>
          <a:p>
            <a:pPr marL="0" indent="0" algn="ctr" eaLnBrk="1" hangingPunct="1">
              <a:buFont typeface="Arial" panose="020B0604020202020204" pitchFamily="34" charset="0"/>
              <a:buNone/>
            </a:pPr>
            <a:r>
              <a:rPr lang="en-AU" altLang="en-US" sz="2600" dirty="0">
                <a:solidFill>
                  <a:srgbClr val="5EA443"/>
                </a:solidFill>
                <a:latin typeface="Arial Nova" panose="020B0504020202020204" pitchFamily="34" charset="0"/>
              </a:rPr>
              <a:t>70% of Queenslanders gambled in 2023</a:t>
            </a:r>
          </a:p>
          <a:p>
            <a:pPr marL="0" indent="0" eaLnBrk="1" hangingPunct="1">
              <a:buFont typeface="Arial" panose="020B0604020202020204" pitchFamily="34" charset="0"/>
              <a:buNone/>
            </a:pPr>
            <a:endParaRPr lang="en-AU" altLang="en-US" dirty="0"/>
          </a:p>
        </p:txBody>
      </p:sp>
      <p:sp>
        <p:nvSpPr>
          <p:cNvPr id="12292" name="Content Placeholder 2">
            <a:extLst>
              <a:ext uri="{FF2B5EF4-FFF2-40B4-BE49-F238E27FC236}">
                <a16:creationId xmlns:a16="http://schemas.microsoft.com/office/drawing/2014/main" id="{DAC1FC01-8986-2B9B-EA40-D727F7489CA4}"/>
              </a:ext>
            </a:extLst>
          </p:cNvPr>
          <p:cNvSpPr txBox="1">
            <a:spLocks noChangeArrowheads="1"/>
          </p:cNvSpPr>
          <p:nvPr/>
        </p:nvSpPr>
        <p:spPr bwMode="auto">
          <a:xfrm>
            <a:off x="8702675" y="3630612"/>
            <a:ext cx="286539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AU" altLang="en-US" sz="2600" dirty="0">
                <a:solidFill>
                  <a:srgbClr val="5EA443"/>
                </a:solidFill>
                <a:latin typeface="Arial Nova" panose="020B0504020202020204" pitchFamily="34" charset="0"/>
              </a:rPr>
              <a:t>18–34-year-olds gamble more than other age groups</a:t>
            </a:r>
          </a:p>
          <a:p>
            <a:pPr algn="ctr">
              <a:buFont typeface="Arial" panose="020B0604020202020204" pitchFamily="34" charset="0"/>
              <a:buNone/>
            </a:pPr>
            <a:r>
              <a:rPr lang="en-AU" altLang="en-US" sz="1800" dirty="0">
                <a:solidFill>
                  <a:srgbClr val="5EA443"/>
                </a:solidFill>
                <a:latin typeface="Arial Nova" panose="020B0504020202020204" pitchFamily="34" charset="0"/>
              </a:rPr>
              <a:t>on pokies, sports betting and table games </a:t>
            </a:r>
          </a:p>
        </p:txBody>
      </p:sp>
      <p:sp>
        <p:nvSpPr>
          <p:cNvPr id="12293" name="Content Placeholder 2">
            <a:extLst>
              <a:ext uri="{FF2B5EF4-FFF2-40B4-BE49-F238E27FC236}">
                <a16:creationId xmlns:a16="http://schemas.microsoft.com/office/drawing/2014/main" id="{E741724A-2F6D-6C61-0D83-ECDB852833D6}"/>
              </a:ext>
            </a:extLst>
          </p:cNvPr>
          <p:cNvSpPr txBox="1">
            <a:spLocks noChangeArrowheads="1"/>
          </p:cNvSpPr>
          <p:nvPr/>
        </p:nvSpPr>
        <p:spPr bwMode="auto">
          <a:xfrm>
            <a:off x="4663301" y="3632199"/>
            <a:ext cx="286539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AU" altLang="en-US" sz="2600" dirty="0">
                <a:solidFill>
                  <a:srgbClr val="5EA443"/>
                </a:solidFill>
                <a:latin typeface="Arial Nova" panose="020B0504020202020204" pitchFamily="34" charset="0"/>
              </a:rPr>
              <a:t>Men are more likely than women to gamble</a:t>
            </a:r>
          </a:p>
          <a:p>
            <a:pPr algn="ctr">
              <a:buNone/>
            </a:pPr>
            <a:r>
              <a:rPr lang="en-AU" altLang="en-US" sz="1800" dirty="0">
                <a:solidFill>
                  <a:srgbClr val="5EA443"/>
                </a:solidFill>
                <a:latin typeface="Arial Nova" panose="020B0504020202020204" pitchFamily="34" charset="0"/>
              </a:rPr>
              <a:t>on pokies, race and sports betting, keno and table games</a:t>
            </a:r>
          </a:p>
          <a:p>
            <a:pPr algn="ctr">
              <a:buFont typeface="Arial" panose="020B0604020202020204" pitchFamily="34" charset="0"/>
              <a:buNone/>
            </a:pPr>
            <a:endParaRPr lang="en-AU" altLang="en-US" dirty="0">
              <a:solidFill>
                <a:srgbClr val="5EA443"/>
              </a:solidFill>
              <a:latin typeface="Arial Nova" panose="020B0504020202020204" pitchFamily="34" charset="0"/>
            </a:endParaRPr>
          </a:p>
        </p:txBody>
      </p:sp>
      <p:pic>
        <p:nvPicPr>
          <p:cNvPr id="12294" name="Graphic 1" descr="Australia with solid fill">
            <a:extLst>
              <a:ext uri="{FF2B5EF4-FFF2-40B4-BE49-F238E27FC236}">
                <a16:creationId xmlns:a16="http://schemas.microsoft.com/office/drawing/2014/main" id="{06522E9A-51B7-1922-029C-378419486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892300"/>
            <a:ext cx="173831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Graphic 4" descr="Male profile with solid fill">
            <a:extLst>
              <a:ext uri="{FF2B5EF4-FFF2-40B4-BE49-F238E27FC236}">
                <a16:creationId xmlns:a16="http://schemas.microsoft.com/office/drawing/2014/main" id="{3A0E12B7-6CED-CA45-BD5E-009F88CDD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1792288"/>
            <a:ext cx="15875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Graphic 2" descr="Business Growth with solid fill">
            <a:extLst>
              <a:ext uri="{FF2B5EF4-FFF2-40B4-BE49-F238E27FC236}">
                <a16:creationId xmlns:a16="http://schemas.microsoft.com/office/drawing/2014/main" id="{4B71F077-F14B-8926-CC89-F56B8BAFA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2417" y="1792288"/>
            <a:ext cx="158591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A hand holding a phone with a picture of a football field&#10;&#10;Description automatically generated">
            <a:extLst>
              <a:ext uri="{FF2B5EF4-FFF2-40B4-BE49-F238E27FC236}">
                <a16:creationId xmlns:a16="http://schemas.microsoft.com/office/drawing/2014/main" id="{DC9A60C7-7B52-5392-4458-B0DA788A5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0"/>
            <a:ext cx="64055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C95B39B-3504-6F27-C0BC-FCA2B004996F}"/>
              </a:ext>
            </a:extLst>
          </p:cNvPr>
          <p:cNvSpPr/>
          <p:nvPr/>
        </p:nvSpPr>
        <p:spPr>
          <a:xfrm rot="5400000">
            <a:off x="1901990" y="-1847105"/>
            <a:ext cx="6176953" cy="98711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4342" name="Title 1">
            <a:extLst>
              <a:ext uri="{FF2B5EF4-FFF2-40B4-BE49-F238E27FC236}">
                <a16:creationId xmlns:a16="http://schemas.microsoft.com/office/drawing/2014/main" id="{2BEEFE78-AAAD-A40D-D358-9B1F6C00EF2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Is it normal to gamble?</a:t>
            </a:r>
          </a:p>
        </p:txBody>
      </p:sp>
      <p:sp>
        <p:nvSpPr>
          <p:cNvPr id="12295" name="Content Placeholder 2">
            <a:extLst>
              <a:ext uri="{FF2B5EF4-FFF2-40B4-BE49-F238E27FC236}">
                <a16:creationId xmlns:a16="http://schemas.microsoft.com/office/drawing/2014/main" id="{095D4CAC-B4C2-778D-042C-9C5D6E7B53DF}"/>
              </a:ext>
            </a:extLst>
          </p:cNvPr>
          <p:cNvSpPr>
            <a:spLocks noGrp="1" noChangeArrowheads="1"/>
          </p:cNvSpPr>
          <p:nvPr>
            <p:ph sz="half" idx="1"/>
          </p:nvPr>
        </p:nvSpPr>
        <p:spPr>
          <a:xfrm>
            <a:off x="838200" y="1825625"/>
            <a:ext cx="5537200" cy="4351338"/>
          </a:xfrm>
        </p:spPr>
        <p:txBody>
          <a:bodyPr/>
          <a:lstStyle/>
          <a:p>
            <a:pPr marL="0" indent="0" eaLnBrk="1" hangingPunct="1">
              <a:buFont typeface="Arial" panose="020B0604020202020204" pitchFamily="34" charset="0"/>
              <a:buNone/>
              <a:defRPr/>
            </a:pPr>
            <a:r>
              <a:rPr lang="en-AU" altLang="en-US" dirty="0">
                <a:latin typeface="Arial Nova" panose="020B0504020202020204" pitchFamily="34" charset="0"/>
              </a:rPr>
              <a:t>Gambling seems normal due to…</a:t>
            </a:r>
          </a:p>
          <a:p>
            <a:pPr eaLnBrk="1" hangingPunct="1">
              <a:defRPr/>
            </a:pPr>
            <a:r>
              <a:rPr lang="en-AU" altLang="en-US" dirty="0">
                <a:latin typeface="Arial Nova" panose="020B0504020202020204" pitchFamily="34" charset="0"/>
              </a:rPr>
              <a:t>The promotion and advertising of gambling products</a:t>
            </a:r>
          </a:p>
          <a:p>
            <a:pPr eaLnBrk="1" hangingPunct="1">
              <a:defRPr/>
            </a:pPr>
            <a:r>
              <a:rPr lang="en-AU" altLang="en-US" dirty="0">
                <a:latin typeface="Arial Nova" panose="020B0504020202020204" pitchFamily="34" charset="0"/>
              </a:rPr>
              <a:t>The support of gambling within communities</a:t>
            </a:r>
          </a:p>
          <a:p>
            <a:pPr eaLnBrk="1" hangingPunct="1">
              <a:defRPr/>
            </a:pPr>
            <a:r>
              <a:rPr lang="en-AU" altLang="en-US" dirty="0">
                <a:latin typeface="Arial Nova" panose="020B0504020202020204" pitchFamily="34" charset="0"/>
              </a:rPr>
              <a:t>Online gambling platforms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58c946d-ee25-4941-8a7f-e2473d3b0c31">
      <Terms xmlns="http://schemas.microsoft.com/office/infopath/2007/PartnerControls"/>
    </lcf76f155ced4ddcb4097134ff3c332f>
    <TaxCatchAll xmlns="49388460-2b74-4ed5-aedc-a9c9dc8864f8"/>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0017C18B560341929455D6ABCBE9B8" ma:contentTypeVersion="19" ma:contentTypeDescription="Create a new document." ma:contentTypeScope="" ma:versionID="8dce8365e5cfb6e004de096e0b48522b">
  <xsd:schema xmlns:xsd="http://www.w3.org/2001/XMLSchema" xmlns:xs="http://www.w3.org/2001/XMLSchema" xmlns:p="http://schemas.microsoft.com/office/2006/metadata/properties" xmlns:ns2="558c946d-ee25-4941-8a7f-e2473d3b0c31" xmlns:ns3="49388460-2b74-4ed5-aedc-a9c9dc8864f8" targetNamespace="http://schemas.microsoft.com/office/2006/metadata/properties" ma:root="true" ma:fieldsID="421e513535a954c7feb382dfd4d6757c" ns2:_="" ns3:_="">
    <xsd:import namespace="558c946d-ee25-4941-8a7f-e2473d3b0c31"/>
    <xsd:import namespace="49388460-2b74-4ed5-aedc-a9c9dc8864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c946d-ee25-4941-8a7f-e2473d3b0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ddfcb4-d4d9-4c0a-a157-a322b1d893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388460-2b74-4ed5-aedc-a9c9dc8864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bcbf5f-ce4e-464b-8f2f-637f79654fce}" ma:internalName="TaxCatchAll" ma:showField="CatchAllData" ma:web="49388460-2b74-4ed5-aedc-a9c9dc8864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D7A7BF-6DBD-4FAD-91B7-82F0E356A251}">
  <ds:schemaRefs>
    <ds:schemaRef ds:uri="http://schemas.microsoft.com/office/2006/metadata/properties"/>
    <ds:schemaRef ds:uri="http://schemas.microsoft.com/office/infopath/2007/PartnerControls"/>
    <ds:schemaRef ds:uri="558c946d-ee25-4941-8a7f-e2473d3b0c31"/>
    <ds:schemaRef ds:uri="49388460-2b74-4ed5-aedc-a9c9dc8864f8"/>
  </ds:schemaRefs>
</ds:datastoreItem>
</file>

<file path=customXml/itemProps2.xml><?xml version="1.0" encoding="utf-8"?>
<ds:datastoreItem xmlns:ds="http://schemas.openxmlformats.org/officeDocument/2006/customXml" ds:itemID="{3BAD1AA1-3F74-4FC4-8055-722103F51610}">
  <ds:schemaRefs>
    <ds:schemaRef ds:uri="http://schemas.microsoft.com/sharepoint/v3/contenttype/forms"/>
  </ds:schemaRefs>
</ds:datastoreItem>
</file>

<file path=customXml/itemProps3.xml><?xml version="1.0" encoding="utf-8"?>
<ds:datastoreItem xmlns:ds="http://schemas.openxmlformats.org/officeDocument/2006/customXml" ds:itemID="{42765585-3076-43DC-B344-EB1C331F25D6}">
  <ds:schemaRefs>
    <ds:schemaRef ds:uri="49388460-2b74-4ed5-aedc-a9c9dc8864f8"/>
    <ds:schemaRef ds:uri="558c946d-ee25-4941-8a7f-e2473d3b0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3046</TotalTime>
  <Words>4906</Words>
  <Application>Microsoft Office PowerPoint</Application>
  <PresentationFormat>Widescreen</PresentationFormat>
  <Paragraphs>375</Paragraphs>
  <Slides>28</Slides>
  <Notes>28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Nova</vt:lpstr>
      <vt:lpstr>Arial Rounded MT Bold</vt:lpstr>
      <vt:lpstr>Calibri</vt:lpstr>
      <vt:lpstr>Calibri Light</vt:lpstr>
      <vt:lpstr>Karla</vt:lpstr>
      <vt:lpstr>Metropolis-Bold</vt:lpstr>
      <vt:lpstr>Metropolis-Regular</vt:lpstr>
      <vt:lpstr>Times New Roman</vt:lpstr>
      <vt:lpstr>Office Theme</vt:lpstr>
      <vt:lpstr>PowerPoint Presentation</vt:lpstr>
      <vt:lpstr>Acknowledgement of Country</vt:lpstr>
      <vt:lpstr>Gambling Help services</vt:lpstr>
      <vt:lpstr>Our services</vt:lpstr>
      <vt:lpstr>Overview</vt:lpstr>
      <vt:lpstr>What is gambling?</vt:lpstr>
      <vt:lpstr>What can people gamble on?</vt:lpstr>
      <vt:lpstr>Popularity of gambling in Queensland</vt:lpstr>
      <vt:lpstr>Is it normal to gamble?</vt:lpstr>
      <vt:lpstr>The odds of winning</vt:lpstr>
      <vt:lpstr>Gambling and the brain</vt:lpstr>
      <vt:lpstr>Why do people gamble?</vt:lpstr>
      <vt:lpstr>Gambling harm</vt:lpstr>
      <vt:lpstr>Signs of gambling harm</vt:lpstr>
      <vt:lpstr>Signs of gambling harm</vt:lpstr>
      <vt:lpstr>Gambling harm risk factors</vt:lpstr>
      <vt:lpstr>Louise’s story</vt:lpstr>
      <vt:lpstr>Tips for safer gambling</vt:lpstr>
      <vt:lpstr>Get support</vt:lpstr>
      <vt:lpstr>Self-help</vt:lpstr>
      <vt:lpstr>Self-exclusion</vt:lpstr>
      <vt:lpstr>Support services</vt:lpstr>
      <vt:lpstr>Other local support services</vt:lpstr>
      <vt:lpstr>Gambling Help support services</vt:lpstr>
      <vt:lpstr>Group therapy support services</vt:lpstr>
      <vt:lpstr>Gambling harm consultations</vt:lpstr>
      <vt:lpstr>Crisis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about Gambling</dc:title>
  <dc:creator>Dominique Bell</dc:creator>
  <cp:lastModifiedBy>Dominique Bell</cp:lastModifiedBy>
  <cp:revision>116</cp:revision>
  <dcterms:created xsi:type="dcterms:W3CDTF">2024-02-28T03:49:12Z</dcterms:created>
  <dcterms:modified xsi:type="dcterms:W3CDTF">2024-09-06T00:43:25Z</dcterms:modified>
</cp:coreProperties>
</file>