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2" r:id="rId2"/>
    <p:sldId id="374" r:id="rId3"/>
    <p:sldId id="359" r:id="rId4"/>
    <p:sldId id="360" r:id="rId5"/>
    <p:sldId id="340" r:id="rId6"/>
    <p:sldId id="362" r:id="rId7"/>
    <p:sldId id="369" r:id="rId8"/>
    <p:sldId id="319" r:id="rId9"/>
    <p:sldId id="342" r:id="rId10"/>
    <p:sldId id="367" r:id="rId11"/>
    <p:sldId id="344" r:id="rId12"/>
    <p:sldId id="368" r:id="rId13"/>
    <p:sldId id="364" r:id="rId14"/>
    <p:sldId id="365" r:id="rId15"/>
    <p:sldId id="366" r:id="rId16"/>
    <p:sldId id="372" r:id="rId17"/>
    <p:sldId id="304" r:id="rId18"/>
    <p:sldId id="371" r:id="rId19"/>
    <p:sldId id="309" r:id="rId20"/>
    <p:sldId id="308" r:id="rId21"/>
    <p:sldId id="302"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 id="{CEFA089A-73D2-0EF0-7934-D7C75D009026}" name="Elizabeth Costello" initials="EC" userId="S::elizabeth.costello@justice.qld.gov.au::c83f8cf1-53f0-481f-bb55-9923a90f94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1985" autoAdjust="0"/>
  </p:normalViewPr>
  <p:slideViewPr>
    <p:cSldViewPr snapToGrid="0">
      <p:cViewPr varScale="1">
        <p:scale>
          <a:sx n="79" d="100"/>
          <a:sy n="79" d="100"/>
        </p:scale>
        <p:origin x="11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rgbClr val="5EA443"/>
              </a:solidFill>
              <a:ln w="19050">
                <a:solidFill>
                  <a:srgbClr val="5EA443"/>
                </a:solidFill>
              </a:ln>
              <a:effectLst/>
            </c:spPr>
            <c:extLst>
              <c:ext xmlns:c16="http://schemas.microsoft.com/office/drawing/2014/chart" uri="{C3380CC4-5D6E-409C-BE32-E72D297353CC}">
                <c16:uniqueId val="{00000001-4FBC-4E15-9243-CF33FE510401}"/>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4FBC-4E15-9243-CF33FE510401}"/>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4FBC-4E15-9243-CF33FE510401}"/>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4FBC-4E15-9243-CF33FE510401}"/>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4FBC-4E15-9243-CF33FE5104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5F40C-5800-4299-ABAE-A9EB5BEC0952}" type="datetimeFigureOut">
              <a:rPr lang="en-AU" smtClean="0"/>
              <a:t>22/11/2024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11745-04D6-4F01-874F-37D7E963E4DA}" type="slidenum">
              <a:rPr lang="en-AU" smtClean="0"/>
              <a:t>‹#›</a:t>
            </a:fld>
            <a:endParaRPr lang="en-AU"/>
          </a:p>
        </p:txBody>
      </p:sp>
    </p:spTree>
    <p:extLst>
      <p:ext uri="{BB962C8B-B14F-4D97-AF65-F5344CB8AC3E}">
        <p14:creationId xmlns:p14="http://schemas.microsoft.com/office/powerpoint/2010/main" val="292841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414141"/>
                </a:solidFill>
                <a:effectLst/>
                <a:latin typeface="Noto Sans" panose="020B0502040204020203" pitchFamily="34" charset="0"/>
              </a:rPr>
              <a:t>Taking good care of your body is one of the most important things you can do to improve your mental wellbeing. </a:t>
            </a:r>
            <a:r>
              <a:rPr lang="en-AU" b="0" i="0" dirty="0">
                <a:solidFill>
                  <a:srgbClr val="414141"/>
                </a:solidFill>
                <a:effectLst/>
                <a:latin typeface="Noto Sans" panose="020B0502040504020204" pitchFamily="34" charset="0"/>
              </a:rPr>
              <a:t>A healthy, well-nourished and rested body provides the foundation for your mind to function at its best. </a:t>
            </a:r>
            <a:r>
              <a:rPr lang="en-AU" b="0" i="0" dirty="0">
                <a:effectLst/>
                <a:latin typeface="Noto Sans" panose="020B0502040504020204" pitchFamily="34" charset="0"/>
              </a:rPr>
              <a:t>You can take better care of your body in three different ways: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b="0" i="0" dirty="0">
                <a:effectLst/>
                <a:latin typeface="Noto Sans" panose="020B0502040504020204" pitchFamily="34" charset="0"/>
              </a:rPr>
              <a:t>Prioritise physical activity. </a:t>
            </a:r>
            <a:r>
              <a:rPr lang="en-AU" b="0" i="0" dirty="0">
                <a:solidFill>
                  <a:srgbClr val="414141"/>
                </a:solidFill>
                <a:effectLst/>
                <a:latin typeface="Noto Sans" panose="020B0502040504020204" pitchFamily="34" charset="0"/>
              </a:rPr>
              <a:t>Physical activity releases feel-good chemicals into our bodies, like endorphins and serotonin. These chemicals can make you feel good, lift your mood, increase your energy levels and improve your sleep. There’s many different ways you can move your body, from taking your dog for a walk to high intensity interval training. Whichever way you choose to move your body, it’s a good idea to aim for at least 30 minutes of physical activity each day.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b="0" i="0" dirty="0">
                <a:solidFill>
                  <a:srgbClr val="414141"/>
                </a:solidFill>
                <a:effectLst/>
                <a:latin typeface="Noto Sans" panose="020B0502040504020204" pitchFamily="34" charset="0"/>
              </a:rPr>
              <a:t>Eat well. We all know that we’re meant to eat our veggies. But did you know that eating a healthy diet directly impacts your brain function? Eating the right balance of nutrients can improve your energy levels, sleep patterns and general health, leaving you fresh and ready to handle life’s day to day challenges.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AU" b="0" i="0" dirty="0">
                <a:solidFill>
                  <a:srgbClr val="414141"/>
                </a:solidFill>
                <a:effectLst/>
                <a:latin typeface="Noto Sans" panose="020B0502040504020204" pitchFamily="34" charset="0"/>
              </a:rPr>
              <a:t>Get plenty of rest. Sleep gives your brain important ‘down time’ to process and store the information it receives during the day. Not getting enough sleep affects your mood and ability to concentrate and can also lead to anxiety and depression. It’s not always easy to get good sleep, especially if you’re busy. But it’s a good idea to aim for at least eight hours each night.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AU" b="0" i="0" dirty="0">
              <a:solidFill>
                <a:srgbClr val="414141"/>
              </a:solidFill>
              <a:effectLst/>
              <a:latin typeface="Noto Sans" panose="020B0502040504020204" pitchFamily="34" charset="0"/>
            </a:endParaRPr>
          </a:p>
          <a:p>
            <a:r>
              <a:rPr lang="en-AU" b="1" dirty="0"/>
              <a:t>References:</a:t>
            </a:r>
          </a:p>
          <a:p>
            <a:r>
              <a:rPr lang="en-AU" dirty="0"/>
              <a:t>Queensland Government. (2024). </a:t>
            </a:r>
            <a:r>
              <a:rPr lang="en-AU" i="1" dirty="0"/>
              <a:t>Your mental wellbeing. </a:t>
            </a:r>
            <a:r>
              <a:rPr lang="en-AU" dirty="0"/>
              <a:t>https://www.mentalwellbeing.initiatives.qld.gov.au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10</a:t>
            </a:fld>
            <a:endParaRPr lang="en-AU"/>
          </a:p>
        </p:txBody>
      </p:sp>
    </p:spTree>
    <p:extLst>
      <p:ext uri="{BB962C8B-B14F-4D97-AF65-F5344CB8AC3E}">
        <p14:creationId xmlns:p14="http://schemas.microsoft.com/office/powerpoint/2010/main" val="151332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algn="l"/>
            <a:r>
              <a:rPr lang="en-AU" b="0" i="0" dirty="0">
                <a:solidFill>
                  <a:srgbClr val="414141"/>
                </a:solidFill>
                <a:effectLst/>
                <a:latin typeface="Noto Sans" panose="020B0502040504020204" pitchFamily="34" charset="0"/>
              </a:rPr>
              <a:t>Keeping your mind engaged with new ideas and experiences is an important part of your mental wellbeing. This could be as easy as doing a daily Sudoku, learning a new skill through an online tutorial or listening to an informative podcast. Your ability to reason and make good decisions depends on how well your brain interprets and processes information. Doing regular mental challenges trains these mental pathways, improving their effectiveness and refreshing old or unhelpful thought patterns. Research shows that lifelong learning may improve brain function and prevent or delay the symptoms of dementia. Think about what activities you might enjoy and try something new!</a:t>
            </a:r>
          </a:p>
          <a:p>
            <a:pPr algn="l"/>
            <a:endParaRPr lang="en-AU" b="0" i="0" dirty="0">
              <a:solidFill>
                <a:srgbClr val="414141"/>
              </a:solidFill>
              <a:effectLst/>
              <a:latin typeface="Noto Sans" panose="020B0502040504020204" pitchFamily="34" charset="0"/>
            </a:endParaRPr>
          </a:p>
          <a:p>
            <a:r>
              <a:rPr lang="en-AU" b="1" dirty="0"/>
              <a:t>References:</a:t>
            </a:r>
          </a:p>
          <a:p>
            <a:r>
              <a:rPr lang="en-AU" dirty="0"/>
              <a:t>Queensland Government. (2024). </a:t>
            </a:r>
            <a:r>
              <a:rPr lang="en-AU" i="1" dirty="0"/>
              <a:t>Your mental wellbeing. </a:t>
            </a:r>
            <a:r>
              <a:rPr lang="en-AU" dirty="0"/>
              <a:t>https://www.mentalwellbeing.initiatives.qld.gov.au</a:t>
            </a:r>
          </a:p>
          <a:p>
            <a:pPr algn="l"/>
            <a:endParaRPr lang="en-AU" b="0" i="0" dirty="0">
              <a:solidFill>
                <a:srgbClr val="414141"/>
              </a:solidFill>
              <a:effectLst/>
              <a:latin typeface="Noto Sans" panose="020B0502040504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11</a:t>
            </a:fld>
            <a:endParaRPr lang="en-AU"/>
          </a:p>
        </p:txBody>
      </p:sp>
    </p:spTree>
    <p:extLst>
      <p:ext uri="{BB962C8B-B14F-4D97-AF65-F5344CB8AC3E}">
        <p14:creationId xmlns:p14="http://schemas.microsoft.com/office/powerpoint/2010/main" val="237499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pPr algn="l"/>
            <a:r>
              <a:rPr lang="en-AU" dirty="0"/>
              <a:t>One of the best ways to be kind to yourself is to be kind to others. </a:t>
            </a:r>
            <a:r>
              <a:rPr lang="en-AU" b="0" i="0" dirty="0">
                <a:solidFill>
                  <a:srgbClr val="414141"/>
                </a:solidFill>
                <a:effectLst/>
                <a:latin typeface="Noto Sans" panose="020B0502040504020204" pitchFamily="34" charset="0"/>
              </a:rPr>
              <a:t>Research tells us that performing an act of kindness triggers the release of a chemical called oxytocin. This stimulates the area of your brain associated with social connection and trust, which makes you feel good. Showing gratitude can improve your self-esteem, enhance empathy, reduce aggression and even help you sleep better. Acts of gratitude create strong positive emotions and practising them regularly will also help build your mental resilience. </a:t>
            </a:r>
            <a:r>
              <a:rPr lang="en-AU" dirty="0"/>
              <a:t>You can show kindness in many ways. Try </a:t>
            </a:r>
            <a:r>
              <a:rPr lang="en-AU" b="0" i="0" dirty="0">
                <a:solidFill>
                  <a:srgbClr val="414141"/>
                </a:solidFill>
                <a:effectLst/>
                <a:latin typeface="Noto Sans" panose="020B0502040504020204" pitchFamily="34" charset="0"/>
              </a:rPr>
              <a:t>an act of giving, like volunteering or helping a neighbour, or an act of gratitude, like sending a thank you note or just writing down something you are grateful for each day.</a:t>
            </a:r>
          </a:p>
          <a:p>
            <a:pPr algn="l"/>
            <a:endParaRPr lang="en-AU" b="0" i="0" dirty="0">
              <a:solidFill>
                <a:srgbClr val="414141"/>
              </a:solidFill>
              <a:effectLst/>
              <a:latin typeface="Noto Sans" panose="020B0502040504020204" pitchFamily="34" charset="0"/>
            </a:endParaRPr>
          </a:p>
          <a:p>
            <a:r>
              <a:rPr lang="en-AU" b="1" dirty="0"/>
              <a:t>References:</a:t>
            </a:r>
          </a:p>
          <a:p>
            <a:r>
              <a:rPr lang="en-AU" dirty="0"/>
              <a:t>Queensland Government. (2024). </a:t>
            </a:r>
            <a:r>
              <a:rPr lang="en-AU" i="1" dirty="0"/>
              <a:t>Your mental wellbeing. </a:t>
            </a:r>
            <a:r>
              <a:rPr lang="en-AU" dirty="0"/>
              <a:t>https://www.mentalwellbeing.initiatives.qld.gov.au</a:t>
            </a:r>
          </a:p>
          <a:p>
            <a:pPr algn="l"/>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12</a:t>
            </a:fld>
            <a:endParaRPr lang="en-AU"/>
          </a:p>
        </p:txBody>
      </p:sp>
    </p:spTree>
    <p:extLst>
      <p:ext uri="{BB962C8B-B14F-4D97-AF65-F5344CB8AC3E}">
        <p14:creationId xmlns:p14="http://schemas.microsoft.com/office/powerpoint/2010/main" val="361758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414141"/>
                </a:solidFill>
                <a:effectLst/>
                <a:latin typeface="Noto Sans" panose="020B0502040504020204" pitchFamily="34" charset="0"/>
              </a:rPr>
              <a:t>Feeling connected to people, groups, places and culture plays an important part in your mental wellbeing. Regular positive interactions stimulate the production of a feel-good chemical in your brain called dopamine which boosts your mood. Fostering stronger relationships and connections to your community can also strengthen your social networks for times when you might need extra support. There are plenty of ways you can make meaningful connections with people. This could include spending time with family and friends, inviting co-workers or classmates for lunch, or joining a team or club. Think about what activities you could try to connect with the people around you.</a:t>
            </a:r>
          </a:p>
          <a:p>
            <a:pPr algn="l"/>
            <a:endParaRPr lang="en-AU" b="0" i="0" dirty="0">
              <a:solidFill>
                <a:srgbClr val="414141"/>
              </a:solidFill>
              <a:effectLst/>
              <a:latin typeface="Noto Sans" panose="020B0502040504020204" pitchFamily="34" charset="0"/>
            </a:endParaRPr>
          </a:p>
          <a:p>
            <a:r>
              <a:rPr lang="en-AU" b="1" dirty="0"/>
              <a:t>References:</a:t>
            </a:r>
          </a:p>
          <a:p>
            <a:r>
              <a:rPr lang="en-AU" dirty="0"/>
              <a:t>Queensland Government. (2024). </a:t>
            </a:r>
            <a:r>
              <a:rPr lang="en-AU" i="1" dirty="0"/>
              <a:t>Your mental wellbeing. </a:t>
            </a:r>
            <a:r>
              <a:rPr lang="en-AU" dirty="0"/>
              <a:t>https://www.mentalwellbeing.initiatives.qld.gov.au</a:t>
            </a: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13</a:t>
            </a:fld>
            <a:endParaRPr lang="en-AU"/>
          </a:p>
        </p:txBody>
      </p:sp>
    </p:spTree>
    <p:extLst>
      <p:ext uri="{BB962C8B-B14F-4D97-AF65-F5344CB8AC3E}">
        <p14:creationId xmlns:p14="http://schemas.microsoft.com/office/powerpoint/2010/main" val="338371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Speaker’s notes:</a:t>
            </a:r>
          </a:p>
          <a:p>
            <a:r>
              <a:rPr lang="en-AU" b="0" i="0" dirty="0">
                <a:solidFill>
                  <a:srgbClr val="414141"/>
                </a:solidFill>
                <a:effectLst/>
                <a:latin typeface="Noto Sans" panose="020B0502040504020204" pitchFamily="34" charset="0"/>
              </a:rPr>
              <a:t>Daily life can be busy and stressful. But an easy way to calm that pressure is by taking a moment to stop and focus on the present. Mindfulness is about connecting with your immediate thoughts and feelings without judging them. You can practise mindfulness anywhere by taking a deep breath, then allowing yourself to focus only on what is happening in that moment – both in the world around you and in your mind. Studies have shown that mindfulness has a strong positive effect on your mental wellbeing. By directing your attention to what is happening in the present, you’re less likely to focus on worrying about things from the past, or things that might happen in the future. Take a moment the next time you feel stressed to practice some mindfulness. </a:t>
            </a:r>
          </a:p>
          <a:p>
            <a:endParaRPr lang="en-AU" b="0" i="0" dirty="0">
              <a:solidFill>
                <a:srgbClr val="414141"/>
              </a:solidFill>
              <a:effectLst/>
              <a:latin typeface="Noto Sans" panose="020B0502040504020204" pitchFamily="34" charset="0"/>
            </a:endParaRPr>
          </a:p>
          <a:p>
            <a:r>
              <a:rPr lang="en-AU" b="0" i="0" u="none" dirty="0">
                <a:solidFill>
                  <a:srgbClr val="414141"/>
                </a:solidFill>
                <a:effectLst/>
                <a:latin typeface="Noto Sans" panose="020B0502040504020204" pitchFamily="34" charset="0"/>
              </a:rPr>
              <a:t>There are plenty of free apps, podcasts and short guided meditations available online that can help strengthen your mental wellbeing. You can find some recommended apps and links on the </a:t>
            </a:r>
            <a:r>
              <a:rPr lang="en-AU" b="0" i="1" u="none" dirty="0">
                <a:solidFill>
                  <a:srgbClr val="414141"/>
                </a:solidFill>
                <a:effectLst/>
                <a:latin typeface="Noto Sans" panose="020B0502040504020204" pitchFamily="34" charset="0"/>
              </a:rPr>
              <a:t>Dear Mind </a:t>
            </a:r>
            <a:r>
              <a:rPr lang="en-AU" b="0" i="0" u="none" dirty="0">
                <a:solidFill>
                  <a:srgbClr val="414141"/>
                </a:solidFill>
                <a:effectLst/>
                <a:latin typeface="Noto Sans" panose="020B0502040504020204" pitchFamily="34" charset="0"/>
              </a:rPr>
              <a:t>website.</a:t>
            </a:r>
          </a:p>
          <a:p>
            <a:endParaRPr lang="en-AU" b="0" i="0" dirty="0">
              <a:solidFill>
                <a:srgbClr val="414141"/>
              </a:solidFill>
              <a:effectLst/>
              <a:latin typeface="Noto Sans" panose="020B0502040504020204" pitchFamily="34" charset="0"/>
            </a:endParaRPr>
          </a:p>
          <a:p>
            <a:r>
              <a:rPr lang="en-AU" b="1" dirty="0"/>
              <a:t>References:</a:t>
            </a:r>
          </a:p>
          <a:p>
            <a:r>
              <a:rPr lang="en-AU" dirty="0"/>
              <a:t>Queensland Government. (2024). </a:t>
            </a:r>
            <a:r>
              <a:rPr lang="en-AU" i="1" dirty="0"/>
              <a:t>Your mental wellbeing. </a:t>
            </a:r>
            <a:r>
              <a:rPr lang="en-AU" dirty="0"/>
              <a:t>https://www.mentalwellbeing.initiatives.qld.gov.au</a:t>
            </a: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14</a:t>
            </a:fld>
            <a:endParaRPr lang="en-AU"/>
          </a:p>
        </p:txBody>
      </p:sp>
    </p:spTree>
    <p:extLst>
      <p:ext uri="{BB962C8B-B14F-4D97-AF65-F5344CB8AC3E}">
        <p14:creationId xmlns:p14="http://schemas.microsoft.com/office/powerpoint/2010/main" val="406940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Spending time in nature has big benefits for your mental wellbeing. </a:t>
            </a:r>
            <a:r>
              <a:rPr lang="en-AU" b="0" i="0" dirty="0">
                <a:solidFill>
                  <a:srgbClr val="414141"/>
                </a:solidFill>
                <a:effectLst/>
                <a:latin typeface="Noto Sans" panose="020B0502040504020204" pitchFamily="34" charset="0"/>
              </a:rPr>
              <a:t>Studies have shown that spending time in nature can improve your mood and reduce stress. It’s also been shown to have wider health benefits like building your immune system and lowering your blood pressure. More time outdoors also means that you’ll get more exposure to the sun. Sun exposure helps produce mood-stabilising chemicals like serotonin and gives your vitamin D levels a boost, which helps regulate your sleep cycles. There are plenty of ways to enjoy nature, like walking through local bushland, going for a picnic, kayaking or even doing some gardening. Environmentally friendly activities like recycling and composting can also help you feel a deeper connection with the world around you. Think about what ways you enjoy spending time outside and find new ways to connect with the natural world.</a:t>
            </a:r>
          </a:p>
          <a:p>
            <a:endParaRPr lang="en-AU" b="0" i="0" dirty="0">
              <a:solidFill>
                <a:srgbClr val="414141"/>
              </a:solidFill>
              <a:effectLst/>
              <a:latin typeface="Noto Sans" panose="020B0502040504020204" pitchFamily="34" charset="0"/>
            </a:endParaRPr>
          </a:p>
          <a:p>
            <a:r>
              <a:rPr lang="en-AU" b="1" dirty="0"/>
              <a:t>References:</a:t>
            </a:r>
          </a:p>
          <a:p>
            <a:r>
              <a:rPr lang="en-AU" dirty="0"/>
              <a:t>Queensland Government. (2024). </a:t>
            </a:r>
            <a:r>
              <a:rPr lang="en-AU" i="1" dirty="0"/>
              <a:t>Your mental wellbeing. </a:t>
            </a:r>
            <a:r>
              <a:rPr lang="en-AU" dirty="0"/>
              <a:t>https://www.mentalwellbeing.initiatives.qld.gov.au</a:t>
            </a:r>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15</a:t>
            </a:fld>
            <a:endParaRPr lang="en-AU"/>
          </a:p>
        </p:txBody>
      </p:sp>
    </p:spTree>
    <p:extLst>
      <p:ext uri="{BB962C8B-B14F-4D97-AF65-F5344CB8AC3E}">
        <p14:creationId xmlns:p14="http://schemas.microsoft.com/office/powerpoint/2010/main" val="186070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6E67988-2E05-32B2-6102-F8891470C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5632-3D57-879A-E425-C6B2DC176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a:t>Note for presenter:</a:t>
            </a:r>
          </a:p>
          <a:p>
            <a:r>
              <a:rPr lang="en-AU" altLang="en-US"/>
              <a:t>Please include the relevant GHS phone number and hours.</a:t>
            </a:r>
          </a:p>
          <a:p>
            <a:endParaRPr lang="en-AU" altLang="en-US" b="1"/>
          </a:p>
          <a:p>
            <a:r>
              <a:rPr lang="en-AU" altLang="en-US" b="1"/>
              <a:t>Speaker’s notes:</a:t>
            </a:r>
          </a:p>
          <a:p>
            <a:r>
              <a:rPr lang="en-AU" altLang="en-US"/>
              <a:t>If you or someone you know is experiencing gambling harm, you can seek help from our support services. We offer free and confidential counselling services to both the person experiencing gambling harm and the people close to them. You can seek this support either face-to-face, over the phone or online. Our counsellors will always provide non-judgmental support. We’ll talk about the reasons you’ve decided to seek help and make plans together for the changes we can make to your gambling, your relationships and your life. You can find our phone number and website on the screen.</a:t>
            </a:r>
          </a:p>
          <a:p>
            <a:endParaRPr lang="en-AU" altLang="en-US"/>
          </a:p>
        </p:txBody>
      </p:sp>
      <p:sp>
        <p:nvSpPr>
          <p:cNvPr id="41988" name="Slide Number Placeholder 3">
            <a:extLst>
              <a:ext uri="{FF2B5EF4-FFF2-40B4-BE49-F238E27FC236}">
                <a16:creationId xmlns:a16="http://schemas.microsoft.com/office/drawing/2014/main" id="{39806B6F-185D-615B-2710-2453611E6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FE53AF-E417-4FCB-8C73-CFE9F52F02D3}" type="slidenum">
              <a:rPr lang="en-AU" altLang="en-US" smtClean="0"/>
              <a:pPr/>
              <a:t>16</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CA3CCA0-9B7C-7FF2-4631-262A769B0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B773E46-5F79-F7DF-357F-439FE4DFE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a:t>Note for presenter:</a:t>
            </a:r>
          </a:p>
          <a:p>
            <a:r>
              <a:rPr lang="en-AU" altLang="en-US"/>
              <a:t>Please include a list of some other local support services. </a:t>
            </a:r>
          </a:p>
          <a:p>
            <a:endParaRPr lang="en-AU" altLang="en-US" b="1"/>
          </a:p>
          <a:p>
            <a:r>
              <a:rPr lang="en-AU" altLang="en-US" b="1"/>
              <a:t>Speaker’s notes:</a:t>
            </a:r>
          </a:p>
          <a:p>
            <a:pPr eaLnBrk="1" hangingPunct="1">
              <a:spcBef>
                <a:spcPct val="0"/>
              </a:spcBef>
            </a:pPr>
            <a:r>
              <a:rPr lang="en-AU" altLang="en-US"/>
              <a:t>Sometimes, people gamble because there are other factors in their life that are causing them stress or difficulty. We’ve compiled a list of some of the other support services in our area, including services to help people experiencing mental health concerns, domestic and family violence, alcohol and other drug use, or financial difficulty. You can also speak to one of our counsellors and they can get you in touch with the other support you need.</a:t>
            </a:r>
          </a:p>
        </p:txBody>
      </p:sp>
      <p:sp>
        <p:nvSpPr>
          <p:cNvPr id="44036" name="Slide Number Placeholder 3">
            <a:extLst>
              <a:ext uri="{FF2B5EF4-FFF2-40B4-BE49-F238E27FC236}">
                <a16:creationId xmlns:a16="http://schemas.microsoft.com/office/drawing/2014/main" id="{356CDF86-F88E-578A-1A51-6C630C0BA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3F7ED7-6B82-4C1B-845D-17F7BCA13936}" type="slidenum">
              <a:rPr lang="en-AU" altLang="en-US" smtClean="0"/>
              <a:pPr/>
              <a:t>17</a:t>
            </a:fld>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b="1" dirty="0"/>
              <a:t>Speaker’s notes:</a:t>
            </a:r>
          </a:p>
          <a:p>
            <a:pPr algn="l"/>
            <a:r>
              <a:rPr lang="en-AU" altLang="en-US" dirty="0"/>
              <a:t>If you or someone you know is experiencing mental-ill health, you can also seek help from other support services. Beyond Blue and Lifeline are free, confidential services that provide 24/7 support to people experiencing mental ill-health across Australia. Their </a:t>
            </a:r>
            <a:r>
              <a:rPr lang="en-AU" b="0" i="0" dirty="0">
                <a:solidFill>
                  <a:srgbClr val="4D536E"/>
                </a:solidFill>
                <a:effectLst/>
                <a:latin typeface="Arial" panose="020B0604020202020204" pitchFamily="34" charset="0"/>
              </a:rPr>
              <a:t>counsellors are professionally qualified and experienced in mental ill-health support and guidance. You can contact them using the information displayed on screen.</a:t>
            </a:r>
          </a:p>
          <a:p>
            <a:pPr algn="l"/>
            <a:endParaRPr lang="en-AU" b="0" i="0" dirty="0">
              <a:solidFill>
                <a:srgbClr val="4D536E"/>
              </a:solidFill>
              <a:effectLst/>
              <a:latin typeface="Arial" panose="020B0604020202020204" pitchFamily="34" charset="0"/>
            </a:endParaRPr>
          </a:p>
          <a:p>
            <a:pPr algn="l"/>
            <a:r>
              <a:rPr lang="en-AU" b="1" i="0" dirty="0">
                <a:solidFill>
                  <a:srgbClr val="4D536E"/>
                </a:solidFill>
                <a:effectLst/>
                <a:latin typeface="Arial" panose="020B0604020202020204" pitchFamily="34" charset="0"/>
              </a:rPr>
              <a:t>References:</a:t>
            </a:r>
          </a:p>
          <a:p>
            <a:pPr algn="l"/>
            <a:r>
              <a:rPr lang="en-AU" b="0" i="0" dirty="0">
                <a:solidFill>
                  <a:srgbClr val="4D536E"/>
                </a:solidFill>
                <a:effectLst/>
                <a:latin typeface="Arial" panose="020B0604020202020204" pitchFamily="34" charset="0"/>
              </a:rPr>
              <a:t>Beyond Blue. (2024). </a:t>
            </a:r>
            <a:r>
              <a:rPr lang="en-AU" b="0" i="1" dirty="0">
                <a:solidFill>
                  <a:srgbClr val="4D536E"/>
                </a:solidFill>
                <a:effectLst/>
                <a:latin typeface="Arial" panose="020B0604020202020204" pitchFamily="34" charset="0"/>
              </a:rPr>
              <a:t>About us Beyond Blue. </a:t>
            </a:r>
            <a:r>
              <a:rPr lang="en-AU" b="0" i="0" dirty="0">
                <a:solidFill>
                  <a:srgbClr val="4D536E"/>
                </a:solidFill>
                <a:effectLst/>
                <a:latin typeface="Arial" panose="020B0604020202020204" pitchFamily="34" charset="0"/>
              </a:rPr>
              <a:t>https://www.beyondblue.org.au/about</a:t>
            </a:r>
          </a:p>
          <a:p>
            <a:pPr algn="l"/>
            <a:r>
              <a:rPr lang="en-AU" b="0" i="0" dirty="0">
                <a:solidFill>
                  <a:srgbClr val="4D536E"/>
                </a:solidFill>
                <a:effectLst/>
                <a:latin typeface="Arial" panose="020B0604020202020204" pitchFamily="34" charset="0"/>
              </a:rPr>
              <a:t>Headspace. (2024). </a:t>
            </a:r>
            <a:r>
              <a:rPr lang="en-AU" b="0" i="1" dirty="0">
                <a:solidFill>
                  <a:srgbClr val="4D536E"/>
                </a:solidFill>
                <a:effectLst/>
                <a:latin typeface="Arial" panose="020B0604020202020204" pitchFamily="34" charset="0"/>
              </a:rPr>
              <a:t>Our services. </a:t>
            </a:r>
            <a:r>
              <a:rPr lang="en-AU" b="0" i="0" dirty="0">
                <a:solidFill>
                  <a:srgbClr val="4D536E"/>
                </a:solidFill>
                <a:effectLst/>
                <a:latin typeface="Arial" panose="020B0604020202020204" pitchFamily="34" charset="0"/>
              </a:rPr>
              <a:t>https://headspace.org.au/services/</a:t>
            </a: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18</a:t>
            </a:fld>
            <a:endParaRPr lang="en-AU"/>
          </a:p>
        </p:txBody>
      </p:sp>
    </p:spTree>
    <p:extLst>
      <p:ext uri="{BB962C8B-B14F-4D97-AF65-F5344CB8AC3E}">
        <p14:creationId xmlns:p14="http://schemas.microsoft.com/office/powerpoint/2010/main" val="335432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Gambling Help Queensland provide 24/7 support for anyone affected by gambling across Queensland, through their free hotline displayed on screen. Find more information at the Gambling Help Queensland website.</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Gambling Help Online provide 24/7 free online support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marL="0" indent="0">
              <a:buFont typeface="Arial" panose="020B0604020202020204" pitchFamily="34" charset="0"/>
              <a:buNone/>
            </a:pPr>
            <a:r>
              <a:rPr lang="en-AU" altLang="en-US" dirty="0"/>
              <a:t>Gambling Help Queensland. (2024). </a:t>
            </a:r>
            <a:r>
              <a:rPr lang="en-AU" altLang="en-US" i="1" dirty="0"/>
              <a:t>Home. </a:t>
            </a:r>
            <a:r>
              <a:rPr lang="en-AU" altLang="en-US" dirty="0">
                <a:latin typeface="Arial Nova" panose="020B0504020202020204" pitchFamily="34" charset="0"/>
              </a:rPr>
              <a:t>www.gamblinghelpqld.org.au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latin typeface="Arial Nova" panose="020B0504020202020204" pitchFamily="34" charset="0"/>
            </a:endParaRP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19</a:t>
            </a:fld>
            <a:endParaRPr lang="en-AU" altLang="en-US"/>
          </a:p>
        </p:txBody>
      </p:sp>
    </p:spTree>
    <p:extLst>
      <p:ext uri="{BB962C8B-B14F-4D97-AF65-F5344CB8AC3E}">
        <p14:creationId xmlns:p14="http://schemas.microsoft.com/office/powerpoint/2010/main" val="194438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Some of the content we are about to talk about in the next few slides might be difficult or confronting. If you think engaging in a conversation about mental ill-health might be harmful or distressing for you right now, we understand. We encourage you to step outside for the next 15-20 minutes. </a:t>
            </a:r>
          </a:p>
          <a:p>
            <a:endParaRPr lang="en-AU" dirty="0"/>
          </a:p>
          <a:p>
            <a:r>
              <a:rPr lang="en-AU" dirty="0"/>
              <a:t>Please know help is available. You can find free and confidential support using the contact information displayed on screen. </a:t>
            </a:r>
          </a:p>
        </p:txBody>
      </p:sp>
      <p:sp>
        <p:nvSpPr>
          <p:cNvPr id="4" name="Slide Number Placeholder 3"/>
          <p:cNvSpPr>
            <a:spLocks noGrp="1"/>
          </p:cNvSpPr>
          <p:nvPr>
            <p:ph type="sldNum" sz="quarter" idx="5"/>
          </p:nvPr>
        </p:nvSpPr>
        <p:spPr/>
        <p:txBody>
          <a:bodyPr/>
          <a:lstStyle/>
          <a:p>
            <a:fld id="{BD6CC859-5DB2-4B86-AC7B-E2792F52A94C}" type="slidenum">
              <a:rPr lang="en-AU" smtClean="0"/>
              <a:t>2</a:t>
            </a:fld>
            <a:endParaRPr lang="en-AU"/>
          </a:p>
        </p:txBody>
      </p:sp>
    </p:spTree>
    <p:extLst>
      <p:ext uri="{BB962C8B-B14F-4D97-AF65-F5344CB8AC3E}">
        <p14:creationId xmlns:p14="http://schemas.microsoft.com/office/powerpoint/2010/main" val="1594905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There are also various support groups available. Gamblers Anonymous Queensland provides group therapy and support across Queensland.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 by clicking the ‘Queensland meetings’ tab.</a:t>
            </a:r>
          </a:p>
          <a:p>
            <a:pPr eaLnBrk="1" hangingPunct="1">
              <a:spcBef>
                <a:spcPct val="0"/>
              </a:spcBef>
            </a:pPr>
            <a:endParaRPr lang="en-AU" altLang="en-US" dirty="0"/>
          </a:p>
          <a:p>
            <a:pPr eaLnBrk="1" hangingPunct="1">
              <a:spcBef>
                <a:spcPct val="0"/>
              </a:spcBef>
            </a:pPr>
            <a:r>
              <a:rPr lang="en-AU" altLang="en-US" dirty="0"/>
              <a:t>Similarly, Gam-Anon Queensland provides group therapy for people impacted by someone else’s gambling, including partners, family, friends and colleagues. Members can also meet either face-to-face or online. You can find more information at the website on screen.</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20</a:t>
            </a:fld>
            <a:endParaRPr lang="en-AU" altLang="en-US"/>
          </a:p>
        </p:txBody>
      </p:sp>
    </p:spTree>
    <p:extLst>
      <p:ext uri="{BB962C8B-B14F-4D97-AF65-F5344CB8AC3E}">
        <p14:creationId xmlns:p14="http://schemas.microsoft.com/office/powerpoint/2010/main" val="264905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B79D016-C986-3643-B6BA-B8015E22AA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069AF5E1-ACC1-E90E-6239-D92D09D36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If anything we have talked about today raises immediate concern for you, please know you are not alone. Help is always available. You can call the number on the screen or visit the Lifeline website. </a:t>
            </a:r>
          </a:p>
          <a:p>
            <a:pPr eaLnBrk="1" hangingPunct="1"/>
            <a:endParaRPr lang="en-AU" altLang="en-US" dirty="0"/>
          </a:p>
          <a:p>
            <a:pPr eaLnBrk="1" hangingPunct="1"/>
            <a:r>
              <a:rPr lang="en-AU" altLang="en-US" b="1" dirty="0"/>
              <a:t>References:</a:t>
            </a:r>
            <a:endParaRPr lang="en-AU" altLang="en-US" dirty="0"/>
          </a:p>
          <a:p>
            <a:pPr eaLnBrk="1" hangingPunct="1"/>
            <a:r>
              <a:rPr lang="en-AU" altLang="en-US" dirty="0"/>
              <a:t>Lifeline. (2024). </a:t>
            </a:r>
            <a:r>
              <a:rPr lang="en-AU" altLang="en-US" i="1" dirty="0"/>
              <a:t>Home. </a:t>
            </a:r>
            <a:r>
              <a:rPr lang="en-AU" altLang="en-US" dirty="0"/>
              <a:t>www.lifelineqld.org.au</a:t>
            </a:r>
          </a:p>
          <a:p>
            <a:pPr eaLnBrk="1" hangingPunct="1"/>
            <a:endParaRPr lang="en-AU" altLang="en-US" dirty="0"/>
          </a:p>
        </p:txBody>
      </p:sp>
      <p:sp>
        <p:nvSpPr>
          <p:cNvPr id="89092" name="Slide Number Placeholder 3">
            <a:extLst>
              <a:ext uri="{FF2B5EF4-FFF2-40B4-BE49-F238E27FC236}">
                <a16:creationId xmlns:a16="http://schemas.microsoft.com/office/drawing/2014/main" id="{841DA147-3D4B-BC17-3CBF-43C0898D4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801B9F-F544-4235-A1E4-1B322CBCEF04}" type="slidenum">
              <a:rPr lang="en-AU" altLang="en-US" smtClean="0"/>
              <a:pPr fontAlgn="base">
                <a:spcBef>
                  <a:spcPct val="0"/>
                </a:spcBef>
                <a:spcAft>
                  <a:spcPct val="0"/>
                </a:spcAft>
              </a:pPr>
              <a:t>21</a:t>
            </a:fld>
            <a:endParaRPr lang="en-AU"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22</a:t>
            </a:fld>
            <a:endParaRPr lang="en-AU"/>
          </a:p>
        </p:txBody>
      </p:sp>
    </p:spTree>
    <p:extLst>
      <p:ext uri="{BB962C8B-B14F-4D97-AF65-F5344CB8AC3E}">
        <p14:creationId xmlns:p14="http://schemas.microsoft.com/office/powerpoint/2010/main" val="304085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talk about the link between gambling and mental health. We’ll start with a definition of mental health, explore the signs of mental ill-health, its link to gambling, and talk about strategies to look after your mental health and available support services.</a:t>
            </a:r>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3</a:t>
            </a:fld>
            <a:endParaRPr lang="en-AU"/>
          </a:p>
        </p:txBody>
      </p:sp>
    </p:spTree>
    <p:extLst>
      <p:ext uri="{BB962C8B-B14F-4D97-AF65-F5344CB8AC3E}">
        <p14:creationId xmlns:p14="http://schemas.microsoft.com/office/powerpoint/2010/main" val="61923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Mental health, as many of you will know, refers to a state of wellbeing in which an individual realises their own abilities, can cope with the normal stresses of life, can learn and work productively and is able to make a contribution to their community. Mental health is an integral part of a person’s overall health and wellbeing, as it underpins our ability to </a:t>
            </a:r>
            <a:r>
              <a:rPr lang="en-AU" b="0" i="0" dirty="0">
                <a:solidFill>
                  <a:srgbClr val="3C4245"/>
                </a:solidFill>
                <a:effectLst/>
                <a:latin typeface="Noto Sans" panose="020B0502040504020204" pitchFamily="34" charset="0"/>
              </a:rPr>
              <a:t>make decisions, build relationships and shape the world we live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3C4245"/>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C4245"/>
                </a:solidFill>
                <a:effectLst/>
                <a:latin typeface="Noto Sans" panose="020B0502040504020204" pitchFamily="34" charset="0"/>
              </a:rPr>
              <a:t>Whilst society often talks about mental disorders – like anxiety, depression, schizophrenia or Post-Traumatic Stress Disorder (PTSD) – mental health is much more nuanced. It exists on a complex continuum, which is experienced differently by every person. This means that what might be deemed a normal degree of distress or difficulty for one person can look very different for somebody else. It’s important to keep this in mind when we talk about mental health.</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World Health Organisation. (2022). </a:t>
            </a:r>
            <a:r>
              <a:rPr lang="en-AU" i="1" dirty="0"/>
              <a:t>Mental health. </a:t>
            </a:r>
            <a:r>
              <a:rPr lang="en-AU" dirty="0"/>
              <a:t>https://www.who.int/news-room/fact-sheets/detail/mental-health-strengthening-our-response</a:t>
            </a:r>
          </a:p>
          <a:p>
            <a:endParaRPr lang="en-AU" dirty="0"/>
          </a:p>
        </p:txBody>
      </p:sp>
      <p:sp>
        <p:nvSpPr>
          <p:cNvPr id="4" name="Slide Number Placeholder 3"/>
          <p:cNvSpPr>
            <a:spLocks noGrp="1"/>
          </p:cNvSpPr>
          <p:nvPr>
            <p:ph type="sldNum" sz="quarter" idx="5"/>
          </p:nvPr>
        </p:nvSpPr>
        <p:spPr/>
        <p:txBody>
          <a:bodyPr/>
          <a:lstStyle/>
          <a:p>
            <a:fld id="{D9411745-04D6-4F01-874F-37D7E963E4DA}" type="slidenum">
              <a:rPr lang="en-AU" smtClean="0"/>
              <a:t>4</a:t>
            </a:fld>
            <a:endParaRPr lang="en-AU"/>
          </a:p>
        </p:txBody>
      </p:sp>
    </p:spTree>
    <p:extLst>
      <p:ext uri="{BB962C8B-B14F-4D97-AF65-F5344CB8AC3E}">
        <p14:creationId xmlns:p14="http://schemas.microsoft.com/office/powerpoint/2010/main" val="184822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It’s important to know that everybody’s mental health is different and so, the signs of mental ill-health can look different in everybody. However, there are several common signs of mental ill-health. This might include feeling worried, anxious, or easily irritated; feeling unhappy, depressed, or unmotivated to do things you usually enjoy; experiencing changes to sleep or eating, including sleeping or eating too little or too much; feeling quieter or more withdrawn than usual; feeling disconnected or detached from yourself and others; or feeling guilty, worthless or empty. </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r>
              <a:rPr lang="en-AU" dirty="0"/>
              <a:t>Queensland Government. (2024). </a:t>
            </a:r>
            <a:r>
              <a:rPr lang="en-AU" i="1" dirty="0"/>
              <a:t>Signs of mental illness. </a:t>
            </a:r>
            <a:r>
              <a:rPr lang="en-AU" dirty="0"/>
              <a:t>https://www.qld.gov.au/health/mental-health/signs</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5</a:t>
            </a:fld>
            <a:endParaRPr lang="en-AU"/>
          </a:p>
        </p:txBody>
      </p:sp>
    </p:spTree>
    <p:extLst>
      <p:ext uri="{BB962C8B-B14F-4D97-AF65-F5344CB8AC3E}">
        <p14:creationId xmlns:p14="http://schemas.microsoft.com/office/powerpoint/2010/main" val="299507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Now, let’s talk about the link between gambling and mental health. Research tells us that people who experience gambling harm are more likely to experience mental ill-health. </a:t>
            </a:r>
            <a:r>
              <a:rPr lang="en-AU" b="0" i="0" dirty="0">
                <a:solidFill>
                  <a:srgbClr val="313131"/>
                </a:solidFill>
                <a:effectLst/>
                <a:latin typeface="Barlow" panose="00000500000000000000" pitchFamily="2" charset="0"/>
              </a:rPr>
              <a:t>About 40% of people who experience gambling harm also have depression or anxiety, with many others reporting feelings of sadness, anxiety, anger, guilt, shame, self-doubt and feelings of failure. </a:t>
            </a:r>
            <a:r>
              <a:rPr lang="en-AU" dirty="0"/>
              <a:t>Generally, people who are experiencing both gambling harm and mental ill-health usually experience mental health difficulties first and use gambling as a coping mechanism. However, it can also work the other way too – where people who are experiencing gambling harm also experience mental ill-health because of their gambling.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Gambling Help Online. (2024). </a:t>
            </a:r>
            <a:r>
              <a:rPr lang="en-AU" i="1" dirty="0"/>
              <a:t>Gambling and mental health issues. </a:t>
            </a:r>
            <a:r>
              <a:rPr lang="en-AU" dirty="0"/>
              <a:t>https://www.gamblinghelponline.org.au/support-yourself-or-others/understanding-gambling/gambling-and-mental-health-issues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212121"/>
                </a:solidFill>
                <a:effectLst/>
                <a:latin typeface="BlinkMacSystemFont"/>
              </a:rPr>
              <a:t>Dowling, N. A., </a:t>
            </a:r>
            <a:r>
              <a:rPr lang="en-AU" b="0" i="0" dirty="0" err="1">
                <a:solidFill>
                  <a:srgbClr val="212121"/>
                </a:solidFill>
                <a:effectLst/>
                <a:latin typeface="BlinkMacSystemFont"/>
              </a:rPr>
              <a:t>Cowlishaw</a:t>
            </a:r>
            <a:r>
              <a:rPr lang="en-AU" b="0" i="0" dirty="0">
                <a:solidFill>
                  <a:srgbClr val="212121"/>
                </a:solidFill>
                <a:effectLst/>
                <a:latin typeface="BlinkMacSystemFont"/>
              </a:rPr>
              <a:t>, S., et al. (2015). Prevalence of psychiatric co-morbidity in treatment-seeking problem gamblers: A systematic review and meta-analysis. </a:t>
            </a:r>
            <a:r>
              <a:rPr lang="en-AU" b="0" i="1" dirty="0">
                <a:solidFill>
                  <a:srgbClr val="212121"/>
                </a:solidFill>
                <a:effectLst/>
                <a:latin typeface="BlinkMacSystemFont"/>
              </a:rPr>
              <a:t>The Australian and New Zealand journal of psychiatry</a:t>
            </a:r>
            <a:r>
              <a:rPr lang="en-AU" b="0" i="0" dirty="0">
                <a:solidFill>
                  <a:srgbClr val="212121"/>
                </a:solidFill>
                <a:effectLst/>
                <a:latin typeface="BlinkMacSystemFont"/>
              </a:rPr>
              <a:t>, </a:t>
            </a:r>
            <a:r>
              <a:rPr lang="en-AU" b="0" i="1" dirty="0">
                <a:solidFill>
                  <a:srgbClr val="212121"/>
                </a:solidFill>
                <a:effectLst/>
                <a:latin typeface="BlinkMacSystemFont"/>
              </a:rPr>
              <a:t>49</a:t>
            </a:r>
            <a:r>
              <a:rPr lang="en-AU" b="0" i="0" dirty="0">
                <a:solidFill>
                  <a:srgbClr val="212121"/>
                </a:solidFill>
                <a:effectLst/>
                <a:latin typeface="BlinkMacSystemFont"/>
              </a:rPr>
              <a:t>(6), 519–539. https://doi.org/10.1177/0004867415575774</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6</a:t>
            </a:fld>
            <a:endParaRPr lang="en-AU"/>
          </a:p>
        </p:txBody>
      </p:sp>
    </p:spTree>
    <p:extLst>
      <p:ext uri="{BB962C8B-B14F-4D97-AF65-F5344CB8AC3E}">
        <p14:creationId xmlns:p14="http://schemas.microsoft.com/office/powerpoint/2010/main" val="398292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People who experience gambling harm often experience mental health struggles because of their gambling. This is for several reasons, including financial challenges and increased debt; or relationship stress and increased tension or conflict. People who experience both gambling harm and mental ill-health can also struggle with feelings of powerlessness, desperation and poor self-worth due to the addictive nature of gambling which can lead someone to feel like they have a lack of control over their life. They might also experience feelings of shame, guilt, or fear of judgement because of the societal stigma towards people who experience gambling harm. That’s why there can be a strong link between gambling and mental health issues. </a:t>
            </a:r>
            <a:r>
              <a:rPr lang="en-AU" b="0" i="0" dirty="0">
                <a:solidFill>
                  <a:srgbClr val="313131"/>
                </a:solidFill>
                <a:effectLst/>
                <a:latin typeface="Barlow" panose="00000500000000000000" pitchFamily="2" charset="0"/>
              </a:rPr>
              <a:t>People who have issues with gambling are also at increased risk of harming themselves or considering suicide, often because of considerable financial losses or debt.</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Gambling Help Online. (2024). </a:t>
            </a:r>
            <a:r>
              <a:rPr lang="en-AU" i="1" dirty="0"/>
              <a:t>Gambling and mental health issues. </a:t>
            </a:r>
            <a:r>
              <a:rPr lang="en-AU" dirty="0"/>
              <a:t>https://www.gamblinghelponline.org.au/support-yourself-or-others/understanding-gambling/gambling-and-mental-health-issues</a:t>
            </a:r>
          </a:p>
          <a:p>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r>
              <a:rPr lang="en-AU" altLang="en-US" dirty="0">
                <a:solidFill>
                  <a:srgbClr val="4A4A4A"/>
                </a:solidFill>
                <a:latin typeface="Karla" pitchFamily="2" charset="0"/>
              </a:rPr>
              <a:t>Browne, M, Langham, E, Rawat, V, et al. (2016) </a:t>
            </a:r>
            <a:r>
              <a:rPr lang="en-AU" altLang="en-US" i="1" dirty="0">
                <a:solidFill>
                  <a:srgbClr val="4A4A4A"/>
                </a:solidFill>
                <a:latin typeface="Karla" pitchFamily="2" charset="0"/>
              </a:rPr>
              <a:t>Assessing gambling-related harm in Victoria: a public health perspective</a:t>
            </a:r>
            <a:r>
              <a:rPr lang="en-AU" altLang="en-US" dirty="0">
                <a:solidFill>
                  <a:srgbClr val="4A4A4A"/>
                </a:solidFill>
                <a:latin typeface="Karla" pitchFamily="2" charset="0"/>
              </a:rPr>
              <a:t>. Victorian Responsible Gambling Foundation, Melbourne.</a:t>
            </a:r>
            <a:endParaRPr lang="en-AU" altLang="en-US"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9411745-04D6-4F01-874F-37D7E963E4DA}" type="slidenum">
              <a:rPr lang="en-AU" smtClean="0"/>
              <a:t>7</a:t>
            </a:fld>
            <a:endParaRPr lang="en-AU"/>
          </a:p>
        </p:txBody>
      </p:sp>
    </p:spTree>
    <p:extLst>
      <p:ext uri="{BB962C8B-B14F-4D97-AF65-F5344CB8AC3E}">
        <p14:creationId xmlns:p14="http://schemas.microsoft.com/office/powerpoint/2010/main" val="391067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FD1345-611B-065E-54D3-8E8F8CB94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8462E5-513D-EEC7-18B8-98F08C47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It’s important to understand that the connection between gambling and mental ill-health is complex. It can involve many other factors, including family crisis or relationship breakdown, financial stress, substance misuse, domestic and family violence, homelessness, and other life stresses like work or study stress. It is important to be mindful of how the different parts of somebody’s life can affect a person and the choices they make. </a:t>
            </a:r>
          </a:p>
          <a:p>
            <a:endParaRPr lang="en-AU" altLang="en-US" dirty="0"/>
          </a:p>
          <a:p>
            <a:r>
              <a:rPr lang="en-AU" alt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endParaRPr lang="en-AU" altLang="en-US" dirty="0"/>
          </a:p>
        </p:txBody>
      </p:sp>
      <p:sp>
        <p:nvSpPr>
          <p:cNvPr id="4" name="Slide Number Placeholder 3">
            <a:extLst>
              <a:ext uri="{FF2B5EF4-FFF2-40B4-BE49-F238E27FC236}">
                <a16:creationId xmlns:a16="http://schemas.microsoft.com/office/drawing/2014/main" id="{D4DE0EFB-EDA9-87C2-10AB-7C686A7DF0BF}"/>
              </a:ext>
            </a:extLst>
          </p:cNvPr>
          <p:cNvSpPr>
            <a:spLocks noGrp="1"/>
          </p:cNvSpPr>
          <p:nvPr>
            <p:ph type="sldNum" sz="quarter" idx="5"/>
          </p:nvPr>
        </p:nvSpPr>
        <p:spPr/>
        <p:txBody>
          <a:bodyPr/>
          <a:lstStyle/>
          <a:p>
            <a:pPr>
              <a:defRPr/>
            </a:pPr>
            <a:fld id="{A7A9C7F7-0D4E-4978-8927-B94CD8D836F4}" type="slidenum">
              <a:rPr lang="en-AU" smtClean="0"/>
              <a:pPr>
                <a:defRPr/>
              </a:pPr>
              <a:t>8</a:t>
            </a:fld>
            <a:endParaRPr lang="en-AU"/>
          </a:p>
        </p:txBody>
      </p:sp>
    </p:spTree>
    <p:extLst>
      <p:ext uri="{BB962C8B-B14F-4D97-AF65-F5344CB8AC3E}">
        <p14:creationId xmlns:p14="http://schemas.microsoft.com/office/powerpoint/2010/main" val="298578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There are many different ways you can support your mental health, and different strategies work for different people. We’re going to talk about the six building blocks for good mental health – get healthy, keep learning, show kindness, connect more, take notice and embrace nature. These strategies are part of a larger Queensland Government initiative called </a:t>
            </a:r>
            <a:r>
              <a:rPr lang="en-AU" i="1" dirty="0"/>
              <a:t>Dear Mind</a:t>
            </a:r>
            <a:r>
              <a:rPr lang="en-AU" dirty="0"/>
              <a:t>. If you’d like to find out more information about this initiative, or how you can support your mental health more broadly, visit the website on the screen. We’re now going to talk about each of these building blocks. </a:t>
            </a:r>
          </a:p>
          <a:p>
            <a:endParaRPr lang="en-AU" dirty="0"/>
          </a:p>
          <a:p>
            <a:r>
              <a:rPr lang="en-AU" b="1" dirty="0"/>
              <a:t>References:</a:t>
            </a:r>
          </a:p>
          <a:p>
            <a:r>
              <a:rPr lang="en-AU" dirty="0"/>
              <a:t>Queensland Government. (2024). </a:t>
            </a:r>
            <a:r>
              <a:rPr lang="en-AU" i="1" dirty="0"/>
              <a:t>Your mental wellbeing. </a:t>
            </a:r>
            <a:r>
              <a:rPr lang="en-AU" dirty="0"/>
              <a:t>https://www.mentalwellbeing.initiatives.qld.gov.au</a:t>
            </a:r>
          </a:p>
        </p:txBody>
      </p:sp>
      <p:sp>
        <p:nvSpPr>
          <p:cNvPr id="4" name="Slide Number Placeholder 3"/>
          <p:cNvSpPr>
            <a:spLocks noGrp="1"/>
          </p:cNvSpPr>
          <p:nvPr>
            <p:ph type="sldNum" sz="quarter" idx="5"/>
          </p:nvPr>
        </p:nvSpPr>
        <p:spPr/>
        <p:txBody>
          <a:bodyPr/>
          <a:lstStyle/>
          <a:p>
            <a:pPr>
              <a:defRPr/>
            </a:pPr>
            <a:fld id="{55E63E35-B662-454D-B403-010E649161CD}" type="slidenum">
              <a:rPr lang="en-AU" smtClean="0"/>
              <a:pPr>
                <a:defRPr/>
              </a:pPr>
              <a:t>9</a:t>
            </a:fld>
            <a:endParaRPr lang="en-AU"/>
          </a:p>
        </p:txBody>
      </p:sp>
    </p:spTree>
    <p:extLst>
      <p:ext uri="{BB962C8B-B14F-4D97-AF65-F5344CB8AC3E}">
        <p14:creationId xmlns:p14="http://schemas.microsoft.com/office/powerpoint/2010/main" val="62271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8DF8-7402-B044-8F25-5126916C3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D773723-7DDA-CCED-631D-4663A5DAF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4050ACD-A6AD-FD38-8919-5CC19D7EE94F}"/>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5" name="Footer Placeholder 4">
            <a:extLst>
              <a:ext uri="{FF2B5EF4-FFF2-40B4-BE49-F238E27FC236}">
                <a16:creationId xmlns:a16="http://schemas.microsoft.com/office/drawing/2014/main" id="{5306DBDA-9E2C-86D7-D336-BF0D247D28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4084EA-AE13-029A-1A1F-8403C8D78DDE}"/>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159593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FF8E-6D58-6365-7FDA-BE60970AAE0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C4D1934-CC64-3494-B600-78383C72C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F9F761-8877-96C8-7125-7B78B63587C1}"/>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5" name="Footer Placeholder 4">
            <a:extLst>
              <a:ext uri="{FF2B5EF4-FFF2-40B4-BE49-F238E27FC236}">
                <a16:creationId xmlns:a16="http://schemas.microsoft.com/office/drawing/2014/main" id="{A4758DC1-8A2A-406E-304A-7FF2C5CA9E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C389D0-5150-7994-8B6C-B255BF41E4D7}"/>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109833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92B837-5959-F0B6-4F79-CAAE598D86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FF5324B-A02D-3401-1BAA-FBBC880F04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166AFC-312B-500B-3FE6-05A3FAAD1B26}"/>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5" name="Footer Placeholder 4">
            <a:extLst>
              <a:ext uri="{FF2B5EF4-FFF2-40B4-BE49-F238E27FC236}">
                <a16:creationId xmlns:a16="http://schemas.microsoft.com/office/drawing/2014/main" id="{D08BF5BA-DCEA-FE4D-4F5D-69D267736B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A5B1BE-4B8D-6982-41AE-6F4369ADB5D0}"/>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41270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C131-2E00-3FB1-CC44-05AB9F54A7F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067E95F-AC80-7CA7-DEA1-E1D9640A0A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F670DE-32C8-0ED5-F075-2E1A2F2206A7}"/>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5" name="Footer Placeholder 4">
            <a:extLst>
              <a:ext uri="{FF2B5EF4-FFF2-40B4-BE49-F238E27FC236}">
                <a16:creationId xmlns:a16="http://schemas.microsoft.com/office/drawing/2014/main" id="{36057024-DED3-F92D-A90F-3226698948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EAC973-B0E3-13EB-2E18-FC70EF205071}"/>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259088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02ED-0072-E69B-F0C6-7FB556F55C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CBB2EA6-4C22-72A9-2B4C-2306301D2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13E2A-0026-4821-4C8E-67F54DC5D001}"/>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5" name="Footer Placeholder 4">
            <a:extLst>
              <a:ext uri="{FF2B5EF4-FFF2-40B4-BE49-F238E27FC236}">
                <a16:creationId xmlns:a16="http://schemas.microsoft.com/office/drawing/2014/main" id="{AEEE4D28-15F7-DCEB-B5B1-15B2E15129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1D91C9-9176-71EE-0E6C-4899DC238F24}"/>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24984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F555-AC88-D99A-F6D2-62C6F505C1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74FB23C-BCA0-76F2-CC5E-1A978034E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EAB97A5-B9C2-3091-B21C-604E37B1A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FFF9BE5-E92A-4EF8-7B4B-7F2C523D4905}"/>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6" name="Footer Placeholder 5">
            <a:extLst>
              <a:ext uri="{FF2B5EF4-FFF2-40B4-BE49-F238E27FC236}">
                <a16:creationId xmlns:a16="http://schemas.microsoft.com/office/drawing/2014/main" id="{A12F05E1-B1C2-A19D-2CD1-01542AAAF5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66A671-2CB2-BBB2-8A9F-724B1B9C0040}"/>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197035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F7C-169A-FB2A-1450-D34D17B3FBA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9C90DB-7A06-581F-E5D2-B414F4658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5201F-5F0E-30C5-8F95-8A83075694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E2F822-59B5-E1E9-ED79-126C37994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FD6FF-2F8B-2D18-B1C9-47B7F6FDF3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8BD9EE9-54D2-ACEF-10FA-C007ED0AF76B}"/>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8" name="Footer Placeholder 7">
            <a:extLst>
              <a:ext uri="{FF2B5EF4-FFF2-40B4-BE49-F238E27FC236}">
                <a16:creationId xmlns:a16="http://schemas.microsoft.com/office/drawing/2014/main" id="{5414B775-057D-9808-624C-2B454D1196A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9B8CB78-CF26-31DE-19DC-CE49D6B444C1}"/>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306475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71D1-2BDE-BB98-74BF-38D57DB9507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6E47035-B596-CF39-6BD6-E2DA1B679756}"/>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4" name="Footer Placeholder 3">
            <a:extLst>
              <a:ext uri="{FF2B5EF4-FFF2-40B4-BE49-F238E27FC236}">
                <a16:creationId xmlns:a16="http://schemas.microsoft.com/office/drawing/2014/main" id="{EB2C1021-ACAF-68AD-6472-F937296235B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320EE48-B499-D0E0-2C31-59B12D82F5A6}"/>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31508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A76B0-28BB-8F5E-DBDD-273C1162E5E9}"/>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3" name="Footer Placeholder 2">
            <a:extLst>
              <a:ext uri="{FF2B5EF4-FFF2-40B4-BE49-F238E27FC236}">
                <a16:creationId xmlns:a16="http://schemas.microsoft.com/office/drawing/2014/main" id="{111A0D24-7F53-6868-F3A0-17639FDFE30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8E22F85-4CA5-D669-D24D-131217BE1469}"/>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3429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30E8-C301-E616-56EC-E4B797C6F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7866DBC-CCB0-4BF2-8671-5586AE370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281B1F0-B69A-752B-00C5-16FA21F88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46E2C-4166-DCF8-797D-6C33F6251953}"/>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6" name="Footer Placeholder 5">
            <a:extLst>
              <a:ext uri="{FF2B5EF4-FFF2-40B4-BE49-F238E27FC236}">
                <a16:creationId xmlns:a16="http://schemas.microsoft.com/office/drawing/2014/main" id="{7F3CC0BF-F237-3C74-AA84-447C7CD69E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4A5272-7AF0-AC69-A26E-D6800021E706}"/>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16389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BF44-C2D1-E0E2-47B0-5F2F36F22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8E707CC-A743-55DA-F33A-6C0329D08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DC19C0E-E864-0394-0871-82BA12C7E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4211C-DF26-69CE-6906-D62F39E80DED}"/>
              </a:ext>
            </a:extLst>
          </p:cNvPr>
          <p:cNvSpPr>
            <a:spLocks noGrp="1"/>
          </p:cNvSpPr>
          <p:nvPr>
            <p:ph type="dt" sz="half" idx="10"/>
          </p:nvPr>
        </p:nvSpPr>
        <p:spPr/>
        <p:txBody>
          <a:bodyPr/>
          <a:lstStyle/>
          <a:p>
            <a:fld id="{EA77235B-BD7C-46D3-835C-480E875135B5}" type="datetimeFigureOut">
              <a:rPr lang="en-AU" smtClean="0"/>
              <a:t>22/11/2024</a:t>
            </a:fld>
            <a:endParaRPr lang="en-AU"/>
          </a:p>
        </p:txBody>
      </p:sp>
      <p:sp>
        <p:nvSpPr>
          <p:cNvPr id="6" name="Footer Placeholder 5">
            <a:extLst>
              <a:ext uri="{FF2B5EF4-FFF2-40B4-BE49-F238E27FC236}">
                <a16:creationId xmlns:a16="http://schemas.microsoft.com/office/drawing/2014/main" id="{73E390B8-97E9-4E26-3EAA-F50BA983C4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4953C5-8350-C7B5-C55D-82943D731A1E}"/>
              </a:ext>
            </a:extLst>
          </p:cNvPr>
          <p:cNvSpPr>
            <a:spLocks noGrp="1"/>
          </p:cNvSpPr>
          <p:nvPr>
            <p:ph type="sldNum" sz="quarter" idx="12"/>
          </p:nvPr>
        </p:nvSpPr>
        <p:spPr/>
        <p:txBody>
          <a:bodyPr/>
          <a:lstStyle/>
          <a:p>
            <a:fld id="{87B0B41A-49DE-4526-8E71-6FE1BB3DA40F}" type="slidenum">
              <a:rPr lang="en-AU" smtClean="0"/>
              <a:t>‹#›</a:t>
            </a:fld>
            <a:endParaRPr lang="en-AU"/>
          </a:p>
        </p:txBody>
      </p:sp>
    </p:spTree>
    <p:extLst>
      <p:ext uri="{BB962C8B-B14F-4D97-AF65-F5344CB8AC3E}">
        <p14:creationId xmlns:p14="http://schemas.microsoft.com/office/powerpoint/2010/main" val="195605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D4BF9-383E-FC2B-910E-AA9267DAF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F65A400-869E-2A36-5146-166E9BBCA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E3CBE6-D1DC-6C7E-8C27-842C9697A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7235B-BD7C-46D3-835C-480E875135B5}" type="datetimeFigureOut">
              <a:rPr lang="en-AU" smtClean="0"/>
              <a:t>22/11/2024</a:t>
            </a:fld>
            <a:endParaRPr lang="en-AU"/>
          </a:p>
        </p:txBody>
      </p:sp>
      <p:sp>
        <p:nvSpPr>
          <p:cNvPr id="5" name="Footer Placeholder 4">
            <a:extLst>
              <a:ext uri="{FF2B5EF4-FFF2-40B4-BE49-F238E27FC236}">
                <a16:creationId xmlns:a16="http://schemas.microsoft.com/office/drawing/2014/main" id="{ED621577-C8FE-5BBA-31CD-22B875F9B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37E1D95-3BAD-0ECA-AE62-F5C766D33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0B41A-49DE-4526-8E71-6FE1BB3DA40F}" type="slidenum">
              <a:rPr lang="en-AU" smtClean="0"/>
              <a:t>‹#›</a:t>
            </a:fld>
            <a:endParaRPr lang="en-AU"/>
          </a:p>
        </p:txBody>
      </p:sp>
    </p:spTree>
    <p:extLst>
      <p:ext uri="{BB962C8B-B14F-4D97-AF65-F5344CB8AC3E}">
        <p14:creationId xmlns:p14="http://schemas.microsoft.com/office/powerpoint/2010/main" val="247518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mental health</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derly women outdoors carrying a yoga mat">
            <a:extLst>
              <a:ext uri="{FF2B5EF4-FFF2-40B4-BE49-F238E27FC236}">
                <a16:creationId xmlns:a16="http://schemas.microsoft.com/office/drawing/2014/main" id="{1456A815-3944-8423-438A-3C3AE11C002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78407"/>
          <a:stretch/>
        </p:blipFill>
        <p:spPr>
          <a:xfrm>
            <a:off x="1910115" y="0"/>
            <a:ext cx="10281885" cy="6176963"/>
          </a:xfrm>
          <a:prstGeom prst="rect">
            <a:avLst/>
          </a:prstGeom>
        </p:spPr>
      </p:pic>
      <p:sp>
        <p:nvSpPr>
          <p:cNvPr id="3" name="Rectangle 2">
            <a:extLst>
              <a:ext uri="{FF2B5EF4-FFF2-40B4-BE49-F238E27FC236}">
                <a16:creationId xmlns:a16="http://schemas.microsoft.com/office/drawing/2014/main" id="{76F98696-64D8-4C9B-8065-F8DFCB1932A8}"/>
              </a:ext>
            </a:extLst>
          </p:cNvPr>
          <p:cNvSpPr/>
          <p:nvPr/>
        </p:nvSpPr>
        <p:spPr>
          <a:xfrm rot="5400000">
            <a:off x="2263682" y="-2212118"/>
            <a:ext cx="6176953" cy="106012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1922" name="Title 1">
            <a:extLst>
              <a:ext uri="{FF2B5EF4-FFF2-40B4-BE49-F238E27FC236}">
                <a16:creationId xmlns:a16="http://schemas.microsoft.com/office/drawing/2014/main" id="{4C3D65BC-6438-93E9-392A-8826C7FE570E}"/>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Get healthy</a:t>
            </a:r>
          </a:p>
        </p:txBody>
      </p:sp>
      <p:sp>
        <p:nvSpPr>
          <p:cNvPr id="81923" name="Content Placeholder 2">
            <a:extLst>
              <a:ext uri="{FF2B5EF4-FFF2-40B4-BE49-F238E27FC236}">
                <a16:creationId xmlns:a16="http://schemas.microsoft.com/office/drawing/2014/main" id="{3C4A0FB7-5E6A-E5AD-193B-460E4BC642F5}"/>
              </a:ext>
            </a:extLst>
          </p:cNvPr>
          <p:cNvSpPr>
            <a:spLocks noGrp="1" noChangeArrowheads="1"/>
          </p:cNvSpPr>
          <p:nvPr>
            <p:ph idx="1"/>
          </p:nvPr>
        </p:nvSpPr>
        <p:spPr>
          <a:xfrm>
            <a:off x="838200" y="1825625"/>
            <a:ext cx="5642610" cy="4351338"/>
          </a:xfrm>
        </p:spPr>
        <p:txBody>
          <a:bodyPr/>
          <a:lstStyle/>
          <a:p>
            <a:pPr marL="0" indent="0" eaLnBrk="1" hangingPunct="1">
              <a:buNone/>
            </a:pPr>
            <a:r>
              <a:rPr lang="en-AU" altLang="en-US" dirty="0">
                <a:latin typeface="Arial Nova" panose="020B0504020202020204" pitchFamily="34" charset="0"/>
              </a:rPr>
              <a:t>Taking good care of your body is one of the most important things you can do to improve your mental wellbeing</a:t>
            </a:r>
          </a:p>
          <a:p>
            <a:pPr eaLnBrk="1" hangingPunct="1"/>
            <a:r>
              <a:rPr lang="en-AU" altLang="en-US" dirty="0">
                <a:latin typeface="Arial Nova" panose="020B0504020202020204" pitchFamily="34" charset="0"/>
              </a:rPr>
              <a:t>Prioritise physical activity</a:t>
            </a:r>
          </a:p>
          <a:p>
            <a:pPr eaLnBrk="1" hangingPunct="1"/>
            <a:r>
              <a:rPr lang="en-AU" altLang="en-US" dirty="0">
                <a:latin typeface="Arial Nova" panose="020B0504020202020204" pitchFamily="34" charset="0"/>
              </a:rPr>
              <a:t>Eat well</a:t>
            </a:r>
          </a:p>
          <a:p>
            <a:pPr eaLnBrk="1" hangingPunct="1"/>
            <a:r>
              <a:rPr lang="en-AU" altLang="en-US" dirty="0">
                <a:latin typeface="Arial Nova" panose="020B0504020202020204" pitchFamily="34" charset="0"/>
              </a:rPr>
              <a:t>Get plenty of rest</a:t>
            </a:r>
          </a:p>
        </p:txBody>
      </p:sp>
    </p:spTree>
    <p:extLst>
      <p:ext uri="{BB962C8B-B14F-4D97-AF65-F5344CB8AC3E}">
        <p14:creationId xmlns:p14="http://schemas.microsoft.com/office/powerpoint/2010/main" val="328779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 playing the guitar">
            <a:extLst>
              <a:ext uri="{FF2B5EF4-FFF2-40B4-BE49-F238E27FC236}">
                <a16:creationId xmlns:a16="http://schemas.microsoft.com/office/drawing/2014/main" id="{6530E476-B6D6-3870-AF5C-29A4B9FF556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8699" t="-1"/>
          <a:stretch/>
        </p:blipFill>
        <p:spPr>
          <a:xfrm>
            <a:off x="2902857" y="-14"/>
            <a:ext cx="9292168" cy="6176954"/>
          </a:xfrm>
          <a:prstGeom prst="rect">
            <a:avLst/>
          </a:prstGeom>
        </p:spPr>
      </p:pic>
      <p:sp>
        <p:nvSpPr>
          <p:cNvPr id="4" name="Rectangle 3">
            <a:extLst>
              <a:ext uri="{FF2B5EF4-FFF2-40B4-BE49-F238E27FC236}">
                <a16:creationId xmlns:a16="http://schemas.microsoft.com/office/drawing/2014/main" id="{B28A9E6C-D45D-9269-AC71-6CE71D7491AF}"/>
              </a:ext>
            </a:extLst>
          </p:cNvPr>
          <p:cNvSpPr/>
          <p:nvPr/>
        </p:nvSpPr>
        <p:spPr>
          <a:xfrm rot="5400000">
            <a:off x="2107948" y="-1999089"/>
            <a:ext cx="6176953" cy="101751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Rectangle 2">
            <a:extLst>
              <a:ext uri="{FF2B5EF4-FFF2-40B4-BE49-F238E27FC236}">
                <a16:creationId xmlns:a16="http://schemas.microsoft.com/office/drawing/2014/main" id="{FB830227-F66D-52A8-A929-5924E4175789}"/>
              </a:ext>
            </a:extLst>
          </p:cNvPr>
          <p:cNvSpPr/>
          <p:nvPr/>
        </p:nvSpPr>
        <p:spPr>
          <a:xfrm rot="5400000">
            <a:off x="660217" y="-608652"/>
            <a:ext cx="6176953" cy="739427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2946" name="Title 1">
            <a:extLst>
              <a:ext uri="{FF2B5EF4-FFF2-40B4-BE49-F238E27FC236}">
                <a16:creationId xmlns:a16="http://schemas.microsoft.com/office/drawing/2014/main" id="{84F4FD26-8160-19A3-E397-8E7246815B6A}"/>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Keep learning</a:t>
            </a:r>
          </a:p>
        </p:txBody>
      </p:sp>
      <p:sp>
        <p:nvSpPr>
          <p:cNvPr id="82947" name="Content Placeholder 2">
            <a:extLst>
              <a:ext uri="{FF2B5EF4-FFF2-40B4-BE49-F238E27FC236}">
                <a16:creationId xmlns:a16="http://schemas.microsoft.com/office/drawing/2014/main" id="{AC7EBF8B-E863-74F5-825F-082FF3A2E656}"/>
              </a:ext>
            </a:extLst>
          </p:cNvPr>
          <p:cNvSpPr>
            <a:spLocks noGrp="1" noChangeArrowheads="1"/>
          </p:cNvSpPr>
          <p:nvPr>
            <p:ph idx="1"/>
          </p:nvPr>
        </p:nvSpPr>
        <p:spPr>
          <a:xfrm>
            <a:off x="838200" y="1825625"/>
            <a:ext cx="5528310" cy="4351338"/>
          </a:xfrm>
        </p:spPr>
        <p:txBody>
          <a:bodyPr/>
          <a:lstStyle/>
          <a:p>
            <a:pPr eaLnBrk="1" hangingPunct="1"/>
            <a:r>
              <a:rPr lang="en-AU" altLang="en-US" dirty="0">
                <a:latin typeface="Arial Nova" panose="020B0504020202020204" pitchFamily="34" charset="0"/>
              </a:rPr>
              <a:t>Keeping your mind engaged with new ideas and experiences is an important part of your mental wellbeing</a:t>
            </a:r>
          </a:p>
          <a:p>
            <a:pPr eaLnBrk="1" hangingPunct="1"/>
            <a:r>
              <a:rPr lang="en-AU" altLang="en-US" dirty="0">
                <a:latin typeface="Arial Nova" panose="020B0504020202020204" pitchFamily="34" charset="0"/>
              </a:rPr>
              <a:t>Think about what activities you might enjoy and try something new</a:t>
            </a:r>
          </a:p>
          <a:p>
            <a:pPr eaLnBrk="1" hangingPunct="1"/>
            <a:endParaRPr lang="en-AU" altLang="en-US" dirty="0">
              <a:latin typeface="Arial Nova" panose="020B0504020202020204" pitchFamily="34" charset="0"/>
            </a:endParaRPr>
          </a:p>
          <a:p>
            <a:pPr eaLnBrk="1" hangingPunct="1"/>
            <a:endParaRPr lang="en-AU"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lunteers packing water bottles">
            <a:extLst>
              <a:ext uri="{FF2B5EF4-FFF2-40B4-BE49-F238E27FC236}">
                <a16:creationId xmlns:a16="http://schemas.microsoft.com/office/drawing/2014/main" id="{F50C78B3-4341-8F20-0D73-D1CCCE1C357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5636"/>
          <a:stretch/>
        </p:blipFill>
        <p:spPr>
          <a:xfrm>
            <a:off x="1910410" y="0"/>
            <a:ext cx="10281590" cy="6176963"/>
          </a:xfrm>
          <a:prstGeom prst="rect">
            <a:avLst/>
          </a:prstGeom>
        </p:spPr>
      </p:pic>
      <p:sp>
        <p:nvSpPr>
          <p:cNvPr id="6" name="Rectangle 5">
            <a:extLst>
              <a:ext uri="{FF2B5EF4-FFF2-40B4-BE49-F238E27FC236}">
                <a16:creationId xmlns:a16="http://schemas.microsoft.com/office/drawing/2014/main" id="{A48F9833-CA80-588B-4DFD-7636426F235B}"/>
              </a:ext>
            </a:extLst>
          </p:cNvPr>
          <p:cNvSpPr/>
          <p:nvPr/>
        </p:nvSpPr>
        <p:spPr>
          <a:xfrm rot="5400000">
            <a:off x="2050633" y="-1999068"/>
            <a:ext cx="6176953" cy="101751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44C42A77-E120-1BA9-7C8E-FA86278A2F60}"/>
              </a:ext>
            </a:extLst>
          </p:cNvPr>
          <p:cNvSpPr>
            <a:spLocks noGrp="1"/>
          </p:cNvSpPr>
          <p:nvPr>
            <p:ph type="title"/>
          </p:nvPr>
        </p:nvSpPr>
        <p:spPr/>
        <p:txBody>
          <a:bodyPr/>
          <a:lstStyle/>
          <a:p>
            <a:r>
              <a:rPr lang="en-AU" dirty="0">
                <a:latin typeface="Arial Rounded MT Bold" panose="020F0704030504030204" pitchFamily="34" charset="0"/>
              </a:rPr>
              <a:t>Show kindness</a:t>
            </a:r>
          </a:p>
        </p:txBody>
      </p:sp>
      <p:sp>
        <p:nvSpPr>
          <p:cNvPr id="3" name="Content Placeholder 2">
            <a:extLst>
              <a:ext uri="{FF2B5EF4-FFF2-40B4-BE49-F238E27FC236}">
                <a16:creationId xmlns:a16="http://schemas.microsoft.com/office/drawing/2014/main" id="{F2AAD7FB-38B0-EA6E-AC97-857BB7E34A02}"/>
              </a:ext>
            </a:extLst>
          </p:cNvPr>
          <p:cNvSpPr>
            <a:spLocks noGrp="1"/>
          </p:cNvSpPr>
          <p:nvPr>
            <p:ph idx="1"/>
          </p:nvPr>
        </p:nvSpPr>
        <p:spPr>
          <a:xfrm>
            <a:off x="838200" y="1825625"/>
            <a:ext cx="5596890" cy="4351338"/>
          </a:xfrm>
        </p:spPr>
        <p:txBody>
          <a:bodyPr/>
          <a:lstStyle/>
          <a:p>
            <a:r>
              <a:rPr lang="en-AU" dirty="0">
                <a:latin typeface="Arial Nova" panose="020B0504020202020204" pitchFamily="34" charset="0"/>
              </a:rPr>
              <a:t>Did you know that one of the best ways to be kind to yourself is to be kind to others?</a:t>
            </a:r>
          </a:p>
          <a:p>
            <a:r>
              <a:rPr lang="en-AU" dirty="0">
                <a:latin typeface="Arial Nova" panose="020B0504020202020204" pitchFamily="34" charset="0"/>
              </a:rPr>
              <a:t>Try an act of giving, like volunteering or helping a neighbour</a:t>
            </a:r>
          </a:p>
          <a:p>
            <a:r>
              <a:rPr lang="en-AU" dirty="0">
                <a:latin typeface="Arial Nova" panose="020B0504020202020204" pitchFamily="34" charset="0"/>
              </a:rPr>
              <a:t>Try an act of gratitude, like writing down something you are grateful for each day</a:t>
            </a:r>
          </a:p>
        </p:txBody>
      </p:sp>
    </p:spTree>
    <p:extLst>
      <p:ext uri="{BB962C8B-B14F-4D97-AF65-F5344CB8AC3E}">
        <p14:creationId xmlns:p14="http://schemas.microsoft.com/office/powerpoint/2010/main" val="330744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oup of friends talking">
            <a:extLst>
              <a:ext uri="{FF2B5EF4-FFF2-40B4-BE49-F238E27FC236}">
                <a16:creationId xmlns:a16="http://schemas.microsoft.com/office/drawing/2014/main" id="{E334A910-A1F6-660A-C3BB-B9273089BFC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025" r="-1"/>
          <a:stretch/>
        </p:blipFill>
        <p:spPr>
          <a:xfrm>
            <a:off x="1906026" y="0"/>
            <a:ext cx="10285974" cy="6176955"/>
          </a:xfrm>
          <a:prstGeom prst="rect">
            <a:avLst/>
          </a:prstGeom>
        </p:spPr>
      </p:pic>
      <p:sp>
        <p:nvSpPr>
          <p:cNvPr id="5" name="Rectangle 4">
            <a:extLst>
              <a:ext uri="{FF2B5EF4-FFF2-40B4-BE49-F238E27FC236}">
                <a16:creationId xmlns:a16="http://schemas.microsoft.com/office/drawing/2014/main" id="{EF78E539-1BB7-7B5D-EC45-22175374F0A7}"/>
              </a:ext>
            </a:extLst>
          </p:cNvPr>
          <p:cNvSpPr/>
          <p:nvPr/>
        </p:nvSpPr>
        <p:spPr>
          <a:xfrm rot="5400000">
            <a:off x="2050633" y="-1999068"/>
            <a:ext cx="6176953" cy="101751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B4A50580-3CCC-8E33-AD95-8B295FDE5682}"/>
              </a:ext>
            </a:extLst>
          </p:cNvPr>
          <p:cNvSpPr>
            <a:spLocks noGrp="1"/>
          </p:cNvSpPr>
          <p:nvPr>
            <p:ph type="title"/>
          </p:nvPr>
        </p:nvSpPr>
        <p:spPr/>
        <p:txBody>
          <a:bodyPr/>
          <a:lstStyle/>
          <a:p>
            <a:r>
              <a:rPr lang="en-AU" dirty="0">
                <a:latin typeface="Arial Rounded MT Bold" panose="020F0704030504030204" pitchFamily="34" charset="0"/>
              </a:rPr>
              <a:t>Connect more</a:t>
            </a:r>
          </a:p>
        </p:txBody>
      </p:sp>
      <p:sp>
        <p:nvSpPr>
          <p:cNvPr id="3" name="Content Placeholder 2">
            <a:extLst>
              <a:ext uri="{FF2B5EF4-FFF2-40B4-BE49-F238E27FC236}">
                <a16:creationId xmlns:a16="http://schemas.microsoft.com/office/drawing/2014/main" id="{4870622A-4FB6-6628-5A10-F86AB7A8AD3B}"/>
              </a:ext>
            </a:extLst>
          </p:cNvPr>
          <p:cNvSpPr>
            <a:spLocks noGrp="1"/>
          </p:cNvSpPr>
          <p:nvPr>
            <p:ph idx="1"/>
          </p:nvPr>
        </p:nvSpPr>
        <p:spPr>
          <a:xfrm>
            <a:off x="838200" y="1690688"/>
            <a:ext cx="5791200" cy="4351338"/>
          </a:xfrm>
        </p:spPr>
        <p:txBody>
          <a:bodyPr/>
          <a:lstStyle/>
          <a:p>
            <a:r>
              <a:rPr lang="en-AU" dirty="0">
                <a:latin typeface="Arial Nova" panose="020B0504020202020204" pitchFamily="34" charset="0"/>
              </a:rPr>
              <a:t>Feeling connected to people, groups, places and culture plays an important part in your mental wellbeing</a:t>
            </a:r>
          </a:p>
          <a:p>
            <a:r>
              <a:rPr lang="en-AU" dirty="0">
                <a:latin typeface="Arial Nova" panose="020B0504020202020204" pitchFamily="34" charset="0"/>
              </a:rPr>
              <a:t>Strong social networks can help in times when you might need extra support</a:t>
            </a:r>
          </a:p>
          <a:p>
            <a:r>
              <a:rPr lang="en-AU" dirty="0">
                <a:latin typeface="Arial Nova" panose="020B0504020202020204" pitchFamily="34" charset="0"/>
              </a:rPr>
              <a:t>Think about what activities you could try to connect with people around you</a:t>
            </a:r>
          </a:p>
        </p:txBody>
      </p:sp>
    </p:spTree>
    <p:extLst>
      <p:ext uri="{BB962C8B-B14F-4D97-AF65-F5344CB8AC3E}">
        <p14:creationId xmlns:p14="http://schemas.microsoft.com/office/powerpoint/2010/main" val="283943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fer in ocean resting on board">
            <a:extLst>
              <a:ext uri="{FF2B5EF4-FFF2-40B4-BE49-F238E27FC236}">
                <a16:creationId xmlns:a16="http://schemas.microsoft.com/office/drawing/2014/main" id="{3FCD0185-0C68-5452-AE33-1DBA9AEDAD8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4427"/>
          <a:stretch/>
        </p:blipFill>
        <p:spPr>
          <a:xfrm>
            <a:off x="1912956" y="0"/>
            <a:ext cx="10279044" cy="6172200"/>
          </a:xfrm>
          <a:prstGeom prst="rect">
            <a:avLst/>
          </a:prstGeom>
        </p:spPr>
      </p:pic>
      <p:sp>
        <p:nvSpPr>
          <p:cNvPr id="5" name="Rectangle 4">
            <a:extLst>
              <a:ext uri="{FF2B5EF4-FFF2-40B4-BE49-F238E27FC236}">
                <a16:creationId xmlns:a16="http://schemas.microsoft.com/office/drawing/2014/main" id="{C4D53291-34E5-322C-3998-B734BBA0F505}"/>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049F0657-6CE6-C612-7234-20FBB6D60216}"/>
              </a:ext>
            </a:extLst>
          </p:cNvPr>
          <p:cNvSpPr>
            <a:spLocks noGrp="1"/>
          </p:cNvSpPr>
          <p:nvPr>
            <p:ph type="title"/>
          </p:nvPr>
        </p:nvSpPr>
        <p:spPr/>
        <p:txBody>
          <a:bodyPr/>
          <a:lstStyle/>
          <a:p>
            <a:r>
              <a:rPr lang="en-AU" dirty="0">
                <a:latin typeface="Arial Rounded MT Bold" panose="020F0704030504030204" pitchFamily="34" charset="0"/>
              </a:rPr>
              <a:t>Take notice</a:t>
            </a:r>
          </a:p>
        </p:txBody>
      </p:sp>
      <p:sp>
        <p:nvSpPr>
          <p:cNvPr id="3" name="Content Placeholder 2">
            <a:extLst>
              <a:ext uri="{FF2B5EF4-FFF2-40B4-BE49-F238E27FC236}">
                <a16:creationId xmlns:a16="http://schemas.microsoft.com/office/drawing/2014/main" id="{B2574C49-824F-2581-42C4-D13AE6D96572}"/>
              </a:ext>
            </a:extLst>
          </p:cNvPr>
          <p:cNvSpPr>
            <a:spLocks noGrp="1"/>
          </p:cNvSpPr>
          <p:nvPr>
            <p:ph idx="1"/>
          </p:nvPr>
        </p:nvSpPr>
        <p:spPr>
          <a:xfrm>
            <a:off x="838200" y="1690688"/>
            <a:ext cx="5974080" cy="4351338"/>
          </a:xfrm>
        </p:spPr>
        <p:txBody>
          <a:bodyPr/>
          <a:lstStyle/>
          <a:p>
            <a:r>
              <a:rPr lang="en-AU" dirty="0">
                <a:latin typeface="Arial Nova" panose="020B0504020202020204" pitchFamily="34" charset="0"/>
              </a:rPr>
              <a:t>Mindfulness is about connecting with your immediate thoughts and feelings without judging them</a:t>
            </a:r>
          </a:p>
          <a:p>
            <a:r>
              <a:rPr lang="en-AU" dirty="0">
                <a:latin typeface="Arial Nova" panose="020B0504020202020204" pitchFamily="34" charset="0"/>
              </a:rPr>
              <a:t>You can practise mindfulness anywhere by taking a deep breath and allowing yourself to focus only on the present</a:t>
            </a:r>
          </a:p>
          <a:p>
            <a:r>
              <a:rPr lang="en-AU" dirty="0">
                <a:latin typeface="Arial Nova" panose="020B0504020202020204" pitchFamily="34" charset="0"/>
              </a:rPr>
              <a:t>Take a moment the next time you feel stressed to practice some mindfulness</a:t>
            </a:r>
          </a:p>
        </p:txBody>
      </p:sp>
    </p:spTree>
    <p:extLst>
      <p:ext uri="{BB962C8B-B14F-4D97-AF65-F5344CB8AC3E}">
        <p14:creationId xmlns:p14="http://schemas.microsoft.com/office/powerpoint/2010/main" val="8175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rson sitting on lakeshore">
            <a:extLst>
              <a:ext uri="{FF2B5EF4-FFF2-40B4-BE49-F238E27FC236}">
                <a16:creationId xmlns:a16="http://schemas.microsoft.com/office/drawing/2014/main" id="{80F72E46-30F3-1AA5-F2A2-09A3A32D838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3069"/>
          <a:stretch/>
        </p:blipFill>
        <p:spPr>
          <a:xfrm>
            <a:off x="1905905" y="0"/>
            <a:ext cx="10286095" cy="6176963"/>
          </a:xfrm>
          <a:prstGeom prst="rect">
            <a:avLst/>
          </a:prstGeom>
        </p:spPr>
      </p:pic>
      <p:sp>
        <p:nvSpPr>
          <p:cNvPr id="11" name="Rectangle 10">
            <a:extLst>
              <a:ext uri="{FF2B5EF4-FFF2-40B4-BE49-F238E27FC236}">
                <a16:creationId xmlns:a16="http://schemas.microsoft.com/office/drawing/2014/main" id="{96977D48-384B-23F4-71B5-4F5D0BFA43E5}"/>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4DDF041A-1559-1807-422E-4DC36F8CC726}"/>
              </a:ext>
            </a:extLst>
          </p:cNvPr>
          <p:cNvSpPr>
            <a:spLocks noGrp="1"/>
          </p:cNvSpPr>
          <p:nvPr>
            <p:ph type="title"/>
          </p:nvPr>
        </p:nvSpPr>
        <p:spPr/>
        <p:txBody>
          <a:bodyPr/>
          <a:lstStyle/>
          <a:p>
            <a:r>
              <a:rPr lang="en-AU" dirty="0">
                <a:latin typeface="Arial Rounded MT Bold" panose="020F0704030504030204" pitchFamily="34" charset="0"/>
              </a:rPr>
              <a:t>Embrace nature</a:t>
            </a:r>
          </a:p>
        </p:txBody>
      </p:sp>
      <p:sp>
        <p:nvSpPr>
          <p:cNvPr id="3" name="Content Placeholder 2">
            <a:extLst>
              <a:ext uri="{FF2B5EF4-FFF2-40B4-BE49-F238E27FC236}">
                <a16:creationId xmlns:a16="http://schemas.microsoft.com/office/drawing/2014/main" id="{B0C92965-FF45-6A31-4685-86E55B4155ED}"/>
              </a:ext>
            </a:extLst>
          </p:cNvPr>
          <p:cNvSpPr>
            <a:spLocks noGrp="1"/>
          </p:cNvSpPr>
          <p:nvPr>
            <p:ph idx="1"/>
          </p:nvPr>
        </p:nvSpPr>
        <p:spPr>
          <a:xfrm>
            <a:off x="838200" y="1825625"/>
            <a:ext cx="5779770" cy="4351338"/>
          </a:xfrm>
        </p:spPr>
        <p:txBody>
          <a:bodyPr/>
          <a:lstStyle/>
          <a:p>
            <a:r>
              <a:rPr lang="en-AU" dirty="0">
                <a:latin typeface="Arial Nova" panose="020B0504020202020204" pitchFamily="34" charset="0"/>
              </a:rPr>
              <a:t>Spending time in nature has big benefits for your mental wellbeing</a:t>
            </a:r>
          </a:p>
          <a:p>
            <a:r>
              <a:rPr lang="en-AU" dirty="0">
                <a:latin typeface="Arial Nova" panose="020B0504020202020204" pitchFamily="34" charset="0"/>
              </a:rPr>
              <a:t>Linked to improved mood, reduced stress, improved immune system and lowered blood pressure</a:t>
            </a:r>
          </a:p>
          <a:p>
            <a:r>
              <a:rPr lang="en-AU" dirty="0">
                <a:latin typeface="Arial Nova" panose="020B0504020202020204" pitchFamily="34" charset="0"/>
              </a:rPr>
              <a:t>Think about what ways you enjoy spending time outside</a:t>
            </a:r>
          </a:p>
        </p:txBody>
      </p:sp>
    </p:spTree>
    <p:extLst>
      <p:ext uri="{BB962C8B-B14F-4D97-AF65-F5344CB8AC3E}">
        <p14:creationId xmlns:p14="http://schemas.microsoft.com/office/powerpoint/2010/main" val="170642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rson in therapy">
            <a:extLst>
              <a:ext uri="{FF2B5EF4-FFF2-40B4-BE49-F238E27FC236}">
                <a16:creationId xmlns:a16="http://schemas.microsoft.com/office/drawing/2014/main" id="{880324BE-5313-9E3A-4CCB-7A07301F49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91AF1B-8522-B3B9-72B2-00BCB0752480}"/>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966" name="Title 1">
            <a:extLst>
              <a:ext uri="{FF2B5EF4-FFF2-40B4-BE49-F238E27FC236}">
                <a16:creationId xmlns:a16="http://schemas.microsoft.com/office/drawing/2014/main" id="{925EFC99-92F0-CF92-7269-6A39435F0E24}"/>
              </a:ext>
            </a:extLst>
          </p:cNvPr>
          <p:cNvSpPr>
            <a:spLocks noGrp="1" noChangeArrowheads="1"/>
          </p:cNvSpPr>
          <p:nvPr>
            <p:ph type="title"/>
          </p:nvPr>
        </p:nvSpPr>
        <p:spPr/>
        <p:txBody>
          <a:bodyPr/>
          <a:lstStyle/>
          <a:p>
            <a:r>
              <a:rPr lang="en-AU" altLang="en-US">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04D3E3C0-3162-5E97-3E77-FA6A472DA71C}"/>
              </a:ext>
            </a:extLst>
          </p:cNvPr>
          <p:cNvSpPr txBox="1">
            <a:spLocks noChangeArrowheads="1"/>
          </p:cNvSpPr>
          <p:nvPr/>
        </p:nvSpPr>
        <p:spPr bwMode="auto">
          <a:xfrm>
            <a:off x="838200" y="1825621"/>
            <a:ext cx="57673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latin typeface="Arial Nova" panose="020B0504020202020204" pitchFamily="34" charset="0"/>
              </a:rPr>
              <a:t>Free and confidential counselling</a:t>
            </a:r>
          </a:p>
          <a:p>
            <a:r>
              <a:rPr lang="en-AU" altLang="en-US" dirty="0">
                <a:latin typeface="Arial Nova" panose="020B0504020202020204" pitchFamily="34" charset="0"/>
              </a:rPr>
              <a:t>Support is available either face-to-face, over the phone or online</a:t>
            </a:r>
          </a:p>
          <a:p>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B9F41"/>
                </a:solidFill>
                <a:latin typeface="Arial Nova" panose="020B0504020202020204" pitchFamily="34" charset="0"/>
              </a:rPr>
              <a:t>Phone us:</a:t>
            </a:r>
          </a:p>
          <a:p>
            <a:pPr marL="0" indent="0">
              <a:buFont typeface="Arial" panose="020B0604020202020204" pitchFamily="34" charset="0"/>
              <a:buNone/>
            </a:pPr>
            <a:r>
              <a:rPr lang="en-AU" altLang="en-US" b="1" dirty="0">
                <a:solidFill>
                  <a:srgbClr val="5B9F41"/>
                </a:solidFill>
                <a:latin typeface="Arial Nova" panose="020B0504020202020204" pitchFamily="34" charset="0"/>
              </a:rPr>
              <a:t>Visit our website: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9DE2662-B182-6398-6A1B-2334EFA6A287}"/>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08A9C70-C0DA-0982-9689-45F17155FBD8}"/>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5A14-4A1B-F09A-C985-6703009E1647}"/>
              </a:ext>
            </a:extLst>
          </p:cNvPr>
          <p:cNvSpPr>
            <a:spLocks noGrp="1"/>
          </p:cNvSpPr>
          <p:nvPr>
            <p:ph type="title"/>
          </p:nvPr>
        </p:nvSpPr>
        <p:spPr/>
        <p:txBody>
          <a:bodyPr/>
          <a:lstStyle/>
          <a:p>
            <a:r>
              <a:rPr lang="en-AU" altLang="en-US" dirty="0">
                <a:latin typeface="Arial Rounded MT Bold" panose="020F0704030504030204" pitchFamily="34" charset="0"/>
              </a:rPr>
              <a:t>Support services</a:t>
            </a:r>
            <a:endParaRPr lang="en-AU" dirty="0"/>
          </a:p>
        </p:txBody>
      </p:sp>
      <p:sp>
        <p:nvSpPr>
          <p:cNvPr id="3" name="Content Placeholder 2">
            <a:extLst>
              <a:ext uri="{FF2B5EF4-FFF2-40B4-BE49-F238E27FC236}">
                <a16:creationId xmlns:a16="http://schemas.microsoft.com/office/drawing/2014/main" id="{3E1146C7-7828-C13A-AC1A-1492632FE06D}"/>
              </a:ext>
            </a:extLst>
          </p:cNvPr>
          <p:cNvSpPr>
            <a:spLocks noGrp="1"/>
          </p:cNvSpPr>
          <p:nvPr>
            <p:ph idx="1"/>
          </p:nvPr>
        </p:nvSpPr>
        <p:spPr>
          <a:xfrm>
            <a:off x="4198916" y="1801875"/>
            <a:ext cx="6631380" cy="4351338"/>
          </a:xfrm>
        </p:spPr>
        <p:txBody>
          <a:bodyPr/>
          <a:lstStyle/>
          <a:p>
            <a:pPr marL="0" indent="0">
              <a:buNone/>
            </a:pPr>
            <a:r>
              <a:rPr lang="en-AU" b="1" dirty="0">
                <a:solidFill>
                  <a:srgbClr val="5EA443"/>
                </a:solidFill>
                <a:latin typeface="Arial Nova" panose="020B0504020202020204" pitchFamily="34" charset="0"/>
              </a:rPr>
              <a:t>Beyond Blue</a:t>
            </a:r>
          </a:p>
          <a:p>
            <a:pPr marL="0" indent="0">
              <a:buNone/>
            </a:pPr>
            <a:r>
              <a:rPr lang="en-AU" dirty="0">
                <a:latin typeface="Arial Nova" panose="020B0504020202020204" pitchFamily="34" charset="0"/>
              </a:rPr>
              <a:t>1300 224 636</a:t>
            </a:r>
          </a:p>
          <a:p>
            <a:pPr marL="0" indent="0">
              <a:buNone/>
            </a:pPr>
            <a:r>
              <a:rPr lang="en-AU" dirty="0">
                <a:latin typeface="Arial Nova" panose="020B0504020202020204" pitchFamily="34" charset="0"/>
              </a:rPr>
              <a:t>www.beyondblue.org.au</a:t>
            </a:r>
          </a:p>
          <a:p>
            <a:pPr marL="0" indent="0">
              <a:buNone/>
            </a:pPr>
            <a:endParaRPr lang="en-AU" dirty="0">
              <a:latin typeface="Arial Nova" panose="020B0504020202020204" pitchFamily="34" charset="0"/>
            </a:endParaRPr>
          </a:p>
          <a:p>
            <a:pPr marL="0" indent="0">
              <a:buNone/>
            </a:pPr>
            <a:r>
              <a:rPr lang="en-AU" b="1" dirty="0">
                <a:solidFill>
                  <a:srgbClr val="5EA443"/>
                </a:solidFill>
                <a:latin typeface="Arial Nova" panose="020B0504020202020204" pitchFamily="34" charset="0"/>
              </a:rPr>
              <a:t>Lifeline</a:t>
            </a:r>
          </a:p>
          <a:p>
            <a:pPr marL="0" indent="0">
              <a:buNone/>
            </a:pPr>
            <a:r>
              <a:rPr lang="en-AU" dirty="0">
                <a:latin typeface="Arial Nova" panose="020B0504020202020204" pitchFamily="34" charset="0"/>
              </a:rPr>
              <a:t>13 11 14</a:t>
            </a:r>
          </a:p>
          <a:p>
            <a:pPr marL="0" indent="0">
              <a:buNone/>
            </a:pPr>
            <a:r>
              <a:rPr lang="en-AU" dirty="0">
                <a:latin typeface="Arial Nova" panose="020B0504020202020204" pitchFamily="34" charset="0"/>
              </a:rPr>
              <a:t>www.lifeline.org.au</a:t>
            </a:r>
          </a:p>
        </p:txBody>
      </p:sp>
      <p:pic>
        <p:nvPicPr>
          <p:cNvPr id="1026" name="Picture 2" descr="Beyond Blue - Wikipedia">
            <a:extLst>
              <a:ext uri="{FF2B5EF4-FFF2-40B4-BE49-F238E27FC236}">
                <a16:creationId xmlns:a16="http://schemas.microsoft.com/office/drawing/2014/main" id="{6E8C6F27-BE49-7C8E-5D6B-565CCB3A64B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38200" y="1801875"/>
            <a:ext cx="2949496" cy="1108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feline Australia Logo PNG Vectors Free Download">
            <a:extLst>
              <a:ext uri="{FF2B5EF4-FFF2-40B4-BE49-F238E27FC236}">
                <a16:creationId xmlns:a16="http://schemas.microsoft.com/office/drawing/2014/main" id="{594DC8D3-EE9A-EABF-D44A-A644879C4D6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b="19464"/>
          <a:stretch/>
        </p:blipFill>
        <p:spPr bwMode="auto">
          <a:xfrm>
            <a:off x="838200" y="3947607"/>
            <a:ext cx="2949496" cy="110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1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using smartphone">
            <a:extLst>
              <a:ext uri="{FF2B5EF4-FFF2-40B4-BE49-F238E27FC236}">
                <a16:creationId xmlns:a16="http://schemas.microsoft.com/office/drawing/2014/main" id="{780B0C40-D25F-0639-6B62-A67A51BEFC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055"/>
          <a:stretch/>
        </p:blipFill>
        <p:spPr>
          <a:xfrm>
            <a:off x="1908517" y="0"/>
            <a:ext cx="10283483" cy="6176954"/>
          </a:xfrm>
          <a:prstGeom prst="rect">
            <a:avLst/>
          </a:prstGeom>
        </p:spPr>
      </p:pic>
      <p:sp>
        <p:nvSpPr>
          <p:cNvPr id="4" name="Rectangle 3">
            <a:extLst>
              <a:ext uri="{FF2B5EF4-FFF2-40B4-BE49-F238E27FC236}">
                <a16:creationId xmlns:a16="http://schemas.microsoft.com/office/drawing/2014/main" id="{72216390-2AF6-F4A8-6D95-2E8F8C0DE06C}"/>
              </a:ext>
            </a:extLst>
          </p:cNvPr>
          <p:cNvSpPr/>
          <p:nvPr/>
        </p:nvSpPr>
        <p:spPr>
          <a:xfrm rot="5400000">
            <a:off x="1497269" y="-1445706"/>
            <a:ext cx="6176953" cy="90683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Gambling Help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da-DK" altLang="en-US" b="1" dirty="0">
                <a:solidFill>
                  <a:srgbClr val="5EA443"/>
                </a:solidFill>
                <a:latin typeface="Arial Nova" panose="020B0504020202020204" pitchFamily="34" charset="0"/>
              </a:rPr>
              <a:t>Gambling Help Queensland</a:t>
            </a:r>
          </a:p>
          <a:p>
            <a:pPr marL="0" indent="0">
              <a:buFont typeface="Arial" panose="020B0604020202020204" pitchFamily="34" charset="0"/>
              <a:buNone/>
            </a:pPr>
            <a:r>
              <a:rPr lang="da-DK"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www.gamblinghelpqld.org.au</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a:buFont typeface="Arial" panose="020B0604020202020204" pitchFamily="34" charset="0"/>
              <a:buNone/>
            </a:pPr>
            <a:r>
              <a:rPr lang="en-AU"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p>
        </p:txBody>
      </p:sp>
    </p:spTree>
    <p:extLst>
      <p:ext uri="{BB962C8B-B14F-4D97-AF65-F5344CB8AC3E}">
        <p14:creationId xmlns:p14="http://schemas.microsoft.com/office/powerpoint/2010/main" val="212403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rson in tall grass">
            <a:extLst>
              <a:ext uri="{FF2B5EF4-FFF2-40B4-BE49-F238E27FC236}">
                <a16:creationId xmlns:a16="http://schemas.microsoft.com/office/drawing/2014/main" id="{7E9E2A02-F2DC-DC2E-D4E5-D95B0ABAAE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0"/>
            <a:ext cx="12192000" cy="6176954"/>
          </a:xfrm>
          <a:prstGeom prst="rect">
            <a:avLst/>
          </a:prstGeom>
        </p:spPr>
      </p:pic>
      <p:sp>
        <p:nvSpPr>
          <p:cNvPr id="5" name="Rectangle: Rounded Corners 4">
            <a:extLst>
              <a:ext uri="{FF2B5EF4-FFF2-40B4-BE49-F238E27FC236}">
                <a16:creationId xmlns:a16="http://schemas.microsoft.com/office/drawing/2014/main" id="{CA4D1D1F-DA41-F431-E8CC-7A885F3AE356}"/>
              </a:ext>
            </a:extLst>
          </p:cNvPr>
          <p:cNvSpPr/>
          <p:nvPr/>
        </p:nvSpPr>
        <p:spPr>
          <a:xfrm>
            <a:off x="668740" y="4863835"/>
            <a:ext cx="6523630" cy="759099"/>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2FD6828A-1C77-3819-9F23-A27628E86A1D}"/>
              </a:ext>
            </a:extLst>
          </p:cNvPr>
          <p:cNvSpPr/>
          <p:nvPr/>
        </p:nvSpPr>
        <p:spPr>
          <a:xfrm>
            <a:off x="668740" y="4349349"/>
            <a:ext cx="9038718" cy="759099"/>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7D33EF2-86A1-B9CD-4B60-56908743F577}"/>
              </a:ext>
            </a:extLst>
          </p:cNvPr>
          <p:cNvSpPr>
            <a:spLocks noGrp="1"/>
          </p:cNvSpPr>
          <p:nvPr>
            <p:ph type="title"/>
          </p:nvPr>
        </p:nvSpPr>
        <p:spPr/>
        <p:txBody>
          <a:bodyPr/>
          <a:lstStyle/>
          <a:p>
            <a:r>
              <a:rPr lang="en-AU" dirty="0">
                <a:latin typeface="Arial Rounded MT Bold" panose="020F0704030504030204" pitchFamily="34" charset="0"/>
              </a:rPr>
              <a:t>Just to let you know…</a:t>
            </a:r>
          </a:p>
        </p:txBody>
      </p:sp>
      <p:sp>
        <p:nvSpPr>
          <p:cNvPr id="3" name="Content Placeholder 2">
            <a:extLst>
              <a:ext uri="{FF2B5EF4-FFF2-40B4-BE49-F238E27FC236}">
                <a16:creationId xmlns:a16="http://schemas.microsoft.com/office/drawing/2014/main" id="{629ACD42-3ABF-BE56-72D1-AA8B377B38AF}"/>
              </a:ext>
            </a:extLst>
          </p:cNvPr>
          <p:cNvSpPr>
            <a:spLocks noGrp="1"/>
          </p:cNvSpPr>
          <p:nvPr>
            <p:ph idx="1"/>
          </p:nvPr>
        </p:nvSpPr>
        <p:spPr/>
        <p:txBody>
          <a:bodyPr>
            <a:normAutofit/>
          </a:bodyPr>
          <a:lstStyle/>
          <a:p>
            <a:r>
              <a:rPr lang="en-AU" dirty="0">
                <a:latin typeface="Arial Nova" panose="020B0504020202020204" pitchFamily="34" charset="0"/>
              </a:rPr>
              <a:t>Some of the content we are about to talk about in the next few slides might be difficult or confronting</a:t>
            </a:r>
          </a:p>
          <a:p>
            <a:r>
              <a:rPr lang="en-AU" dirty="0">
                <a:latin typeface="Arial Nova" panose="020B0504020202020204" pitchFamily="34" charset="0"/>
              </a:rPr>
              <a:t>If you think engaging in a conversation about mental ill-health might be harmful or distressing for you right now, we understand</a:t>
            </a:r>
          </a:p>
          <a:p>
            <a:pPr marL="0" indent="0">
              <a:buNone/>
            </a:pPr>
            <a:endParaRPr lang="en-AU" dirty="0">
              <a:latin typeface="Arial Nova" panose="020B0504020202020204" pitchFamily="34" charset="0"/>
            </a:endParaRPr>
          </a:p>
          <a:p>
            <a:pPr marL="0" indent="0">
              <a:buNone/>
            </a:pPr>
            <a:r>
              <a:rPr lang="en-AU" b="1" dirty="0">
                <a:solidFill>
                  <a:srgbClr val="5EA443"/>
                </a:solidFill>
                <a:latin typeface="Arial Nova" panose="020B0504020202020204" pitchFamily="34" charset="0"/>
              </a:rPr>
              <a:t>Beyond Blue: </a:t>
            </a:r>
            <a:r>
              <a:rPr lang="en-AU" dirty="0">
                <a:latin typeface="Arial Nova" panose="020B0504020202020204" pitchFamily="34" charset="0"/>
              </a:rPr>
              <a:t>1300 224 636 | www.beyondblue.org.au</a:t>
            </a:r>
          </a:p>
          <a:p>
            <a:pPr marL="0" indent="0">
              <a:buNone/>
            </a:pPr>
            <a:r>
              <a:rPr lang="en-AU" b="1" dirty="0">
                <a:solidFill>
                  <a:srgbClr val="5EA443"/>
                </a:solidFill>
                <a:latin typeface="Arial Nova" panose="020B0504020202020204" pitchFamily="34" charset="0"/>
              </a:rPr>
              <a:t>Lifeline: </a:t>
            </a:r>
            <a:r>
              <a:rPr lang="en-AU" dirty="0">
                <a:latin typeface="Arial Nova" panose="020B0504020202020204" pitchFamily="34" charset="0"/>
              </a:rPr>
              <a:t>13 11 14 | www.lifeline.org.au</a:t>
            </a:r>
          </a:p>
        </p:txBody>
      </p:sp>
    </p:spTree>
    <p:extLst>
      <p:ext uri="{BB962C8B-B14F-4D97-AF65-F5344CB8AC3E}">
        <p14:creationId xmlns:p14="http://schemas.microsoft.com/office/powerpoint/2010/main" val="2666590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Group therapy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a:t>
            </a:r>
          </a:p>
          <a:p>
            <a:pPr marL="0" indent="0">
              <a:buFont typeface="Arial" panose="020B0604020202020204" pitchFamily="34" charset="0"/>
              <a:buNone/>
            </a:pPr>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EA443"/>
                </a:solidFill>
                <a:latin typeface="Arial Nova" panose="020B0504020202020204" pitchFamily="34" charset="0"/>
              </a:rPr>
              <a:t>Gam-Anon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www.gaaustralia.org.au/gam-anon/</a:t>
            </a:r>
          </a:p>
          <a:p>
            <a:pPr marL="0" indent="0">
              <a:buFont typeface="Arial" panose="020B0604020202020204" pitchFamily="34" charset="0"/>
              <a:buNone/>
            </a:pPr>
            <a:endParaRPr lang="en-AU" altLang="en-US" dirty="0"/>
          </a:p>
          <a:p>
            <a:pPr marL="0" indent="0">
              <a:buFont typeface="Arial" panose="020B0604020202020204" pitchFamily="34" charset="0"/>
              <a:buNone/>
            </a:pPr>
            <a:endParaRPr lang="en-AU" altLang="en-US" dirty="0"/>
          </a:p>
        </p:txBody>
      </p:sp>
      <p:pic>
        <p:nvPicPr>
          <p:cNvPr id="4" name="Picture 3" descr="A computer with a screen on&#10;&#10;Description automatically generated">
            <a:extLst>
              <a:ext uri="{FF2B5EF4-FFF2-40B4-BE49-F238E27FC236}">
                <a16:creationId xmlns:a16="http://schemas.microsoft.com/office/drawing/2014/main" id="{2A2AF23F-9A22-D5DE-7B6E-35A7778904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01589" y="2273111"/>
            <a:ext cx="5490411" cy="3903852"/>
          </a:xfrm>
          <a:prstGeom prst="rect">
            <a:avLst/>
          </a:prstGeom>
        </p:spPr>
      </p:pic>
    </p:spTree>
    <p:extLst>
      <p:ext uri="{BB962C8B-B14F-4D97-AF65-F5344CB8AC3E}">
        <p14:creationId xmlns:p14="http://schemas.microsoft.com/office/powerpoint/2010/main" val="336192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579B798-A21C-72FE-0C4F-1538A7AB77D0}"/>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Crisis support</a:t>
            </a:r>
            <a:endParaRPr lang="en-AU" altLang="en-US"/>
          </a:p>
        </p:txBody>
      </p:sp>
      <p:sp>
        <p:nvSpPr>
          <p:cNvPr id="88067" name="Content Placeholder 2">
            <a:extLst>
              <a:ext uri="{FF2B5EF4-FFF2-40B4-BE49-F238E27FC236}">
                <a16:creationId xmlns:a16="http://schemas.microsoft.com/office/drawing/2014/main" id="{D72679DF-C34A-D2FB-8B5D-5A1546319A88}"/>
              </a:ext>
            </a:extLst>
          </p:cNvPr>
          <p:cNvSpPr>
            <a:spLocks noGrp="1" noChangeArrowheads="1"/>
          </p:cNvSpPr>
          <p:nvPr>
            <p:ph idx="1"/>
          </p:nvPr>
        </p:nvSpPr>
        <p:spPr/>
        <p:txBody>
          <a:bodyPr/>
          <a:lstStyle/>
          <a:p>
            <a:pPr marL="0" indent="0" eaLnBrk="1" hangingPunct="1">
              <a:buFont typeface="Arial" panose="020B0604020202020204" pitchFamily="34" charset="0"/>
              <a:buNone/>
            </a:pPr>
            <a:endParaRPr lang="en-AU" altLang="en-US" b="1">
              <a:latin typeface="Arial Nova" panose="020B0504020202020204" pitchFamily="34" charset="0"/>
            </a:endParaRPr>
          </a:p>
          <a:p>
            <a:pPr marL="0" indent="0" eaLnBrk="1" hangingPunct="1">
              <a:buFont typeface="Arial" panose="020B0604020202020204" pitchFamily="34" charset="0"/>
              <a:buNone/>
            </a:pPr>
            <a:endParaRPr lang="en-AU" altLang="en-US" b="1">
              <a:latin typeface="Arial Nova" panose="020B0504020202020204" pitchFamily="34" charset="0"/>
            </a:endParaRPr>
          </a:p>
        </p:txBody>
      </p:sp>
      <p:pic>
        <p:nvPicPr>
          <p:cNvPr id="88068" name="Picture 4" descr="No photo description available.">
            <a:extLst>
              <a:ext uri="{FF2B5EF4-FFF2-40B4-BE49-F238E27FC236}">
                <a16:creationId xmlns:a16="http://schemas.microsoft.com/office/drawing/2014/main" id="{20B735D0-1C33-4294-03AD-8A7B5F7E46E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14600" y="1825625"/>
            <a:ext cx="71628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sitting in a couch">
            <a:extLst>
              <a:ext uri="{FF2B5EF4-FFF2-40B4-BE49-F238E27FC236}">
                <a16:creationId xmlns:a16="http://schemas.microsoft.com/office/drawing/2014/main" id="{68F44B99-299C-A61D-3351-AF4C3CC39C3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919053" y="0"/>
            <a:ext cx="10272947" cy="6176955"/>
          </a:xfrm>
          <a:prstGeom prst="rect">
            <a:avLst/>
          </a:prstGeom>
        </p:spPr>
      </p:pic>
      <p:sp>
        <p:nvSpPr>
          <p:cNvPr id="5" name="Rectangle 4">
            <a:extLst>
              <a:ext uri="{FF2B5EF4-FFF2-40B4-BE49-F238E27FC236}">
                <a16:creationId xmlns:a16="http://schemas.microsoft.com/office/drawing/2014/main" id="{951F1F90-80ED-5550-DB61-FA388C9AC5C5}"/>
              </a:ext>
            </a:extLst>
          </p:cNvPr>
          <p:cNvSpPr/>
          <p:nvPr/>
        </p:nvSpPr>
        <p:spPr>
          <a:xfrm rot="5400000">
            <a:off x="1533686" y="-1482124"/>
            <a:ext cx="6176953" cy="914121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What is mental health?</a:t>
            </a:r>
          </a:p>
          <a:p>
            <a:pPr eaLnBrk="1" hangingPunct="1"/>
            <a:r>
              <a:rPr lang="en-AU" altLang="en-US" dirty="0">
                <a:latin typeface="Arial Nova" panose="020B0504020202020204" pitchFamily="34" charset="0"/>
              </a:rPr>
              <a:t>Signs of mental ill-health</a:t>
            </a:r>
          </a:p>
          <a:p>
            <a:pPr eaLnBrk="1" hangingPunct="1"/>
            <a:r>
              <a:rPr lang="en-AU" altLang="en-US" dirty="0">
                <a:latin typeface="Arial Nova" panose="020B0504020202020204" pitchFamily="34" charset="0"/>
              </a:rPr>
              <a:t>Gambling and mental health</a:t>
            </a:r>
          </a:p>
          <a:p>
            <a:pPr eaLnBrk="1" hangingPunct="1"/>
            <a:r>
              <a:rPr lang="en-AU" altLang="en-US" dirty="0">
                <a:latin typeface="Arial Nova" panose="020B0504020202020204" pitchFamily="34" charset="0"/>
              </a:rPr>
              <a:t>Mental health building blocks</a:t>
            </a:r>
          </a:p>
          <a:p>
            <a:pPr eaLnBrk="1" hangingPunct="1"/>
            <a:r>
              <a:rPr lang="en-AU" altLang="en-US" dirty="0">
                <a:latin typeface="Arial Nova" panose="020B0504020202020204" pitchFamily="34" charset="0"/>
              </a:rPr>
              <a:t>Support services</a:t>
            </a:r>
          </a:p>
        </p:txBody>
      </p:sp>
    </p:spTree>
    <p:extLst>
      <p:ext uri="{BB962C8B-B14F-4D97-AF65-F5344CB8AC3E}">
        <p14:creationId xmlns:p14="http://schemas.microsoft.com/office/powerpoint/2010/main" val="120373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rson on beach">
            <a:extLst>
              <a:ext uri="{FF2B5EF4-FFF2-40B4-BE49-F238E27FC236}">
                <a16:creationId xmlns:a16="http://schemas.microsoft.com/office/drawing/2014/main" id="{C0126AB4-8A49-6EBA-E968-91E74DCA752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0934" b="-126"/>
          <a:stretch/>
        </p:blipFill>
        <p:spPr>
          <a:xfrm>
            <a:off x="2925665" y="0"/>
            <a:ext cx="9266335" cy="6176953"/>
          </a:xfrm>
          <a:prstGeom prst="rect">
            <a:avLst/>
          </a:prstGeom>
        </p:spPr>
      </p:pic>
      <p:sp>
        <p:nvSpPr>
          <p:cNvPr id="7" name="Rectangle 6">
            <a:extLst>
              <a:ext uri="{FF2B5EF4-FFF2-40B4-BE49-F238E27FC236}">
                <a16:creationId xmlns:a16="http://schemas.microsoft.com/office/drawing/2014/main" id="{A2B6707F-8A91-FFA3-E82F-918385E6B0BB}"/>
              </a:ext>
            </a:extLst>
          </p:cNvPr>
          <p:cNvSpPr/>
          <p:nvPr/>
        </p:nvSpPr>
        <p:spPr>
          <a:xfrm rot="5400000">
            <a:off x="2526058" y="-2474497"/>
            <a:ext cx="6176953" cy="1112596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13C78D88-8414-93CD-9BFA-BFD4A043314A}"/>
              </a:ext>
            </a:extLst>
          </p:cNvPr>
          <p:cNvSpPr>
            <a:spLocks noGrp="1"/>
          </p:cNvSpPr>
          <p:nvPr>
            <p:ph type="title"/>
          </p:nvPr>
        </p:nvSpPr>
        <p:spPr/>
        <p:txBody>
          <a:bodyPr/>
          <a:lstStyle/>
          <a:p>
            <a:r>
              <a:rPr lang="en-AU" dirty="0">
                <a:latin typeface="Arial Rounded MT Bold" panose="020F0704030504030204" pitchFamily="34" charset="0"/>
              </a:rPr>
              <a:t>What is mental health?</a:t>
            </a:r>
          </a:p>
        </p:txBody>
      </p:sp>
      <p:sp>
        <p:nvSpPr>
          <p:cNvPr id="3" name="Content Placeholder 2">
            <a:extLst>
              <a:ext uri="{FF2B5EF4-FFF2-40B4-BE49-F238E27FC236}">
                <a16:creationId xmlns:a16="http://schemas.microsoft.com/office/drawing/2014/main" id="{DFCB395A-3EE5-50A6-29E6-ECFAA313B67B}"/>
              </a:ext>
            </a:extLst>
          </p:cNvPr>
          <p:cNvSpPr>
            <a:spLocks noGrp="1"/>
          </p:cNvSpPr>
          <p:nvPr>
            <p:ph idx="1"/>
          </p:nvPr>
        </p:nvSpPr>
        <p:spPr>
          <a:xfrm>
            <a:off x="838200" y="1690688"/>
            <a:ext cx="6001512" cy="4478464"/>
          </a:xfrm>
        </p:spPr>
        <p:txBody>
          <a:bodyPr>
            <a:normAutofit/>
          </a:bodyPr>
          <a:lstStyle/>
          <a:p>
            <a:r>
              <a:rPr lang="en-AU" dirty="0">
                <a:latin typeface="Arial Nova" panose="020B0504020202020204" pitchFamily="34" charset="0"/>
              </a:rPr>
              <a:t>A state of wellbeing where an individual realises their own abilities and can contribute to their community</a:t>
            </a:r>
          </a:p>
          <a:p>
            <a:r>
              <a:rPr lang="en-AU" dirty="0">
                <a:latin typeface="Arial Nova" panose="020B0504020202020204" pitchFamily="34" charset="0"/>
              </a:rPr>
              <a:t>Integral part of a person’s overall health and wellbeing</a:t>
            </a:r>
          </a:p>
          <a:p>
            <a:r>
              <a:rPr lang="en-AU" dirty="0">
                <a:latin typeface="Arial Nova" panose="020B0504020202020204" pitchFamily="34" charset="0"/>
              </a:rPr>
              <a:t>Exists on a complex continuum, which is experienced differently by every person</a:t>
            </a:r>
          </a:p>
        </p:txBody>
      </p:sp>
    </p:spTree>
    <p:extLst>
      <p:ext uri="{BB962C8B-B14F-4D97-AF65-F5344CB8AC3E}">
        <p14:creationId xmlns:p14="http://schemas.microsoft.com/office/powerpoint/2010/main" val="321601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ng adult in counseling">
            <a:extLst>
              <a:ext uri="{FF2B5EF4-FFF2-40B4-BE49-F238E27FC236}">
                <a16:creationId xmlns:a16="http://schemas.microsoft.com/office/drawing/2014/main" id="{98A3F2BF-7BC7-CBF0-DBF3-76BBE440AFD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3702"/>
          <a:stretch/>
        </p:blipFill>
        <p:spPr>
          <a:xfrm>
            <a:off x="1905000" y="0"/>
            <a:ext cx="10287000" cy="6176963"/>
          </a:xfrm>
          <a:prstGeom prst="rect">
            <a:avLst/>
          </a:prstGeom>
        </p:spPr>
      </p:pic>
      <p:sp>
        <p:nvSpPr>
          <p:cNvPr id="3" name="Rectangle 2">
            <a:extLst>
              <a:ext uri="{FF2B5EF4-FFF2-40B4-BE49-F238E27FC236}">
                <a16:creationId xmlns:a16="http://schemas.microsoft.com/office/drawing/2014/main" id="{15753734-8AD8-5DBA-F575-BF0182BCD96C}"/>
              </a:ext>
            </a:extLst>
          </p:cNvPr>
          <p:cNvSpPr/>
          <p:nvPr/>
        </p:nvSpPr>
        <p:spPr>
          <a:xfrm rot="5400000">
            <a:off x="1893932" y="-1842365"/>
            <a:ext cx="6176953" cy="9861694"/>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Rectangle: Rounded Corners 3">
            <a:extLst>
              <a:ext uri="{FF2B5EF4-FFF2-40B4-BE49-F238E27FC236}">
                <a16:creationId xmlns:a16="http://schemas.microsoft.com/office/drawing/2014/main" id="{1577E0EE-B4A4-B064-C1EB-C792C7141181}"/>
              </a:ext>
            </a:extLst>
          </p:cNvPr>
          <p:cNvSpPr/>
          <p:nvPr/>
        </p:nvSpPr>
        <p:spPr>
          <a:xfrm>
            <a:off x="2444818" y="1690688"/>
            <a:ext cx="4650925" cy="1235392"/>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851" name="Content Placeholder 2">
            <a:extLst>
              <a:ext uri="{FF2B5EF4-FFF2-40B4-BE49-F238E27FC236}">
                <a16:creationId xmlns:a16="http://schemas.microsoft.com/office/drawing/2014/main" id="{78DA70F1-11A6-D58F-DF7F-B6506D9FA89A}"/>
              </a:ext>
            </a:extLst>
          </p:cNvPr>
          <p:cNvSpPr>
            <a:spLocks noGrp="1" noChangeArrowheads="1"/>
          </p:cNvSpPr>
          <p:nvPr>
            <p:ph idx="1"/>
          </p:nvPr>
        </p:nvSpPr>
        <p:spPr>
          <a:xfrm>
            <a:off x="838200" y="1825625"/>
            <a:ext cx="7402830" cy="4351338"/>
          </a:xfrm>
        </p:spPr>
        <p:txBody>
          <a:bodyPr/>
          <a:lstStyle/>
          <a:p>
            <a:pPr eaLnBrk="1" hangingPunct="1"/>
            <a:r>
              <a:rPr lang="en-AU" altLang="en-US" dirty="0">
                <a:latin typeface="Arial Nova" panose="020B0504020202020204" pitchFamily="34" charset="0"/>
              </a:rPr>
              <a:t>Worried, anxious, or easily irritated</a:t>
            </a:r>
          </a:p>
          <a:p>
            <a:pPr eaLnBrk="1" hangingPunct="1"/>
            <a:r>
              <a:rPr lang="en-AU" altLang="en-US" dirty="0">
                <a:latin typeface="Arial Nova" panose="020B0504020202020204" pitchFamily="34" charset="0"/>
              </a:rPr>
              <a:t>Unhappy, depressed, or unmotivated </a:t>
            </a:r>
          </a:p>
          <a:p>
            <a:pPr eaLnBrk="1" hangingPunct="1"/>
            <a:r>
              <a:rPr lang="en-AU" altLang="en-US" dirty="0">
                <a:latin typeface="Arial Nova" panose="020B0504020202020204" pitchFamily="34" charset="0"/>
              </a:rPr>
              <a:t>Changes to sleep or eating</a:t>
            </a:r>
          </a:p>
          <a:p>
            <a:pPr eaLnBrk="1" hangingPunct="1"/>
            <a:r>
              <a:rPr lang="en-AU" altLang="en-US" dirty="0">
                <a:latin typeface="Arial Nova" panose="020B0504020202020204" pitchFamily="34" charset="0"/>
              </a:rPr>
              <a:t>Quieter or more withdrawn</a:t>
            </a:r>
          </a:p>
          <a:p>
            <a:pPr eaLnBrk="1" hangingPunct="1"/>
            <a:r>
              <a:rPr lang="en-AU" altLang="en-US" dirty="0">
                <a:latin typeface="Arial Nova" panose="020B0504020202020204" pitchFamily="34" charset="0"/>
              </a:rPr>
              <a:t>Disconnected or detached</a:t>
            </a:r>
          </a:p>
          <a:p>
            <a:pPr eaLnBrk="1" hangingPunct="1"/>
            <a:r>
              <a:rPr lang="en-AU" altLang="en-US" dirty="0">
                <a:latin typeface="Arial Nova" panose="020B0504020202020204" pitchFamily="34" charset="0"/>
              </a:rPr>
              <a:t>Guilty, worthless or empty</a:t>
            </a:r>
          </a:p>
        </p:txBody>
      </p:sp>
      <p:sp>
        <p:nvSpPr>
          <p:cNvPr id="5" name="Rectangle: Rounded Corners 4">
            <a:extLst>
              <a:ext uri="{FF2B5EF4-FFF2-40B4-BE49-F238E27FC236}">
                <a16:creationId xmlns:a16="http://schemas.microsoft.com/office/drawing/2014/main" id="{1ED62171-D966-C06D-9FC6-B4A7F561EFEC}"/>
              </a:ext>
            </a:extLst>
          </p:cNvPr>
          <p:cNvSpPr/>
          <p:nvPr/>
        </p:nvSpPr>
        <p:spPr>
          <a:xfrm>
            <a:off x="2773799" y="546829"/>
            <a:ext cx="5004697"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850" name="Title 1">
            <a:extLst>
              <a:ext uri="{FF2B5EF4-FFF2-40B4-BE49-F238E27FC236}">
                <a16:creationId xmlns:a16="http://schemas.microsoft.com/office/drawing/2014/main" id="{997D7F38-1016-DD43-945C-207CD7FAD0E9}"/>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Signs of mental ill-health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Man wearing a yellow shirt">
            <a:extLst>
              <a:ext uri="{FF2B5EF4-FFF2-40B4-BE49-F238E27FC236}">
                <a16:creationId xmlns:a16="http://schemas.microsoft.com/office/drawing/2014/main" id="{608D6CCE-9342-5E46-C0F8-306CBFCE43C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806712" y="-1"/>
            <a:ext cx="7385288" cy="61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3967818-3897-C720-F374-151327FF1E4A}"/>
              </a:ext>
            </a:extLst>
          </p:cNvPr>
          <p:cNvSpPr/>
          <p:nvPr/>
        </p:nvSpPr>
        <p:spPr>
          <a:xfrm rot="5400000">
            <a:off x="2358427" y="-2358429"/>
            <a:ext cx="6176953" cy="1089380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Content Placeholder 2">
            <a:extLst>
              <a:ext uri="{FF2B5EF4-FFF2-40B4-BE49-F238E27FC236}">
                <a16:creationId xmlns:a16="http://schemas.microsoft.com/office/drawing/2014/main" id="{9C5D2A6B-BF70-E238-E1DE-82773151101B}"/>
              </a:ext>
            </a:extLst>
          </p:cNvPr>
          <p:cNvSpPr>
            <a:spLocks noGrp="1"/>
          </p:cNvSpPr>
          <p:nvPr>
            <p:ph idx="1"/>
          </p:nvPr>
        </p:nvSpPr>
        <p:spPr>
          <a:xfrm>
            <a:off x="838199" y="1690688"/>
            <a:ext cx="6550153" cy="4351338"/>
          </a:xfrm>
        </p:spPr>
        <p:txBody>
          <a:bodyPr/>
          <a:lstStyle/>
          <a:p>
            <a:r>
              <a:rPr lang="en-AU" dirty="0">
                <a:latin typeface="Arial Nova" panose="020B0504020202020204" pitchFamily="34" charset="0"/>
              </a:rPr>
              <a:t>People who experience gambling harm are more likely to experience mental ill-health</a:t>
            </a:r>
          </a:p>
          <a:p>
            <a:r>
              <a:rPr lang="en-AU" dirty="0">
                <a:latin typeface="Arial Nova" panose="020B0504020202020204" pitchFamily="34" charset="0"/>
              </a:rPr>
              <a:t>Includes feelings of sadness, anxiety, anger, guilt and shame</a:t>
            </a:r>
          </a:p>
          <a:p>
            <a:endParaRPr lang="en-AU" dirty="0"/>
          </a:p>
        </p:txBody>
      </p:sp>
      <p:graphicFrame>
        <p:nvGraphicFramePr>
          <p:cNvPr id="4" name="Chart 3">
            <a:extLst>
              <a:ext uri="{FF2B5EF4-FFF2-40B4-BE49-F238E27FC236}">
                <a16:creationId xmlns:a16="http://schemas.microsoft.com/office/drawing/2014/main" id="{A64CE724-91ED-FEFB-89B7-1CBC8FCB366F}"/>
              </a:ext>
            </a:extLst>
          </p:cNvPr>
          <p:cNvGraphicFramePr/>
          <p:nvPr/>
        </p:nvGraphicFramePr>
        <p:xfrm>
          <a:off x="838199" y="3956797"/>
          <a:ext cx="2319130" cy="235510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ECA81B7-F289-98D9-EA6D-D9241CD2A9ED}"/>
              </a:ext>
            </a:extLst>
          </p:cNvPr>
          <p:cNvSpPr txBox="1"/>
          <p:nvPr/>
        </p:nvSpPr>
        <p:spPr>
          <a:xfrm>
            <a:off x="3157329" y="4372493"/>
            <a:ext cx="4354433" cy="1200329"/>
          </a:xfrm>
          <a:prstGeom prst="rect">
            <a:avLst/>
          </a:prstGeom>
          <a:noFill/>
        </p:spPr>
        <p:txBody>
          <a:bodyPr wrap="square">
            <a:spAutoFit/>
          </a:bodyPr>
          <a:lstStyle/>
          <a:p>
            <a:r>
              <a:rPr lang="en-AU" sz="2400" dirty="0">
                <a:latin typeface="Arial Nova" panose="020B0504020202020204" pitchFamily="34" charset="0"/>
              </a:rPr>
              <a:t>of people who experience gambling harm also have depression or anxiety</a:t>
            </a:r>
          </a:p>
        </p:txBody>
      </p:sp>
      <p:sp>
        <p:nvSpPr>
          <p:cNvPr id="6" name="TextBox 5">
            <a:extLst>
              <a:ext uri="{FF2B5EF4-FFF2-40B4-BE49-F238E27FC236}">
                <a16:creationId xmlns:a16="http://schemas.microsoft.com/office/drawing/2014/main" id="{AE9513F3-A82C-77C0-D3DA-90191CFAB592}"/>
              </a:ext>
            </a:extLst>
          </p:cNvPr>
          <p:cNvSpPr txBox="1"/>
          <p:nvPr/>
        </p:nvSpPr>
        <p:spPr>
          <a:xfrm>
            <a:off x="1246635" y="4508148"/>
            <a:ext cx="1802294" cy="923330"/>
          </a:xfrm>
          <a:prstGeom prst="rect">
            <a:avLst/>
          </a:prstGeom>
          <a:noFill/>
        </p:spPr>
        <p:txBody>
          <a:bodyPr wrap="square" rtlCol="0">
            <a:spAutoFit/>
          </a:bodyPr>
          <a:lstStyle/>
          <a:p>
            <a:r>
              <a:rPr lang="en-AU" sz="5400" dirty="0">
                <a:latin typeface="Arial Rounded MT Bold" panose="020F0704030504030204" pitchFamily="34" charset="0"/>
              </a:rPr>
              <a:t>40%</a:t>
            </a:r>
          </a:p>
        </p:txBody>
      </p:sp>
      <p:sp>
        <p:nvSpPr>
          <p:cNvPr id="14" name="Rectangle: Rounded Corners 13">
            <a:extLst>
              <a:ext uri="{FF2B5EF4-FFF2-40B4-BE49-F238E27FC236}">
                <a16:creationId xmlns:a16="http://schemas.microsoft.com/office/drawing/2014/main" id="{7A385102-5804-57AD-3F59-23D701C9B116}"/>
              </a:ext>
            </a:extLst>
          </p:cNvPr>
          <p:cNvSpPr/>
          <p:nvPr/>
        </p:nvSpPr>
        <p:spPr>
          <a:xfrm>
            <a:off x="2773799"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820163B-A44C-D17B-9199-DBB99B29002C}"/>
              </a:ext>
            </a:extLst>
          </p:cNvPr>
          <p:cNvSpPr>
            <a:spLocks noGrp="1"/>
          </p:cNvSpPr>
          <p:nvPr>
            <p:ph type="title"/>
          </p:nvPr>
        </p:nvSpPr>
        <p:spPr/>
        <p:txBody>
          <a:bodyPr/>
          <a:lstStyle/>
          <a:p>
            <a:r>
              <a:rPr lang="en-AU" dirty="0">
                <a:latin typeface="Arial Rounded MT Bold" panose="020F0704030504030204" pitchFamily="34" charset="0"/>
              </a:rPr>
              <a:t>Gambling and mental health</a:t>
            </a:r>
          </a:p>
        </p:txBody>
      </p:sp>
    </p:spTree>
    <p:extLst>
      <p:ext uri="{BB962C8B-B14F-4D97-AF65-F5344CB8AC3E}">
        <p14:creationId xmlns:p14="http://schemas.microsoft.com/office/powerpoint/2010/main" val="419496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Old man sleeping on sofa">
            <a:extLst>
              <a:ext uri="{FF2B5EF4-FFF2-40B4-BE49-F238E27FC236}">
                <a16:creationId xmlns:a16="http://schemas.microsoft.com/office/drawing/2014/main" id="{02C8C146-1778-A049-3D57-C19E3E818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0"/>
            <a:ext cx="76581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E42C31F-C203-D81D-99AD-82F9239DE05E}"/>
              </a:ext>
            </a:extLst>
          </p:cNvPr>
          <p:cNvSpPr/>
          <p:nvPr/>
        </p:nvSpPr>
        <p:spPr>
          <a:xfrm rot="5400000">
            <a:off x="2155479" y="-2103913"/>
            <a:ext cx="6176953" cy="1038479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3" name="Content Placeholder 2">
            <a:extLst>
              <a:ext uri="{FF2B5EF4-FFF2-40B4-BE49-F238E27FC236}">
                <a16:creationId xmlns:a16="http://schemas.microsoft.com/office/drawing/2014/main" id="{4DFF0875-D7F2-9BCD-2F21-B85BF462ACAE}"/>
              </a:ext>
            </a:extLst>
          </p:cNvPr>
          <p:cNvSpPr>
            <a:spLocks noGrp="1"/>
          </p:cNvSpPr>
          <p:nvPr>
            <p:ph idx="1"/>
          </p:nvPr>
        </p:nvSpPr>
        <p:spPr>
          <a:xfrm>
            <a:off x="838200" y="1690688"/>
            <a:ext cx="5855208" cy="4351338"/>
          </a:xfrm>
        </p:spPr>
        <p:txBody>
          <a:bodyPr>
            <a:normAutofit/>
          </a:bodyPr>
          <a:lstStyle/>
          <a:p>
            <a:pPr marL="0" indent="0">
              <a:buNone/>
            </a:pPr>
            <a:r>
              <a:rPr lang="en-AU" dirty="0">
                <a:latin typeface="Arial Nova" panose="020B0504020202020204" pitchFamily="34" charset="0"/>
              </a:rPr>
              <a:t>Gambling harm can lead to mental ill-health because of…</a:t>
            </a:r>
          </a:p>
          <a:p>
            <a:r>
              <a:rPr lang="en-AU" dirty="0">
                <a:latin typeface="Arial Nova" panose="020B0504020202020204" pitchFamily="34" charset="0"/>
              </a:rPr>
              <a:t>Financial challenges</a:t>
            </a:r>
          </a:p>
          <a:p>
            <a:r>
              <a:rPr lang="en-AU" dirty="0">
                <a:latin typeface="Arial Nova" panose="020B0504020202020204" pitchFamily="34" charset="0"/>
              </a:rPr>
              <a:t>Relationship stress</a:t>
            </a:r>
          </a:p>
          <a:p>
            <a:r>
              <a:rPr lang="en-AU" dirty="0">
                <a:latin typeface="Arial Nova" panose="020B0504020202020204" pitchFamily="34" charset="0"/>
              </a:rPr>
              <a:t>Feelings of powerlessness and struggles with self-worth </a:t>
            </a:r>
          </a:p>
          <a:p>
            <a:r>
              <a:rPr lang="en-AU" dirty="0">
                <a:latin typeface="Arial Nova" panose="020B0504020202020204" pitchFamily="34" charset="0"/>
              </a:rPr>
              <a:t>Shame, guilt or fear of judgment</a:t>
            </a:r>
          </a:p>
          <a:p>
            <a:r>
              <a:rPr lang="en-AU" dirty="0">
                <a:latin typeface="Arial Nova" panose="020B0504020202020204" pitchFamily="34" charset="0"/>
              </a:rPr>
              <a:t>Increased risk of self-harm or considering suicide.</a:t>
            </a:r>
          </a:p>
        </p:txBody>
      </p:sp>
      <p:sp>
        <p:nvSpPr>
          <p:cNvPr id="8" name="Rectangle: Rounded Corners 7">
            <a:extLst>
              <a:ext uri="{FF2B5EF4-FFF2-40B4-BE49-F238E27FC236}">
                <a16:creationId xmlns:a16="http://schemas.microsoft.com/office/drawing/2014/main" id="{09225874-CA06-88F3-04AE-D73BA43EA318}"/>
              </a:ext>
            </a:extLst>
          </p:cNvPr>
          <p:cNvSpPr/>
          <p:nvPr/>
        </p:nvSpPr>
        <p:spPr>
          <a:xfrm>
            <a:off x="2773799" y="546829"/>
            <a:ext cx="5921991" cy="962153"/>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AB7C475-13BE-F7E9-73C0-837DAA806C0C}"/>
              </a:ext>
            </a:extLst>
          </p:cNvPr>
          <p:cNvSpPr>
            <a:spLocks noGrp="1"/>
          </p:cNvSpPr>
          <p:nvPr>
            <p:ph type="title"/>
          </p:nvPr>
        </p:nvSpPr>
        <p:spPr/>
        <p:txBody>
          <a:bodyPr/>
          <a:lstStyle/>
          <a:p>
            <a:r>
              <a:rPr lang="en-AU" dirty="0">
                <a:latin typeface="Arial Rounded MT Bold" panose="020F0704030504030204" pitchFamily="34" charset="0"/>
              </a:rPr>
              <a:t>Gambling and mental health</a:t>
            </a:r>
            <a:endParaRPr lang="en-AU" dirty="0"/>
          </a:p>
        </p:txBody>
      </p:sp>
    </p:spTree>
    <p:extLst>
      <p:ext uri="{BB962C8B-B14F-4D97-AF65-F5344CB8AC3E}">
        <p14:creationId xmlns:p14="http://schemas.microsoft.com/office/powerpoint/2010/main" val="261374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group of people holding hands&#10;&#10;Description automatically generated">
            <a:extLst>
              <a:ext uri="{FF2B5EF4-FFF2-40B4-BE49-F238E27FC236}">
                <a16:creationId xmlns:a16="http://schemas.microsoft.com/office/drawing/2014/main" id="{983B9FC7-58E3-F7A7-5434-B3B35ECBEA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272"/>
          <a:stretch/>
        </p:blipFill>
        <p:spPr bwMode="auto">
          <a:xfrm>
            <a:off x="5694363" y="0"/>
            <a:ext cx="64976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FC15E9F-9316-1D84-D30C-59DB645FEFBB}"/>
              </a:ext>
            </a:extLst>
          </p:cNvPr>
          <p:cNvSpPr/>
          <p:nvPr/>
        </p:nvSpPr>
        <p:spPr>
          <a:xfrm rot="5400000">
            <a:off x="2521675" y="-2470108"/>
            <a:ext cx="6176953" cy="111171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86" name="Title 1">
            <a:extLst>
              <a:ext uri="{FF2B5EF4-FFF2-40B4-BE49-F238E27FC236}">
                <a16:creationId xmlns:a16="http://schemas.microsoft.com/office/drawing/2014/main" id="{CDDE2309-FFBA-5B4A-2950-5413485939B2}"/>
              </a:ext>
            </a:extLst>
          </p:cNvPr>
          <p:cNvSpPr>
            <a:spLocks noGrp="1" noChangeArrowheads="1"/>
          </p:cNvSpPr>
          <p:nvPr>
            <p:ph type="title"/>
          </p:nvPr>
        </p:nvSpPr>
        <p:spPr/>
        <p:txBody>
          <a:bodyPr/>
          <a:lstStyle/>
          <a:p>
            <a:r>
              <a:rPr lang="en-AU" altLang="en-US">
                <a:latin typeface="Arial Rounded MT Bold" panose="020F0704030504030204" pitchFamily="34" charset="0"/>
              </a:rPr>
              <a:t>Other considerations</a:t>
            </a:r>
          </a:p>
        </p:txBody>
      </p:sp>
      <p:sp>
        <p:nvSpPr>
          <p:cNvPr id="20487" name="Content Placeholder 2">
            <a:extLst>
              <a:ext uri="{FF2B5EF4-FFF2-40B4-BE49-F238E27FC236}">
                <a16:creationId xmlns:a16="http://schemas.microsoft.com/office/drawing/2014/main" id="{DEBDF41C-6D94-16A5-EC76-3364EF3E3928}"/>
              </a:ext>
            </a:extLst>
          </p:cNvPr>
          <p:cNvSpPr>
            <a:spLocks noGrp="1" noChangeArrowheads="1"/>
          </p:cNvSpPr>
          <p:nvPr>
            <p:ph idx="1"/>
          </p:nvPr>
        </p:nvSpPr>
        <p:spPr>
          <a:xfrm>
            <a:off x="838200" y="1690688"/>
            <a:ext cx="6412454" cy="4486275"/>
          </a:xfrm>
        </p:spPr>
        <p:txBody>
          <a:bodyPr/>
          <a:lstStyle/>
          <a:p>
            <a:r>
              <a:rPr lang="en-AU" altLang="en-US" dirty="0">
                <a:latin typeface="Arial Nova" panose="020B0504020202020204" pitchFamily="34" charset="0"/>
              </a:rPr>
              <a:t>The connection between gambling and mental ill-health is complex</a:t>
            </a:r>
          </a:p>
          <a:p>
            <a:r>
              <a:rPr lang="en-AU" altLang="en-US" dirty="0">
                <a:latin typeface="Arial Nova" panose="020B0504020202020204" pitchFamily="34" charset="0"/>
              </a:rPr>
              <a:t>It can involve many other factors, including…</a:t>
            </a:r>
          </a:p>
          <a:p>
            <a:pPr lvl="1"/>
            <a:r>
              <a:rPr lang="en-AU" altLang="en-US" dirty="0">
                <a:latin typeface="Arial Nova" panose="020B0504020202020204" pitchFamily="34" charset="0"/>
              </a:rPr>
              <a:t>Family crisis or relationship breakdown</a:t>
            </a:r>
          </a:p>
          <a:p>
            <a:pPr lvl="1"/>
            <a:r>
              <a:rPr lang="en-AU" altLang="en-US" dirty="0">
                <a:latin typeface="Arial Nova" panose="020B0504020202020204" pitchFamily="34" charset="0"/>
              </a:rPr>
              <a:t>Financial stress</a:t>
            </a:r>
          </a:p>
          <a:p>
            <a:pPr lvl="1"/>
            <a:r>
              <a:rPr lang="en-AU" altLang="en-US" dirty="0">
                <a:latin typeface="Arial Nova" panose="020B0504020202020204" pitchFamily="34" charset="0"/>
              </a:rPr>
              <a:t>Substance misuse</a:t>
            </a:r>
          </a:p>
          <a:p>
            <a:pPr lvl="1"/>
            <a:r>
              <a:rPr lang="en-AU" altLang="en-US" dirty="0">
                <a:latin typeface="Arial Nova" panose="020B0504020202020204" pitchFamily="34" charset="0"/>
              </a:rPr>
              <a:t>Domestic and family violence</a:t>
            </a:r>
          </a:p>
          <a:p>
            <a:pPr lvl="1"/>
            <a:r>
              <a:rPr lang="en-AU" altLang="en-US" dirty="0">
                <a:latin typeface="Arial Nova" panose="020B0504020202020204" pitchFamily="34" charset="0"/>
              </a:rPr>
              <a:t>Homelessness</a:t>
            </a:r>
          </a:p>
          <a:p>
            <a:pPr lvl="1"/>
            <a:r>
              <a:rPr lang="en-AU" altLang="en-US" dirty="0">
                <a:latin typeface="Arial Nova" panose="020B0504020202020204" pitchFamily="34" charset="0"/>
              </a:rPr>
              <a:t>Other life stresses</a:t>
            </a:r>
          </a:p>
        </p:txBody>
      </p:sp>
    </p:spTree>
    <p:extLst>
      <p:ext uri="{BB962C8B-B14F-4D97-AF65-F5344CB8AC3E}">
        <p14:creationId xmlns:p14="http://schemas.microsoft.com/office/powerpoint/2010/main" val="255929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AA3ECF75-0B00-A35D-FC0E-014CBD158AE0}"/>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Mental health building blocks</a:t>
            </a:r>
          </a:p>
        </p:txBody>
      </p:sp>
      <p:sp>
        <p:nvSpPr>
          <p:cNvPr id="2" name="TextBox 19">
            <a:extLst>
              <a:ext uri="{FF2B5EF4-FFF2-40B4-BE49-F238E27FC236}">
                <a16:creationId xmlns:a16="http://schemas.microsoft.com/office/drawing/2014/main" id="{0CF959E0-B7FC-BD5D-99D5-D639906BB887}"/>
              </a:ext>
            </a:extLst>
          </p:cNvPr>
          <p:cNvSpPr txBox="1">
            <a:spLocks noChangeArrowheads="1"/>
          </p:cNvSpPr>
          <p:nvPr/>
        </p:nvSpPr>
        <p:spPr bwMode="auto">
          <a:xfrm>
            <a:off x="1388426" y="2778760"/>
            <a:ext cx="2047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Get healthy</a:t>
            </a:r>
          </a:p>
        </p:txBody>
      </p:sp>
      <p:sp>
        <p:nvSpPr>
          <p:cNvPr id="3" name="TextBox 20">
            <a:extLst>
              <a:ext uri="{FF2B5EF4-FFF2-40B4-BE49-F238E27FC236}">
                <a16:creationId xmlns:a16="http://schemas.microsoft.com/office/drawing/2014/main" id="{D5F09065-6963-99E8-431C-EE127DE75C64}"/>
              </a:ext>
            </a:extLst>
          </p:cNvPr>
          <p:cNvSpPr txBox="1">
            <a:spLocks noChangeArrowheads="1"/>
          </p:cNvSpPr>
          <p:nvPr/>
        </p:nvSpPr>
        <p:spPr bwMode="auto">
          <a:xfrm>
            <a:off x="4902993" y="2778760"/>
            <a:ext cx="237077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Keep learning</a:t>
            </a:r>
          </a:p>
        </p:txBody>
      </p:sp>
      <p:sp>
        <p:nvSpPr>
          <p:cNvPr id="4" name="TextBox 21">
            <a:extLst>
              <a:ext uri="{FF2B5EF4-FFF2-40B4-BE49-F238E27FC236}">
                <a16:creationId xmlns:a16="http://schemas.microsoft.com/office/drawing/2014/main" id="{68992BD4-96DC-9478-0BAC-53403D97FA45}"/>
              </a:ext>
            </a:extLst>
          </p:cNvPr>
          <p:cNvSpPr txBox="1">
            <a:spLocks noChangeArrowheads="1"/>
          </p:cNvSpPr>
          <p:nvPr/>
        </p:nvSpPr>
        <p:spPr bwMode="auto">
          <a:xfrm>
            <a:off x="8523285" y="2778760"/>
            <a:ext cx="260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Show kindness</a:t>
            </a:r>
          </a:p>
        </p:txBody>
      </p:sp>
      <p:sp>
        <p:nvSpPr>
          <p:cNvPr id="5" name="TextBox 22">
            <a:extLst>
              <a:ext uri="{FF2B5EF4-FFF2-40B4-BE49-F238E27FC236}">
                <a16:creationId xmlns:a16="http://schemas.microsoft.com/office/drawing/2014/main" id="{61041FD0-2B06-5297-4D00-5D8BC807875E}"/>
              </a:ext>
            </a:extLst>
          </p:cNvPr>
          <p:cNvSpPr txBox="1">
            <a:spLocks noChangeArrowheads="1"/>
          </p:cNvSpPr>
          <p:nvPr/>
        </p:nvSpPr>
        <p:spPr bwMode="auto">
          <a:xfrm>
            <a:off x="1163319" y="4629151"/>
            <a:ext cx="249745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Connect more</a:t>
            </a:r>
          </a:p>
        </p:txBody>
      </p:sp>
      <p:sp>
        <p:nvSpPr>
          <p:cNvPr id="6" name="TextBox 23">
            <a:extLst>
              <a:ext uri="{FF2B5EF4-FFF2-40B4-BE49-F238E27FC236}">
                <a16:creationId xmlns:a16="http://schemas.microsoft.com/office/drawing/2014/main" id="{6BD494CA-4F3B-AE76-2CD3-68F379D50427}"/>
              </a:ext>
            </a:extLst>
          </p:cNvPr>
          <p:cNvSpPr txBox="1">
            <a:spLocks noChangeArrowheads="1"/>
          </p:cNvSpPr>
          <p:nvPr/>
        </p:nvSpPr>
        <p:spPr bwMode="auto">
          <a:xfrm>
            <a:off x="5109368" y="4655187"/>
            <a:ext cx="195802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Take notice</a:t>
            </a:r>
          </a:p>
        </p:txBody>
      </p:sp>
      <p:sp>
        <p:nvSpPr>
          <p:cNvPr id="7" name="TextBox 24">
            <a:extLst>
              <a:ext uri="{FF2B5EF4-FFF2-40B4-BE49-F238E27FC236}">
                <a16:creationId xmlns:a16="http://schemas.microsoft.com/office/drawing/2014/main" id="{16D83F09-B8AB-E80F-BF3C-CCF214B7D2E0}"/>
              </a:ext>
            </a:extLst>
          </p:cNvPr>
          <p:cNvSpPr txBox="1">
            <a:spLocks noChangeArrowheads="1"/>
          </p:cNvSpPr>
          <p:nvPr/>
        </p:nvSpPr>
        <p:spPr bwMode="auto">
          <a:xfrm>
            <a:off x="8448991" y="4655187"/>
            <a:ext cx="2750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AU" altLang="en-US" dirty="0">
                <a:solidFill>
                  <a:srgbClr val="5EA443"/>
                </a:solidFill>
                <a:latin typeface="Arial Nova" panose="020B0504020202020204" pitchFamily="34" charset="0"/>
              </a:rPr>
              <a:t>Embrace nature</a:t>
            </a:r>
          </a:p>
        </p:txBody>
      </p:sp>
      <p:pic>
        <p:nvPicPr>
          <p:cNvPr id="8" name="Graphic 4" descr="Apple with solid fill">
            <a:extLst>
              <a:ext uri="{FF2B5EF4-FFF2-40B4-BE49-F238E27FC236}">
                <a16:creationId xmlns:a16="http://schemas.microsoft.com/office/drawing/2014/main" id="{80CF0454-EBF4-5EAB-D006-73C87F3E1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121" y="159924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6" descr="Cheers with solid fill">
            <a:extLst>
              <a:ext uri="{FF2B5EF4-FFF2-40B4-BE49-F238E27FC236}">
                <a16:creationId xmlns:a16="http://schemas.microsoft.com/office/drawing/2014/main" id="{132219C7-F5D9-859C-8A74-25115A2FA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121" y="3467736"/>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14" descr="Mental Health with solid fill">
            <a:extLst>
              <a:ext uri="{FF2B5EF4-FFF2-40B4-BE49-F238E27FC236}">
                <a16:creationId xmlns:a16="http://schemas.microsoft.com/office/drawing/2014/main" id="{49B06E03-1F94-456D-EEED-C4B3D2F289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3074" y="1599248"/>
            <a:ext cx="1085850" cy="1085850"/>
          </a:xfrm>
          <a:prstGeom prst="rect">
            <a:avLst/>
          </a:prstGeom>
        </p:spPr>
      </p:pic>
      <p:pic>
        <p:nvPicPr>
          <p:cNvPr id="19" name="Graphic 18" descr="Care with solid fill">
            <a:extLst>
              <a:ext uri="{FF2B5EF4-FFF2-40B4-BE49-F238E27FC236}">
                <a16:creationId xmlns:a16="http://schemas.microsoft.com/office/drawing/2014/main" id="{EDA87C25-C20F-FB58-478C-5DFA392302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8615" y="1599248"/>
            <a:ext cx="1085850" cy="1085850"/>
          </a:xfrm>
          <a:prstGeom prst="rect">
            <a:avLst/>
          </a:prstGeom>
        </p:spPr>
      </p:pic>
      <p:pic>
        <p:nvPicPr>
          <p:cNvPr id="21" name="Graphic 20" descr="Watering Plant with solid fill">
            <a:extLst>
              <a:ext uri="{FF2B5EF4-FFF2-40B4-BE49-F238E27FC236}">
                <a16:creationId xmlns:a16="http://schemas.microsoft.com/office/drawing/2014/main" id="{8BE9C6E2-DC0B-74C0-A3CF-5B5255DEF0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38615" y="3494725"/>
            <a:ext cx="1085849" cy="1085849"/>
          </a:xfrm>
          <a:prstGeom prst="rect">
            <a:avLst/>
          </a:prstGeom>
        </p:spPr>
      </p:pic>
      <p:pic>
        <p:nvPicPr>
          <p:cNvPr id="25" name="Graphic 24" descr="Earth globe: Asia and Australia with solid fill">
            <a:extLst>
              <a:ext uri="{FF2B5EF4-FFF2-40B4-BE49-F238E27FC236}">
                <a16:creationId xmlns:a16="http://schemas.microsoft.com/office/drawing/2014/main" id="{25D12AEB-89F1-E326-10D2-E7E23EE055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54662" y="3494724"/>
            <a:ext cx="1084262" cy="1084262"/>
          </a:xfrm>
          <a:prstGeom prst="rect">
            <a:avLst/>
          </a:prstGeom>
        </p:spPr>
      </p:pic>
      <p:sp>
        <p:nvSpPr>
          <p:cNvPr id="28" name="TextBox 10">
            <a:extLst>
              <a:ext uri="{FF2B5EF4-FFF2-40B4-BE49-F238E27FC236}">
                <a16:creationId xmlns:a16="http://schemas.microsoft.com/office/drawing/2014/main" id="{5602D554-9DD0-29B7-1570-D2897FC8EC29}"/>
              </a:ext>
            </a:extLst>
          </p:cNvPr>
          <p:cNvSpPr txBox="1">
            <a:spLocks noChangeArrowheads="1"/>
          </p:cNvSpPr>
          <p:nvPr/>
        </p:nvSpPr>
        <p:spPr bwMode="auto">
          <a:xfrm>
            <a:off x="7707787" y="5378235"/>
            <a:ext cx="4232910" cy="646331"/>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dirty="0">
                <a:solidFill>
                  <a:schemeClr val="bg1"/>
                </a:solidFill>
                <a:latin typeface="Arial Nova" panose="020B0504020202020204" pitchFamily="34" charset="0"/>
              </a:rPr>
              <a:t>For more information, visit </a:t>
            </a:r>
            <a:r>
              <a:rPr lang="en-AU" altLang="en-US" sz="1800" b="1" dirty="0">
                <a:solidFill>
                  <a:schemeClr val="bg1"/>
                </a:solidFill>
                <a:latin typeface="Arial Nova" panose="020B0504020202020204" pitchFamily="34" charset="0"/>
              </a:rPr>
              <a:t>mentalwellbeing.initiatives.qld.gov.au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3717</Words>
  <Application>Microsoft Office PowerPoint</Application>
  <PresentationFormat>Widescreen</PresentationFormat>
  <Paragraphs>261</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Nova</vt:lpstr>
      <vt:lpstr>Arial Rounded MT Bold</vt:lpstr>
      <vt:lpstr>Barlow</vt:lpstr>
      <vt:lpstr>BlinkMacSystemFont</vt:lpstr>
      <vt:lpstr>Calibri</vt:lpstr>
      <vt:lpstr>Calibri Light</vt:lpstr>
      <vt:lpstr>Karla</vt:lpstr>
      <vt:lpstr>Noto Sans</vt:lpstr>
      <vt:lpstr>Roboto</vt:lpstr>
      <vt:lpstr>Times New Roman</vt:lpstr>
      <vt:lpstr>Office Theme</vt:lpstr>
      <vt:lpstr>PowerPoint Presentation</vt:lpstr>
      <vt:lpstr>Just to let you know…</vt:lpstr>
      <vt:lpstr>Overview</vt:lpstr>
      <vt:lpstr>What is mental health?</vt:lpstr>
      <vt:lpstr>Signs of mental ill-health</vt:lpstr>
      <vt:lpstr>Gambling and mental health</vt:lpstr>
      <vt:lpstr>Gambling and mental health</vt:lpstr>
      <vt:lpstr>Other considerations</vt:lpstr>
      <vt:lpstr>Mental health building blocks</vt:lpstr>
      <vt:lpstr>Get healthy</vt:lpstr>
      <vt:lpstr>Keep learning</vt:lpstr>
      <vt:lpstr>Show kindness</vt:lpstr>
      <vt:lpstr>Connect more</vt:lpstr>
      <vt:lpstr>Take notice</vt:lpstr>
      <vt:lpstr>Embrace nature</vt:lpstr>
      <vt:lpstr>Support services</vt:lpstr>
      <vt:lpstr>Other local support services</vt:lpstr>
      <vt:lpstr>Support services</vt:lpstr>
      <vt:lpstr>Gambling Help support services</vt:lpstr>
      <vt:lpstr>Group therapy support services</vt:lpstr>
      <vt:lpstr>Crisis support</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23</cp:revision>
  <dcterms:created xsi:type="dcterms:W3CDTF">2024-05-23T23:32:56Z</dcterms:created>
  <dcterms:modified xsi:type="dcterms:W3CDTF">2024-11-22T03:47:44Z</dcterms:modified>
</cp:coreProperties>
</file>