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92" r:id="rId5"/>
    <p:sldId id="287" r:id="rId6"/>
    <p:sldId id="286" r:id="rId7"/>
    <p:sldId id="258" r:id="rId8"/>
    <p:sldId id="288" r:id="rId9"/>
    <p:sldId id="261" r:id="rId10"/>
    <p:sldId id="290" r:id="rId11"/>
    <p:sldId id="313"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A4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8961" autoAdjust="0"/>
  </p:normalViewPr>
  <p:slideViewPr>
    <p:cSldViewPr snapToGrid="0">
      <p:cViewPr varScale="1">
        <p:scale>
          <a:sx n="76" d="100"/>
          <a:sy n="76" d="100"/>
        </p:scale>
        <p:origin x="1236" y="7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9FE5A5-A24E-1B81-BECC-10B012B34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AU"/>
          </a:p>
        </p:txBody>
      </p:sp>
      <p:sp>
        <p:nvSpPr>
          <p:cNvPr id="3" name="Date Placeholder 2">
            <a:extLst>
              <a:ext uri="{FF2B5EF4-FFF2-40B4-BE49-F238E27FC236}">
                <a16:creationId xmlns:a16="http://schemas.microsoft.com/office/drawing/2014/main" id="{A649AD01-8AC9-8B41-CD3C-F8FAA23E708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0B9E7D3-2DAF-4031-9121-A6323FEF4301}" type="datetimeFigureOut">
              <a:rPr lang="en-AU"/>
              <a:pPr>
                <a:defRPr/>
              </a:pPr>
              <a:t>6/09/2024</a:t>
            </a:fld>
            <a:endParaRPr lang="en-AU"/>
          </a:p>
        </p:txBody>
      </p:sp>
      <p:sp>
        <p:nvSpPr>
          <p:cNvPr id="4" name="Slide Image Placeholder 3">
            <a:extLst>
              <a:ext uri="{FF2B5EF4-FFF2-40B4-BE49-F238E27FC236}">
                <a16:creationId xmlns:a16="http://schemas.microsoft.com/office/drawing/2014/main" id="{1BCFE63E-443B-0F4A-56DB-E3E2783BD1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F7F02902-44E2-F52E-C390-529CE05E112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1D93C1F4-D698-B701-41ED-DF2A8815789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AU"/>
          </a:p>
        </p:txBody>
      </p:sp>
      <p:sp>
        <p:nvSpPr>
          <p:cNvPr id="7" name="Slide Number Placeholder 6">
            <a:extLst>
              <a:ext uri="{FF2B5EF4-FFF2-40B4-BE49-F238E27FC236}">
                <a16:creationId xmlns:a16="http://schemas.microsoft.com/office/drawing/2014/main" id="{D9374CFC-62E0-7202-BD05-55940E296DF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C7BBAC-58D3-44C5-A9E3-A51278C3B0C7}"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Version: </a:t>
            </a:r>
            <a:r>
              <a:rPr lang="en-AU" dirty="0"/>
              <a:t>September 2024.</a:t>
            </a:r>
          </a:p>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a:t>
            </a:fld>
            <a:endParaRPr lang="en-AU"/>
          </a:p>
        </p:txBody>
      </p:sp>
    </p:spTree>
    <p:extLst>
      <p:ext uri="{BB962C8B-B14F-4D97-AF65-F5344CB8AC3E}">
        <p14:creationId xmlns:p14="http://schemas.microsoft.com/office/powerpoint/2010/main" val="389984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8A0BC55-6ED6-9868-9105-BF6AF9D77B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C13F9AE-2C18-9A59-7BF2-53127E6B70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a:t>Speaker’s notes:</a:t>
            </a:r>
          </a:p>
          <a:p>
            <a:pPr eaLnBrk="1" hangingPunct="1">
              <a:spcBef>
                <a:spcPct val="0"/>
              </a:spcBef>
            </a:pPr>
            <a:r>
              <a:rPr lang="en-AU" altLang="en-US"/>
              <a:t>While </a:t>
            </a:r>
            <a:r>
              <a:rPr lang="en-AU" altLang="en-US" sz="1800">
                <a:solidFill>
                  <a:srgbClr val="000000"/>
                </a:solidFill>
              </a:rPr>
              <a:t>gambling is viewed by many as a fun activity</a:t>
            </a:r>
            <a:r>
              <a:rPr lang="en-AU" altLang="en-US"/>
              <a:t>, the chances of winning are actually very low. In the next few slides, we’ll talk about common gambling myths and facts, the odds of winning on the lottery and on the pokies, sports betting and give you some useful tips for safer gambling. </a:t>
            </a:r>
          </a:p>
        </p:txBody>
      </p:sp>
      <p:sp>
        <p:nvSpPr>
          <p:cNvPr id="5124" name="Slide Number Placeholder 3">
            <a:extLst>
              <a:ext uri="{FF2B5EF4-FFF2-40B4-BE49-F238E27FC236}">
                <a16:creationId xmlns:a16="http://schemas.microsoft.com/office/drawing/2014/main" id="{AD6EAF50-C7FE-6505-CEE9-D30997C145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CA2090-BCC2-462A-94EC-A2A0D1B6EAE5}" type="slidenum">
              <a:rPr lang="en-AU" altLang="en-US" smtClean="0"/>
              <a:pPr fontAlgn="base">
                <a:spcBef>
                  <a:spcPct val="0"/>
                </a:spcBef>
                <a:spcAft>
                  <a:spcPct val="0"/>
                </a:spcAft>
              </a:pPr>
              <a:t>2</a:t>
            </a:fld>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A5B130E-2E05-7B13-66E2-C57B41919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3A9887EC-A187-EB6A-D8DF-A4375B2CAC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a:t>Speaker’s notes:</a:t>
            </a:r>
          </a:p>
          <a:p>
            <a:pPr eaLnBrk="1" hangingPunct="1">
              <a:spcBef>
                <a:spcPct val="0"/>
              </a:spcBef>
            </a:pPr>
            <a:r>
              <a:rPr lang="en-AU" altLang="en-US"/>
              <a:t>Let’s start by talking about some common gambling myths and facts.</a:t>
            </a:r>
          </a:p>
          <a:p>
            <a:pPr eaLnBrk="1" hangingPunct="1">
              <a:spcBef>
                <a:spcPct val="0"/>
              </a:spcBef>
            </a:pPr>
            <a:endParaRPr lang="en-AU" altLang="en-US"/>
          </a:p>
          <a:p>
            <a:pPr eaLnBrk="1" hangingPunct="1">
              <a:spcBef>
                <a:spcPct val="0"/>
              </a:spcBef>
            </a:pPr>
            <a:r>
              <a:rPr lang="en-AU" altLang="en-US"/>
              <a:t>Myth 1: Gambling is a good way to make money.</a:t>
            </a:r>
          </a:p>
          <a:p>
            <a:pPr eaLnBrk="1" hangingPunct="1">
              <a:spcBef>
                <a:spcPct val="0"/>
              </a:spcBef>
            </a:pPr>
            <a:r>
              <a:rPr lang="en-AU" altLang="en-US"/>
              <a:t>Fact: Gambling should never be seen as a way to earn an income. It always involves risk and uncertainty.</a:t>
            </a:r>
          </a:p>
          <a:p>
            <a:pPr eaLnBrk="1" hangingPunct="1">
              <a:spcBef>
                <a:spcPct val="0"/>
              </a:spcBef>
            </a:pPr>
            <a:endParaRPr lang="en-AU" altLang="en-US"/>
          </a:p>
          <a:p>
            <a:pPr eaLnBrk="1" hangingPunct="1">
              <a:spcBef>
                <a:spcPct val="0"/>
              </a:spcBef>
            </a:pPr>
            <a:r>
              <a:rPr lang="en-AU" altLang="en-US"/>
              <a:t>Myth 2: Using special techniques or strategies will help you win.</a:t>
            </a:r>
          </a:p>
          <a:p>
            <a:pPr eaLnBrk="1" hangingPunct="1">
              <a:spcBef>
                <a:spcPct val="0"/>
              </a:spcBef>
            </a:pPr>
            <a:r>
              <a:rPr lang="en-AU" altLang="en-US"/>
              <a:t>Fact: Outcomes in games of chance are random. No matter how you pick the numbers in the lottery or play the pokies, you cannot influence the odds.</a:t>
            </a:r>
          </a:p>
          <a:p>
            <a:pPr eaLnBrk="1" hangingPunct="1">
              <a:spcBef>
                <a:spcPct val="0"/>
              </a:spcBef>
            </a:pPr>
            <a:endParaRPr lang="en-AU" altLang="en-US"/>
          </a:p>
          <a:p>
            <a:pPr eaLnBrk="1" hangingPunct="1">
              <a:spcBef>
                <a:spcPct val="0"/>
              </a:spcBef>
            </a:pPr>
            <a:r>
              <a:rPr lang="en-AU" altLang="en-US"/>
              <a:t>Myth 3: A gaming machine can be "due" to pay out.</a:t>
            </a:r>
          </a:p>
          <a:p>
            <a:pPr eaLnBrk="1" hangingPunct="1">
              <a:spcBef>
                <a:spcPct val="0"/>
              </a:spcBef>
            </a:pPr>
            <a:r>
              <a:rPr lang="en-AU" altLang="en-US"/>
              <a:t>Fact: Results of any spin on a gaming machine are random and unpredictable. It is not true that machines are more likely to pay-out at a particular time of day or after a certain amount of time. Outcomes on the pokies are completely random. </a:t>
            </a:r>
          </a:p>
          <a:p>
            <a:pPr eaLnBrk="1" hangingPunct="1">
              <a:spcBef>
                <a:spcPct val="0"/>
              </a:spcBef>
            </a:pPr>
            <a:endParaRPr lang="en-AU" altLang="en-US"/>
          </a:p>
          <a:p>
            <a:pPr eaLnBrk="1" hangingPunct="1">
              <a:spcBef>
                <a:spcPct val="0"/>
              </a:spcBef>
            </a:pPr>
            <a:r>
              <a:rPr lang="en-AU" altLang="en-US"/>
              <a:t>Myth 4: The longer you gamble on a machine the more likely you'll win a big prize.</a:t>
            </a:r>
          </a:p>
          <a:p>
            <a:pPr eaLnBrk="1" hangingPunct="1">
              <a:spcBef>
                <a:spcPct val="0"/>
              </a:spcBef>
            </a:pPr>
            <a:r>
              <a:rPr lang="en-AU" altLang="en-US"/>
              <a:t>Fact: Each spin on a gaming machine is independent of previous spins, no matter the amount of time or money you've spent playing. </a:t>
            </a:r>
          </a:p>
          <a:p>
            <a:pPr eaLnBrk="1" hangingPunct="1">
              <a:spcBef>
                <a:spcPct val="0"/>
              </a:spcBef>
            </a:pPr>
            <a:endParaRPr lang="en-AU" altLang="en-US"/>
          </a:p>
          <a:p>
            <a:pPr eaLnBrk="1" hangingPunct="1">
              <a:spcBef>
                <a:spcPct val="0"/>
              </a:spcBef>
            </a:pPr>
            <a:r>
              <a:rPr lang="en-AU" altLang="en-US"/>
              <a:t>Myth 5: "If I keep betting, my luck will change and I can win back the money I've lost.“</a:t>
            </a:r>
          </a:p>
          <a:p>
            <a:pPr eaLnBrk="1" hangingPunct="1">
              <a:spcBef>
                <a:spcPct val="0"/>
              </a:spcBef>
            </a:pPr>
            <a:r>
              <a:rPr lang="en-AU" altLang="en-US"/>
              <a:t>Fact: Feeling that it's time you had a win, or needing a win, will not change your odds of winning. Each time you place a bet, the outcome is independent of the previous bet (and any bets you may have made before). The odds of winning don’t change, whether you've won or lost money in the past. Avoid chasing your losses and never bet more than you can afford to lose.</a:t>
            </a:r>
          </a:p>
          <a:p>
            <a:pPr eaLnBrk="1" hangingPunct="1">
              <a:spcBef>
                <a:spcPct val="0"/>
              </a:spcBef>
            </a:pPr>
            <a:endParaRPr lang="en-AU" altLang="en-US"/>
          </a:p>
          <a:p>
            <a:pPr eaLnBrk="1" hangingPunct="1">
              <a:spcBef>
                <a:spcPct val="0"/>
              </a:spcBef>
            </a:pPr>
            <a:r>
              <a:rPr lang="en-AU" altLang="en-US" b="1"/>
              <a:t>References:</a:t>
            </a:r>
          </a:p>
          <a:p>
            <a:pPr eaLnBrk="1" hangingPunct="1">
              <a:spcBef>
                <a:spcPct val="0"/>
              </a:spcBef>
            </a:pPr>
            <a:r>
              <a:rPr lang="en-AU" altLang="en-US"/>
              <a:t>Gambling Help Queensland. (2024). </a:t>
            </a:r>
            <a:r>
              <a:rPr lang="en-AU" altLang="en-US" i="1"/>
              <a:t>Facts and myths. </a:t>
            </a:r>
            <a:r>
              <a:rPr lang="en-AU" altLang="en-US"/>
              <a:t>https://www.gamblinghelpqld.org.au/facts-and-myths</a:t>
            </a:r>
          </a:p>
          <a:p>
            <a:pPr eaLnBrk="1" hangingPunct="1">
              <a:spcBef>
                <a:spcPct val="0"/>
              </a:spcBef>
            </a:pPr>
            <a:r>
              <a:rPr lang="en-AU" altLang="en-US"/>
              <a:t>Responsible Gambling Council. (2024). Common myths about gambling. https://responsiblegambling.org/for-the-public/about-gambling/gambling-myths/</a:t>
            </a:r>
          </a:p>
        </p:txBody>
      </p:sp>
      <p:sp>
        <p:nvSpPr>
          <p:cNvPr id="7172" name="Slide Number Placeholder 3">
            <a:extLst>
              <a:ext uri="{FF2B5EF4-FFF2-40B4-BE49-F238E27FC236}">
                <a16:creationId xmlns:a16="http://schemas.microsoft.com/office/drawing/2014/main" id="{F87E6F5B-C095-3FD6-C4B7-1ED4090B80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BF5169D-13BE-4D96-8F40-9E48E2AEC01D}" type="slidenum">
              <a:rPr lang="en-AU" altLang="en-US" smtClean="0"/>
              <a:pPr fontAlgn="base">
                <a:spcBef>
                  <a:spcPct val="0"/>
                </a:spcBef>
                <a:spcAft>
                  <a:spcPct val="0"/>
                </a:spcAft>
              </a:pPr>
              <a:t>3</a:t>
            </a:fld>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D759DCF-91FB-F623-06AE-B82B15167B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47D8FDE6-66D9-DA86-F072-EEEF418E29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a:t>Speaker’s notes:</a:t>
            </a:r>
          </a:p>
          <a:p>
            <a:pPr eaLnBrk="1" hangingPunct="1"/>
            <a:r>
              <a:rPr lang="en-AU" altLang="en-US"/>
              <a:t>Let’s look at your odds of winning different types of lotteries: </a:t>
            </a:r>
            <a:r>
              <a:rPr lang="en-AU" altLang="en-US">
                <a:latin typeface="Arial Nova" panose="020B0504020202020204" pitchFamily="34" charset="0"/>
              </a:rPr>
              <a:t>1st division in Gold Lotto: 1 in 8,145,060; 1st division in Powerball: 1 in 134,490,400. </a:t>
            </a:r>
            <a:r>
              <a:rPr lang="en-AU" altLang="en-US"/>
              <a:t>By comparison, you have a higher chance of finding a 4-leaf clover on your first try than winning 1st division in Powerball and a better chance of </a:t>
            </a:r>
            <a:r>
              <a:rPr lang="en-AU" altLang="en-US">
                <a:solidFill>
                  <a:srgbClr val="333333"/>
                </a:solidFill>
                <a:latin typeface="Lato" panose="020F0502020204030203" pitchFamily="34" charset="0"/>
              </a:rPr>
              <a:t>getting a hole in one than winning 1st division in Gold Lotto.</a:t>
            </a:r>
            <a:endParaRPr lang="en-AU" altLang="en-US">
              <a:latin typeface="Arial Nova" panose="020B0504020202020204" pitchFamily="34" charset="0"/>
            </a:endParaRPr>
          </a:p>
          <a:p>
            <a:pPr eaLnBrk="1" hangingPunct="1">
              <a:spcBef>
                <a:spcPct val="0"/>
              </a:spcBef>
            </a:pPr>
            <a:endParaRPr lang="en-AU" altLang="en-US"/>
          </a:p>
          <a:p>
            <a:pPr eaLnBrk="1" hangingPunct="1">
              <a:spcBef>
                <a:spcPct val="0"/>
              </a:spcBef>
            </a:pPr>
            <a:r>
              <a:rPr lang="en-AU" altLang="en-US" b="1"/>
              <a:t>References:</a:t>
            </a:r>
          </a:p>
          <a:p>
            <a:pPr eaLnBrk="1" hangingPunct="1">
              <a:spcBef>
                <a:spcPct val="0"/>
              </a:spcBef>
            </a:pPr>
            <a:r>
              <a:rPr lang="en-AU" altLang="en-US"/>
              <a:t>Queensland Government. (2020). </a:t>
            </a:r>
            <a:r>
              <a:rPr lang="en-AU" altLang="en-US" i="1"/>
              <a:t>The real odds of winning when gambling. </a:t>
            </a:r>
            <a:r>
              <a:rPr lang="en-AU" altLang="en-US"/>
              <a:t>https://www.qld.gov.au/community/getting-support-health-social-issue/gambling-harm-support/gambling-winning-odds</a:t>
            </a:r>
          </a:p>
          <a:p>
            <a:pPr eaLnBrk="1" hangingPunct="1">
              <a:spcBef>
                <a:spcPct val="0"/>
              </a:spcBef>
            </a:pPr>
            <a:r>
              <a:rPr lang="en-AU" altLang="en-US"/>
              <a:t>Queensland Government. (2014). </a:t>
            </a:r>
            <a:r>
              <a:rPr lang="en-AU" altLang="en-US" i="1"/>
              <a:t>In-venue signage for gaming licensees. </a:t>
            </a:r>
            <a:r>
              <a:rPr lang="en-AU" altLang="en-US"/>
              <a:t>https://www.publications.qld.gov.au/dataset/in-venue-signage-for-gaming-licensees</a:t>
            </a:r>
          </a:p>
          <a:p>
            <a:pPr eaLnBrk="1" hangingPunct="1">
              <a:spcBef>
                <a:spcPct val="0"/>
              </a:spcBef>
            </a:pPr>
            <a:r>
              <a:rPr lang="en-AU" altLang="en-US"/>
              <a:t>Gambling Help Online. (2022). </a:t>
            </a:r>
            <a:r>
              <a:rPr lang="en-AU" altLang="en-US" i="1"/>
              <a:t>Learn about gambling</a:t>
            </a:r>
            <a:r>
              <a:rPr lang="en-AU" altLang="en-US"/>
              <a:t>. https://www.gamblinghelponline.org.au/support-yourself-or-others/understanding-gambling/what-is-gambling?language_content_entity=en</a:t>
            </a:r>
          </a:p>
        </p:txBody>
      </p:sp>
      <p:sp>
        <p:nvSpPr>
          <p:cNvPr id="9220" name="Slide Number Placeholder 3">
            <a:extLst>
              <a:ext uri="{FF2B5EF4-FFF2-40B4-BE49-F238E27FC236}">
                <a16:creationId xmlns:a16="http://schemas.microsoft.com/office/drawing/2014/main" id="{A5F33352-ED8E-8743-1F54-C8C9F4312F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EE8EF0-D3D8-497A-95A8-DE340B1E8D4F}" type="slidenum">
              <a:rPr lang="en-AU" altLang="en-US" smtClean="0"/>
              <a:pPr fontAlgn="base">
                <a:spcBef>
                  <a:spcPct val="0"/>
                </a:spcBef>
                <a:spcAft>
                  <a:spcPct val="0"/>
                </a:spcAft>
              </a:pPr>
              <a:t>4</a:t>
            </a:fld>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9A62EE2-5D2F-121B-A1F4-1E64F520C5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44BE574C-99DA-5EE3-F563-800F7BB31E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a:t>Speaker’s notes:</a:t>
            </a:r>
          </a:p>
          <a:p>
            <a:pPr eaLnBrk="1" hangingPunct="1">
              <a:spcBef>
                <a:spcPct val="0"/>
              </a:spcBef>
            </a:pPr>
            <a:r>
              <a:rPr lang="en-AU" altLang="en-US"/>
              <a:t>The odds of winning on the pokies are also just as low. If someone does win something, it is generally very small prizes, and they are more likely to be credits or free plays rather than money. In fact, the more someone plays, the more they’ll end up losing. Over time, most people lose most of the money they put in the machines.</a:t>
            </a:r>
          </a:p>
          <a:p>
            <a:pPr eaLnBrk="1" hangingPunct="1">
              <a:spcBef>
                <a:spcPct val="0"/>
              </a:spcBef>
            </a:pPr>
            <a:endParaRPr lang="en-AU" altLang="en-US"/>
          </a:p>
          <a:p>
            <a:pPr eaLnBrk="1" hangingPunct="1">
              <a:spcBef>
                <a:spcPct val="0"/>
              </a:spcBef>
            </a:pPr>
            <a:r>
              <a:rPr lang="en-AU" altLang="en-US"/>
              <a:t>The odds of winning the top prize on the pokies (playing maximum lines) is up to 1 in 7 million. By comparison, you've got a better chance of dating a supermodel than winning the top prize on the pokies!</a:t>
            </a:r>
          </a:p>
          <a:p>
            <a:pPr eaLnBrk="1" hangingPunct="1">
              <a:spcBef>
                <a:spcPct val="0"/>
              </a:spcBef>
            </a:pPr>
            <a:endParaRPr lang="en-AU" altLang="en-US"/>
          </a:p>
          <a:p>
            <a:pPr eaLnBrk="1" hangingPunct="1">
              <a:spcBef>
                <a:spcPct val="0"/>
              </a:spcBef>
            </a:pPr>
            <a:r>
              <a:rPr lang="en-AU" altLang="en-US">
                <a:solidFill>
                  <a:srgbClr val="000000"/>
                </a:solidFill>
              </a:rPr>
              <a:t>It’s important to remember that this isn’t an accident. Gambling is a business designed to make gambling providers money. The pokies have a built-in “assured percentage loss” of what you bet, which means the gambling provider makes a guaranteed profit. Always remember that if you gamble, there is a high probability you will lose and that the odds will always be in the house’s favour. It is important to be aware of these odds when thinking about the role of gambling in your own life. </a:t>
            </a:r>
          </a:p>
          <a:p>
            <a:pPr eaLnBrk="1" hangingPunct="1">
              <a:spcBef>
                <a:spcPct val="0"/>
              </a:spcBef>
            </a:pPr>
            <a:endParaRPr lang="en-AU" altLang="en-US"/>
          </a:p>
          <a:p>
            <a:pPr eaLnBrk="1" hangingPunct="1">
              <a:spcBef>
                <a:spcPct val="0"/>
              </a:spcBef>
            </a:pPr>
            <a:r>
              <a:rPr lang="en-AU" altLang="en-US" b="1"/>
              <a:t>References:</a:t>
            </a:r>
          </a:p>
          <a:p>
            <a:pPr eaLnBrk="1" hangingPunct="1">
              <a:spcBef>
                <a:spcPct val="0"/>
              </a:spcBef>
            </a:pPr>
            <a:r>
              <a:rPr lang="en-AU" altLang="en-US"/>
              <a:t>Queensland Government. (2020). </a:t>
            </a:r>
            <a:r>
              <a:rPr lang="en-AU" altLang="en-US" i="1"/>
              <a:t>The real odds of winning when gambling. </a:t>
            </a:r>
            <a:r>
              <a:rPr lang="en-AU" altLang="en-US"/>
              <a:t>https://www.qld.gov.au/community/getting-support-health-social-issue/gambling-harm-support/gambling-winning-odds</a:t>
            </a:r>
          </a:p>
          <a:p>
            <a:pPr eaLnBrk="1" hangingPunct="1">
              <a:spcBef>
                <a:spcPct val="0"/>
              </a:spcBef>
            </a:pPr>
            <a:r>
              <a:rPr lang="en-AU" altLang="en-US"/>
              <a:t>Queensland Government. (2014). </a:t>
            </a:r>
            <a:r>
              <a:rPr lang="en-AU" altLang="en-US" i="1"/>
              <a:t>In-venue signage for gaming licensees. </a:t>
            </a:r>
            <a:r>
              <a:rPr lang="en-AU" altLang="en-US"/>
              <a:t>https://www.publications.qld.gov.au/dataset/in-venue-signage-for-gaming-licensees</a:t>
            </a:r>
          </a:p>
          <a:p>
            <a:pPr eaLnBrk="1" hangingPunct="1">
              <a:spcBef>
                <a:spcPct val="0"/>
              </a:spcBef>
            </a:pPr>
            <a:r>
              <a:rPr lang="en-AU" altLang="en-US"/>
              <a:t>Gambling Help Online. (2022). </a:t>
            </a:r>
            <a:r>
              <a:rPr lang="en-AU" altLang="en-US" i="1"/>
              <a:t>Learn about gambling</a:t>
            </a:r>
            <a:r>
              <a:rPr lang="en-AU" altLang="en-US"/>
              <a:t>. https://www.gamblinghelponline.org.au/support-yourself-or-others/understanding-gambling/what-is-gambling?language_content_entity=en</a:t>
            </a:r>
          </a:p>
        </p:txBody>
      </p:sp>
      <p:sp>
        <p:nvSpPr>
          <p:cNvPr id="11268" name="Slide Number Placeholder 3">
            <a:extLst>
              <a:ext uri="{FF2B5EF4-FFF2-40B4-BE49-F238E27FC236}">
                <a16:creationId xmlns:a16="http://schemas.microsoft.com/office/drawing/2014/main" id="{3A00EFEF-153A-30D9-FB3C-F9CE859D8B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25BB83-5952-48D4-93B9-9E98D5788395}" type="slidenum">
              <a:rPr lang="en-AU" altLang="en-US" smtClean="0"/>
              <a:pPr fontAlgn="base">
                <a:spcBef>
                  <a:spcPct val="0"/>
                </a:spcBef>
                <a:spcAft>
                  <a:spcPct val="0"/>
                </a:spcAft>
              </a:pPr>
              <a:t>5</a:t>
            </a:fld>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80CFCF1-7518-1F03-B7FF-ADA4F7A8D6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CBC26AF-AFCC-7F98-CDC1-DC2CA8A549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a:t>Speaker’s notes:</a:t>
            </a:r>
          </a:p>
          <a:p>
            <a:pPr eaLnBrk="1" hangingPunct="1">
              <a:spcBef>
                <a:spcPct val="0"/>
              </a:spcBef>
            </a:pPr>
            <a:r>
              <a:rPr lang="en-AU" altLang="en-US"/>
              <a:t>For sports betting and racing, the odds change depending on the team or horse, past performances and conditions on the day. No matter how much you research or study the form guide, or know your favourite league inside-out, it’s impossible to know all the variables that can affect a result. Winning is a matter of chance, not skill.</a:t>
            </a:r>
          </a:p>
          <a:p>
            <a:pPr eaLnBrk="1" hangingPunct="1">
              <a:spcBef>
                <a:spcPct val="0"/>
              </a:spcBef>
            </a:pPr>
            <a:endParaRPr lang="en-AU" altLang="en-US"/>
          </a:p>
          <a:p>
            <a:pPr eaLnBrk="1" hangingPunct="1">
              <a:spcBef>
                <a:spcPct val="0"/>
              </a:spcBef>
            </a:pPr>
            <a:r>
              <a:rPr lang="en-AU" altLang="en-US"/>
              <a:t>We’re all constantly bombarded by advertising, signage and online promotions, tempting us to bet on sport. Sports betting ads can make your chances of winning seem attractive, easy and risk-free. They make betting seem like a fun, social activity that goes hand in hand with being a sports fan. But, in reality, the odds are always stacked against you and the chances are you’re going to lose.</a:t>
            </a:r>
          </a:p>
          <a:p>
            <a:pPr eaLnBrk="1" hangingPunct="1">
              <a:spcBef>
                <a:spcPct val="0"/>
              </a:spcBef>
            </a:pPr>
            <a:endParaRPr lang="en-AU" altLang="en-US"/>
          </a:p>
          <a:p>
            <a:pPr eaLnBrk="1" hangingPunct="1">
              <a:spcBef>
                <a:spcPct val="0"/>
              </a:spcBef>
            </a:pPr>
            <a:r>
              <a:rPr lang="en-AU" altLang="en-US">
                <a:solidFill>
                  <a:srgbClr val="212529"/>
                </a:solidFill>
                <a:latin typeface="Lato" panose="020F0502020204030203" pitchFamily="34" charset="0"/>
              </a:rPr>
              <a:t>That’s why we’re encouraging Queenslanders to forget the bet and enjoy the game. Remember all the reasons you watch sport —for the excitement, the roar of the crowd, thrill of victory and the fun you have with friends, watching your favourite athletes in action. Check out this video from our favourite Brisbane Heat players about what they love about sport.</a:t>
            </a:r>
          </a:p>
          <a:p>
            <a:pPr eaLnBrk="1" hangingPunct="1">
              <a:spcBef>
                <a:spcPct val="0"/>
              </a:spcBef>
            </a:pPr>
            <a:endParaRPr lang="en-AU" altLang="en-US">
              <a:solidFill>
                <a:srgbClr val="212529"/>
              </a:solidFill>
              <a:latin typeface="Lato" panose="020F0502020204030203" pitchFamily="34" charset="0"/>
            </a:endParaRPr>
          </a:p>
          <a:p>
            <a:pPr eaLnBrk="1" hangingPunct="1">
              <a:spcBef>
                <a:spcPct val="0"/>
              </a:spcBef>
            </a:pPr>
            <a:r>
              <a:rPr lang="en-AU" altLang="en-US" b="1">
                <a:solidFill>
                  <a:srgbClr val="212529"/>
                </a:solidFill>
                <a:latin typeface="Lato" panose="020F0502020204030203" pitchFamily="34" charset="0"/>
              </a:rPr>
              <a:t>References:</a:t>
            </a:r>
          </a:p>
          <a:p>
            <a:pPr eaLnBrk="1" hangingPunct="1">
              <a:spcBef>
                <a:spcPct val="0"/>
              </a:spcBef>
            </a:pPr>
            <a:r>
              <a:rPr lang="en-AU" altLang="en-US"/>
              <a:t>Office of Liquor and Gaming Regulation. (2023). </a:t>
            </a:r>
            <a:r>
              <a:rPr lang="en-AU" altLang="en-US" i="1"/>
              <a:t>Forget the bet. Enjoy the game. </a:t>
            </a:r>
            <a:r>
              <a:rPr lang="en-AU" altLang="en-US"/>
              <a:t>https://www.youtube.com/watch?v=D-utRWLIrjE</a:t>
            </a:r>
            <a:endParaRPr lang="en-AU" altLang="en-US">
              <a:solidFill>
                <a:srgbClr val="212529"/>
              </a:solidFill>
              <a:latin typeface="Lato" panose="020F0502020204030203" pitchFamily="34" charset="0"/>
            </a:endParaRPr>
          </a:p>
          <a:p>
            <a:pPr eaLnBrk="1" hangingPunct="1">
              <a:spcBef>
                <a:spcPct val="0"/>
              </a:spcBef>
            </a:pPr>
            <a:r>
              <a:rPr lang="en-AU" altLang="en-US"/>
              <a:t>Queensland Government. (2023). </a:t>
            </a:r>
            <a:r>
              <a:rPr lang="en-AU" altLang="en-US" i="1"/>
              <a:t>Understand the issue with sports betting. </a:t>
            </a:r>
            <a:r>
              <a:rPr lang="en-AU" altLang="en-US"/>
              <a:t>https://www.qld.gov.au/community/getting-support-health-social-issue/gambling-harm-support/forget-the-bet/understand-the-issue-with-sports-betting</a:t>
            </a:r>
          </a:p>
        </p:txBody>
      </p:sp>
      <p:sp>
        <p:nvSpPr>
          <p:cNvPr id="13316" name="Slide Number Placeholder 3">
            <a:extLst>
              <a:ext uri="{FF2B5EF4-FFF2-40B4-BE49-F238E27FC236}">
                <a16:creationId xmlns:a16="http://schemas.microsoft.com/office/drawing/2014/main" id="{BC588E17-D159-E061-1852-1C40E22F32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FEACFA-CA38-49EA-8CFF-076A36AD3107}" type="slidenum">
              <a:rPr lang="en-AU" altLang="en-US" smtClean="0"/>
              <a:pPr fontAlgn="base">
                <a:spcBef>
                  <a:spcPct val="0"/>
                </a:spcBef>
                <a:spcAft>
                  <a:spcPct val="0"/>
                </a:spcAft>
              </a:pPr>
              <a:t>6</a:t>
            </a:fld>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57DF554-8455-BD75-107F-0196550F9A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E0614AE-8E77-C800-4367-DF910CD8C4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a:t>Speaker’s notes:</a:t>
            </a:r>
          </a:p>
          <a:p>
            <a:pPr eaLnBrk="1" hangingPunct="1">
              <a:spcBef>
                <a:spcPct val="0"/>
              </a:spcBef>
            </a:pPr>
            <a:r>
              <a:rPr lang="en-AU" altLang="en-US"/>
              <a:t>These tips can help you avoid gambling harm and practice safer gambling. </a:t>
            </a:r>
          </a:p>
          <a:p>
            <a:pPr eaLnBrk="1" hangingPunct="1">
              <a:spcBef>
                <a:spcPct val="0"/>
              </a:spcBef>
            </a:pPr>
            <a:endParaRPr lang="en-AU" altLang="en-US"/>
          </a:p>
          <a:p>
            <a:pPr eaLnBrk="1" hangingPunct="1">
              <a:spcBef>
                <a:spcPct val="0"/>
              </a:spcBef>
            </a:pPr>
            <a:r>
              <a:rPr lang="en-AU" altLang="en-US"/>
              <a:t>Tip 1: Understand the risk.</a:t>
            </a:r>
          </a:p>
          <a:p>
            <a:pPr eaLnBrk="1" hangingPunct="1">
              <a:spcBef>
                <a:spcPct val="0"/>
              </a:spcBef>
            </a:pPr>
            <a:r>
              <a:rPr lang="en-AU" altLang="en-US">
                <a:solidFill>
                  <a:srgbClr val="524B48"/>
                </a:solidFill>
                <a:latin typeface="Metropolis-Regular"/>
              </a:rPr>
              <a:t>When we’re honest with ourselves about the risks of gambling, it’s easier to understand that the likelihood of winning isn’t very high. Remember the gambling industry exists to make a profit. There is a high chance you will lose, and the odds will always be in the house’s favour. </a:t>
            </a:r>
          </a:p>
          <a:p>
            <a:pPr eaLnBrk="1" hangingPunct="1">
              <a:spcBef>
                <a:spcPct val="0"/>
              </a:spcBef>
            </a:pPr>
            <a:endParaRPr lang="en-AU" altLang="en-US">
              <a:solidFill>
                <a:srgbClr val="524B48"/>
              </a:solidFill>
              <a:latin typeface="Metropolis-Regular"/>
            </a:endParaRPr>
          </a:p>
          <a:p>
            <a:pPr eaLnBrk="1" hangingPunct="1">
              <a:spcBef>
                <a:spcPct val="0"/>
              </a:spcBef>
            </a:pPr>
            <a:r>
              <a:rPr lang="en-AU" altLang="en-US">
                <a:solidFill>
                  <a:srgbClr val="524B48"/>
                </a:solidFill>
                <a:latin typeface="Metropolis-Regular"/>
              </a:rPr>
              <a:t>Tip 2: Set limits with your money.</a:t>
            </a:r>
          </a:p>
          <a:p>
            <a:pPr eaLnBrk="1" hangingPunct="1">
              <a:spcBef>
                <a:spcPct val="0"/>
              </a:spcBef>
            </a:pPr>
            <a:r>
              <a:rPr lang="en-AU" altLang="en-US">
                <a:solidFill>
                  <a:srgbClr val="524B48"/>
                </a:solidFill>
                <a:latin typeface="Metropolis-Regular"/>
              </a:rPr>
              <a:t>Decide in advance the amount of money you will spend on gambling per week or month. Keep an eye on your current and past spending. Try look for patterns or trends.</a:t>
            </a:r>
          </a:p>
          <a:p>
            <a:pPr eaLnBrk="1" hangingPunct="1">
              <a:spcBef>
                <a:spcPct val="0"/>
              </a:spcBef>
            </a:pPr>
            <a:endParaRPr lang="en-AU" altLang="en-US">
              <a:solidFill>
                <a:srgbClr val="524B48"/>
              </a:solidFill>
              <a:latin typeface="Metropolis-Regular"/>
            </a:endParaRPr>
          </a:p>
          <a:p>
            <a:pPr eaLnBrk="1" hangingPunct="1">
              <a:spcBef>
                <a:spcPct val="0"/>
              </a:spcBef>
            </a:pPr>
            <a:r>
              <a:rPr lang="en-AU" altLang="en-US">
                <a:solidFill>
                  <a:srgbClr val="524B48"/>
                </a:solidFill>
                <a:latin typeface="Metropolis-Regular"/>
              </a:rPr>
              <a:t>Tip 3: Set limits with your time. </a:t>
            </a:r>
          </a:p>
          <a:p>
            <a:pPr eaLnBrk="1" hangingPunct="1">
              <a:spcBef>
                <a:spcPct val="0"/>
              </a:spcBef>
            </a:pPr>
            <a:r>
              <a:rPr lang="en-AU" altLang="en-US">
                <a:solidFill>
                  <a:srgbClr val="524B48"/>
                </a:solidFill>
                <a:latin typeface="Metropolis-Regular"/>
              </a:rPr>
              <a:t>It can be easy to lose track of time. Set start times and finish times for when you will gamble. Choose an ideal duration for play. Set a timer to remind you to stop or take a break in play.</a:t>
            </a:r>
          </a:p>
          <a:p>
            <a:pPr eaLnBrk="1" hangingPunct="1">
              <a:spcBef>
                <a:spcPct val="0"/>
              </a:spcBef>
            </a:pPr>
            <a:endParaRPr lang="en-AU" altLang="en-US">
              <a:solidFill>
                <a:srgbClr val="524B48"/>
              </a:solidFill>
              <a:latin typeface="Metropolis-Regular"/>
            </a:endParaRPr>
          </a:p>
          <a:p>
            <a:pPr eaLnBrk="1" hangingPunct="1">
              <a:spcBef>
                <a:spcPct val="0"/>
              </a:spcBef>
            </a:pPr>
            <a:r>
              <a:rPr lang="en-AU" altLang="en-US">
                <a:solidFill>
                  <a:srgbClr val="524B48"/>
                </a:solidFill>
                <a:latin typeface="Metropolis-Regular"/>
              </a:rPr>
              <a:t>Tip 4: Only gamble with a clear mind.</a:t>
            </a:r>
          </a:p>
          <a:p>
            <a:pPr eaLnBrk="1" hangingPunct="1">
              <a:spcBef>
                <a:spcPct val="0"/>
              </a:spcBef>
            </a:pPr>
            <a:r>
              <a:rPr lang="en-AU" altLang="en-US">
                <a:solidFill>
                  <a:srgbClr val="524B48"/>
                </a:solidFill>
                <a:latin typeface="Metropolis-Regular"/>
              </a:rPr>
              <a:t>Sometimes when we’re having fun, we can be tempted to gamble while drinking or using drugs. But this can be dangerous as it changes the way we make decisions. Likewise, try not to gamble when you’re feeling down, stressed or bored as this can also lead us to make different choices.</a:t>
            </a:r>
          </a:p>
          <a:p>
            <a:pPr eaLnBrk="1" hangingPunct="1">
              <a:spcBef>
                <a:spcPct val="0"/>
              </a:spcBef>
            </a:pPr>
            <a:endParaRPr lang="en-AU" altLang="en-US">
              <a:solidFill>
                <a:srgbClr val="524B48"/>
              </a:solidFill>
              <a:latin typeface="Metropolis-Regular"/>
            </a:endParaRPr>
          </a:p>
          <a:p>
            <a:pPr eaLnBrk="1" hangingPunct="1">
              <a:spcBef>
                <a:spcPct val="0"/>
              </a:spcBef>
            </a:pPr>
            <a:r>
              <a:rPr lang="en-AU" altLang="en-US">
                <a:solidFill>
                  <a:srgbClr val="524B48"/>
                </a:solidFill>
                <a:latin typeface="Metropolis-Regular"/>
              </a:rPr>
              <a:t>Tip 5: Maintain balance in your life.</a:t>
            </a:r>
          </a:p>
          <a:p>
            <a:pPr eaLnBrk="1" hangingPunct="1">
              <a:spcBef>
                <a:spcPct val="0"/>
              </a:spcBef>
            </a:pPr>
            <a:r>
              <a:rPr lang="en-AU" altLang="en-US">
                <a:solidFill>
                  <a:srgbClr val="524B48"/>
                </a:solidFill>
                <a:latin typeface="Metropolis-Regular"/>
              </a:rPr>
              <a:t>Remember that gambling shouldn’t take up all of your time. It is important to balance your time with other important things in your life, like spending time with friends and family, playing a sport or starting a creative project. If you find that your gambling is taking up too much of your time or you’re spending less time partaking in other important parts of your life, it might be time to seek help.</a:t>
            </a:r>
          </a:p>
          <a:p>
            <a:pPr eaLnBrk="1" hangingPunct="1">
              <a:spcBef>
                <a:spcPct val="0"/>
              </a:spcBef>
            </a:pPr>
            <a:endParaRPr lang="en-AU" altLang="en-US"/>
          </a:p>
          <a:p>
            <a:pPr eaLnBrk="1" hangingPunct="1">
              <a:spcBef>
                <a:spcPct val="0"/>
              </a:spcBef>
            </a:pPr>
            <a:r>
              <a:rPr lang="en-AU" altLang="en-US" b="1"/>
              <a:t>References:</a:t>
            </a:r>
            <a:endParaRPr lang="en-AU" altLang="en-US"/>
          </a:p>
          <a:p>
            <a:pPr eaLnBrk="1" hangingPunct="1">
              <a:spcBef>
                <a:spcPct val="0"/>
              </a:spcBef>
            </a:pPr>
            <a:r>
              <a:rPr lang="en-AU" altLang="en-US"/>
              <a:t>Gambling Help Queensland. (2024). </a:t>
            </a:r>
            <a:r>
              <a:rPr lang="en-AU" altLang="en-US" i="1"/>
              <a:t>Tips for Safer Gambling</a:t>
            </a:r>
            <a:r>
              <a:rPr lang="en-AU" altLang="en-US"/>
              <a:t>. https://www.gamblinghelpqld.org.au/tips-to-avoid-risky-gambling </a:t>
            </a:r>
          </a:p>
          <a:p>
            <a:pPr eaLnBrk="1" hangingPunct="1">
              <a:spcBef>
                <a:spcPct val="0"/>
              </a:spcBef>
            </a:pPr>
            <a:r>
              <a:rPr lang="en-AU" altLang="en-US"/>
              <a:t>Multnomah County. (2024). </a:t>
            </a:r>
            <a:r>
              <a:rPr lang="en-AU" altLang="en-US" i="1"/>
              <a:t>10 Tips for Safer Gambling. </a:t>
            </a:r>
            <a:r>
              <a:rPr lang="en-AU" altLang="en-US"/>
              <a:t>https://www.multco.us/behavioral-health/10-tips-safer-gambling</a:t>
            </a:r>
          </a:p>
          <a:p>
            <a:pPr eaLnBrk="1" hangingPunct="1">
              <a:spcBef>
                <a:spcPct val="0"/>
              </a:spcBef>
            </a:pPr>
            <a:r>
              <a:rPr lang="en-AU" altLang="en-US"/>
              <a:t>Responsible Gambling Council. (2024). </a:t>
            </a:r>
            <a:r>
              <a:rPr lang="en-AU" altLang="en-US" i="1"/>
              <a:t>Take a Safer Approach to Gambling: How to take precautions from the risks of gambling (especially online). </a:t>
            </a:r>
            <a:r>
              <a:rPr lang="en-AU" altLang="en-US"/>
              <a:t>https://www.responsiblegambling.org/for-the-public/safer-play/safer-gambling-tips/</a:t>
            </a:r>
          </a:p>
          <a:p>
            <a:pPr eaLnBrk="1" hangingPunct="1">
              <a:spcBef>
                <a:spcPct val="0"/>
              </a:spcBef>
            </a:pPr>
            <a:endParaRPr lang="en-AU" altLang="en-US"/>
          </a:p>
        </p:txBody>
      </p:sp>
      <p:sp>
        <p:nvSpPr>
          <p:cNvPr id="15364" name="Slide Number Placeholder 3">
            <a:extLst>
              <a:ext uri="{FF2B5EF4-FFF2-40B4-BE49-F238E27FC236}">
                <a16:creationId xmlns:a16="http://schemas.microsoft.com/office/drawing/2014/main" id="{D30CDD4C-39D6-042A-B386-2A6CCB5298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C45368C-6A15-4C71-8734-BA130D0CA6A0}" type="slidenum">
              <a:rPr lang="en-AU" altLang="en-US" smtClean="0"/>
              <a:pPr fontAlgn="base">
                <a:spcBef>
                  <a:spcPct val="0"/>
                </a:spcBef>
                <a:spcAft>
                  <a:spcPct val="0"/>
                </a:spcAft>
              </a:pPr>
              <a:t>7</a:t>
            </a:fld>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8</a:t>
            </a:fld>
            <a:endParaRPr lang="en-AU"/>
          </a:p>
        </p:txBody>
      </p:sp>
    </p:spTree>
    <p:extLst>
      <p:ext uri="{BB962C8B-B14F-4D97-AF65-F5344CB8AC3E}">
        <p14:creationId xmlns:p14="http://schemas.microsoft.com/office/powerpoint/2010/main" val="304085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2D5AB91-A8A4-BD38-8AB6-AD26C05372C9}"/>
              </a:ext>
            </a:extLst>
          </p:cNvPr>
          <p:cNvSpPr>
            <a:spLocks noGrp="1"/>
          </p:cNvSpPr>
          <p:nvPr>
            <p:ph type="dt" sz="half" idx="10"/>
          </p:nvPr>
        </p:nvSpPr>
        <p:spPr/>
        <p:txBody>
          <a:bodyPr/>
          <a:lstStyle>
            <a:lvl1pPr>
              <a:defRPr/>
            </a:lvl1pPr>
          </a:lstStyle>
          <a:p>
            <a:pPr>
              <a:defRPr/>
            </a:pPr>
            <a:fld id="{C14AF0EF-8699-46BC-81AC-4BDFF0B12A21}" type="datetimeFigureOut">
              <a:rPr lang="en-AU"/>
              <a:pPr>
                <a:defRPr/>
              </a:pPr>
              <a:t>6/09/2024</a:t>
            </a:fld>
            <a:endParaRPr lang="en-AU"/>
          </a:p>
        </p:txBody>
      </p:sp>
      <p:sp>
        <p:nvSpPr>
          <p:cNvPr id="5" name="Footer Placeholder 4">
            <a:extLst>
              <a:ext uri="{FF2B5EF4-FFF2-40B4-BE49-F238E27FC236}">
                <a16:creationId xmlns:a16="http://schemas.microsoft.com/office/drawing/2014/main" id="{A666085D-412A-5A65-9850-169A80AD367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2BBACEE3-6676-9DBF-9811-108115F4C640}"/>
              </a:ext>
            </a:extLst>
          </p:cNvPr>
          <p:cNvSpPr>
            <a:spLocks noGrp="1"/>
          </p:cNvSpPr>
          <p:nvPr>
            <p:ph type="sldNum" sz="quarter" idx="12"/>
          </p:nvPr>
        </p:nvSpPr>
        <p:spPr/>
        <p:txBody>
          <a:bodyPr/>
          <a:lstStyle>
            <a:lvl1pPr>
              <a:defRPr/>
            </a:lvl1pPr>
          </a:lstStyle>
          <a:p>
            <a:pPr>
              <a:defRPr/>
            </a:pPr>
            <a:fld id="{BFAE0511-F9A8-4775-B064-C947C1B590AD}" type="slidenum">
              <a:rPr lang="en-AU"/>
              <a:pPr>
                <a:defRPr/>
              </a:pPr>
              <a:t>‹#›</a:t>
            </a:fld>
            <a:endParaRPr lang="en-AU"/>
          </a:p>
        </p:txBody>
      </p:sp>
    </p:spTree>
    <p:extLst>
      <p:ext uri="{BB962C8B-B14F-4D97-AF65-F5344CB8AC3E}">
        <p14:creationId xmlns:p14="http://schemas.microsoft.com/office/powerpoint/2010/main" val="150911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C6700E-4631-254C-3A5A-CB0F4A8E8C50}"/>
              </a:ext>
            </a:extLst>
          </p:cNvPr>
          <p:cNvSpPr>
            <a:spLocks noGrp="1"/>
          </p:cNvSpPr>
          <p:nvPr>
            <p:ph type="dt" sz="half" idx="10"/>
          </p:nvPr>
        </p:nvSpPr>
        <p:spPr/>
        <p:txBody>
          <a:bodyPr/>
          <a:lstStyle>
            <a:lvl1pPr>
              <a:defRPr/>
            </a:lvl1pPr>
          </a:lstStyle>
          <a:p>
            <a:pPr>
              <a:defRPr/>
            </a:pPr>
            <a:fld id="{033735A8-108B-4EB2-AE5C-8C722738F1D5}" type="datetimeFigureOut">
              <a:rPr lang="en-AU"/>
              <a:pPr>
                <a:defRPr/>
              </a:pPr>
              <a:t>6/09/2024</a:t>
            </a:fld>
            <a:endParaRPr lang="en-AU"/>
          </a:p>
        </p:txBody>
      </p:sp>
      <p:sp>
        <p:nvSpPr>
          <p:cNvPr id="5" name="Footer Placeholder 4">
            <a:extLst>
              <a:ext uri="{FF2B5EF4-FFF2-40B4-BE49-F238E27FC236}">
                <a16:creationId xmlns:a16="http://schemas.microsoft.com/office/drawing/2014/main" id="{555F7CEE-1A21-317F-7542-71587F8AA4FC}"/>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1D006AB-E572-72D3-5CEB-468D63CC6D1E}"/>
              </a:ext>
            </a:extLst>
          </p:cNvPr>
          <p:cNvSpPr>
            <a:spLocks noGrp="1"/>
          </p:cNvSpPr>
          <p:nvPr>
            <p:ph type="sldNum" sz="quarter" idx="12"/>
          </p:nvPr>
        </p:nvSpPr>
        <p:spPr/>
        <p:txBody>
          <a:bodyPr/>
          <a:lstStyle>
            <a:lvl1pPr>
              <a:defRPr/>
            </a:lvl1pPr>
          </a:lstStyle>
          <a:p>
            <a:pPr>
              <a:defRPr/>
            </a:pPr>
            <a:fld id="{3A1FA199-D0FF-4902-9AF8-F89DAFEF65D8}" type="slidenum">
              <a:rPr lang="en-AU"/>
              <a:pPr>
                <a:defRPr/>
              </a:pPr>
              <a:t>‹#›</a:t>
            </a:fld>
            <a:endParaRPr lang="en-AU"/>
          </a:p>
        </p:txBody>
      </p:sp>
    </p:spTree>
    <p:extLst>
      <p:ext uri="{BB962C8B-B14F-4D97-AF65-F5344CB8AC3E}">
        <p14:creationId xmlns:p14="http://schemas.microsoft.com/office/powerpoint/2010/main" val="297037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4AB0D53-B5F6-F7EF-D00B-D6E415524E52}"/>
              </a:ext>
            </a:extLst>
          </p:cNvPr>
          <p:cNvSpPr>
            <a:spLocks noGrp="1"/>
          </p:cNvSpPr>
          <p:nvPr>
            <p:ph type="dt" sz="half" idx="10"/>
          </p:nvPr>
        </p:nvSpPr>
        <p:spPr/>
        <p:txBody>
          <a:bodyPr/>
          <a:lstStyle>
            <a:lvl1pPr>
              <a:defRPr/>
            </a:lvl1pPr>
          </a:lstStyle>
          <a:p>
            <a:pPr>
              <a:defRPr/>
            </a:pPr>
            <a:fld id="{862C1684-B228-4206-AB53-2B2475CBF5D8}" type="datetimeFigureOut">
              <a:rPr lang="en-AU"/>
              <a:pPr>
                <a:defRPr/>
              </a:pPr>
              <a:t>6/09/2024</a:t>
            </a:fld>
            <a:endParaRPr lang="en-AU"/>
          </a:p>
        </p:txBody>
      </p:sp>
      <p:sp>
        <p:nvSpPr>
          <p:cNvPr id="5" name="Footer Placeholder 4">
            <a:extLst>
              <a:ext uri="{FF2B5EF4-FFF2-40B4-BE49-F238E27FC236}">
                <a16:creationId xmlns:a16="http://schemas.microsoft.com/office/drawing/2014/main" id="{45B92BFD-D642-9892-F9C5-30B6E679ADE4}"/>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623B15DD-4C37-7656-190C-FEFAC2AFF198}"/>
              </a:ext>
            </a:extLst>
          </p:cNvPr>
          <p:cNvSpPr>
            <a:spLocks noGrp="1"/>
          </p:cNvSpPr>
          <p:nvPr>
            <p:ph type="sldNum" sz="quarter" idx="12"/>
          </p:nvPr>
        </p:nvSpPr>
        <p:spPr/>
        <p:txBody>
          <a:bodyPr/>
          <a:lstStyle>
            <a:lvl1pPr>
              <a:defRPr/>
            </a:lvl1pPr>
          </a:lstStyle>
          <a:p>
            <a:pPr>
              <a:defRPr/>
            </a:pPr>
            <a:fld id="{89B2D10C-5133-42FF-B299-46DB39E6D42A}" type="slidenum">
              <a:rPr lang="en-AU"/>
              <a:pPr>
                <a:defRPr/>
              </a:pPr>
              <a:t>‹#›</a:t>
            </a:fld>
            <a:endParaRPr lang="en-AU"/>
          </a:p>
        </p:txBody>
      </p:sp>
    </p:spTree>
    <p:extLst>
      <p:ext uri="{BB962C8B-B14F-4D97-AF65-F5344CB8AC3E}">
        <p14:creationId xmlns:p14="http://schemas.microsoft.com/office/powerpoint/2010/main" val="359293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074037-2F27-76A8-1AFF-24451B68C3B0}"/>
              </a:ext>
            </a:extLst>
          </p:cNvPr>
          <p:cNvSpPr>
            <a:spLocks noGrp="1"/>
          </p:cNvSpPr>
          <p:nvPr>
            <p:ph type="dt" sz="half" idx="10"/>
          </p:nvPr>
        </p:nvSpPr>
        <p:spPr/>
        <p:txBody>
          <a:bodyPr/>
          <a:lstStyle>
            <a:lvl1pPr>
              <a:defRPr/>
            </a:lvl1pPr>
          </a:lstStyle>
          <a:p>
            <a:pPr>
              <a:defRPr/>
            </a:pPr>
            <a:fld id="{3F40AA5B-CDF1-4555-A63F-850870DD9818}" type="datetimeFigureOut">
              <a:rPr lang="en-AU"/>
              <a:pPr>
                <a:defRPr/>
              </a:pPr>
              <a:t>6/09/2024</a:t>
            </a:fld>
            <a:endParaRPr lang="en-AU"/>
          </a:p>
        </p:txBody>
      </p:sp>
      <p:sp>
        <p:nvSpPr>
          <p:cNvPr id="5" name="Footer Placeholder 4">
            <a:extLst>
              <a:ext uri="{FF2B5EF4-FFF2-40B4-BE49-F238E27FC236}">
                <a16:creationId xmlns:a16="http://schemas.microsoft.com/office/drawing/2014/main" id="{D77E8359-51EB-362E-C80B-8D4E3C1BA295}"/>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462F9A63-C94C-E5FE-027D-8D749A966170}"/>
              </a:ext>
            </a:extLst>
          </p:cNvPr>
          <p:cNvSpPr>
            <a:spLocks noGrp="1"/>
          </p:cNvSpPr>
          <p:nvPr>
            <p:ph type="sldNum" sz="quarter" idx="12"/>
          </p:nvPr>
        </p:nvSpPr>
        <p:spPr/>
        <p:txBody>
          <a:bodyPr/>
          <a:lstStyle>
            <a:lvl1pPr>
              <a:defRPr/>
            </a:lvl1pPr>
          </a:lstStyle>
          <a:p>
            <a:pPr>
              <a:defRPr/>
            </a:pPr>
            <a:fld id="{1206FDA6-D875-4C38-BF92-E0A41D8802FD}" type="slidenum">
              <a:rPr lang="en-AU"/>
              <a:pPr>
                <a:defRPr/>
              </a:pPr>
              <a:t>‹#›</a:t>
            </a:fld>
            <a:endParaRPr lang="en-AU"/>
          </a:p>
        </p:txBody>
      </p:sp>
    </p:spTree>
    <p:extLst>
      <p:ext uri="{BB962C8B-B14F-4D97-AF65-F5344CB8AC3E}">
        <p14:creationId xmlns:p14="http://schemas.microsoft.com/office/powerpoint/2010/main" val="9833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265A32-3B26-2453-FC1C-986B9790F611}"/>
              </a:ext>
            </a:extLst>
          </p:cNvPr>
          <p:cNvSpPr>
            <a:spLocks noGrp="1"/>
          </p:cNvSpPr>
          <p:nvPr>
            <p:ph type="dt" sz="half" idx="10"/>
          </p:nvPr>
        </p:nvSpPr>
        <p:spPr/>
        <p:txBody>
          <a:bodyPr/>
          <a:lstStyle>
            <a:lvl1pPr>
              <a:defRPr/>
            </a:lvl1pPr>
          </a:lstStyle>
          <a:p>
            <a:pPr>
              <a:defRPr/>
            </a:pPr>
            <a:fld id="{335E054C-9AB5-4338-A0CD-132D6A9507EC}" type="datetimeFigureOut">
              <a:rPr lang="en-AU"/>
              <a:pPr>
                <a:defRPr/>
              </a:pPr>
              <a:t>6/09/2024</a:t>
            </a:fld>
            <a:endParaRPr lang="en-AU"/>
          </a:p>
        </p:txBody>
      </p:sp>
      <p:sp>
        <p:nvSpPr>
          <p:cNvPr id="5" name="Footer Placeholder 4">
            <a:extLst>
              <a:ext uri="{FF2B5EF4-FFF2-40B4-BE49-F238E27FC236}">
                <a16:creationId xmlns:a16="http://schemas.microsoft.com/office/drawing/2014/main" id="{432C4ECA-3CD2-8A55-294B-7E8088F1234E}"/>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20356D31-49F7-06C9-CB3D-DFAD337FFD58}"/>
              </a:ext>
            </a:extLst>
          </p:cNvPr>
          <p:cNvSpPr>
            <a:spLocks noGrp="1"/>
          </p:cNvSpPr>
          <p:nvPr>
            <p:ph type="sldNum" sz="quarter" idx="12"/>
          </p:nvPr>
        </p:nvSpPr>
        <p:spPr/>
        <p:txBody>
          <a:bodyPr/>
          <a:lstStyle>
            <a:lvl1pPr>
              <a:defRPr/>
            </a:lvl1pPr>
          </a:lstStyle>
          <a:p>
            <a:pPr>
              <a:defRPr/>
            </a:pPr>
            <a:fld id="{7F66505E-1AC1-492F-87E2-023D913CBD35}" type="slidenum">
              <a:rPr lang="en-AU"/>
              <a:pPr>
                <a:defRPr/>
              </a:pPr>
              <a:t>‹#›</a:t>
            </a:fld>
            <a:endParaRPr lang="en-AU"/>
          </a:p>
        </p:txBody>
      </p:sp>
    </p:spTree>
    <p:extLst>
      <p:ext uri="{BB962C8B-B14F-4D97-AF65-F5344CB8AC3E}">
        <p14:creationId xmlns:p14="http://schemas.microsoft.com/office/powerpoint/2010/main" val="117531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DE887D3B-B655-98EE-82D3-AF862866AE0C}"/>
              </a:ext>
            </a:extLst>
          </p:cNvPr>
          <p:cNvSpPr>
            <a:spLocks noGrp="1"/>
          </p:cNvSpPr>
          <p:nvPr>
            <p:ph type="dt" sz="half" idx="10"/>
          </p:nvPr>
        </p:nvSpPr>
        <p:spPr/>
        <p:txBody>
          <a:bodyPr/>
          <a:lstStyle>
            <a:lvl1pPr>
              <a:defRPr/>
            </a:lvl1pPr>
          </a:lstStyle>
          <a:p>
            <a:pPr>
              <a:defRPr/>
            </a:pPr>
            <a:fld id="{C5A324F2-F85E-4562-97E6-1FFDDF22EB3B}" type="datetimeFigureOut">
              <a:rPr lang="en-AU"/>
              <a:pPr>
                <a:defRPr/>
              </a:pPr>
              <a:t>6/09/2024</a:t>
            </a:fld>
            <a:endParaRPr lang="en-AU"/>
          </a:p>
        </p:txBody>
      </p:sp>
      <p:sp>
        <p:nvSpPr>
          <p:cNvPr id="6" name="Footer Placeholder 4">
            <a:extLst>
              <a:ext uri="{FF2B5EF4-FFF2-40B4-BE49-F238E27FC236}">
                <a16:creationId xmlns:a16="http://schemas.microsoft.com/office/drawing/2014/main" id="{9305F80E-E1F2-877A-5D3B-604C5552BAE7}"/>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49210605-92DA-4F03-8393-507F00F03452}"/>
              </a:ext>
            </a:extLst>
          </p:cNvPr>
          <p:cNvSpPr>
            <a:spLocks noGrp="1"/>
          </p:cNvSpPr>
          <p:nvPr>
            <p:ph type="sldNum" sz="quarter" idx="12"/>
          </p:nvPr>
        </p:nvSpPr>
        <p:spPr/>
        <p:txBody>
          <a:bodyPr/>
          <a:lstStyle>
            <a:lvl1pPr>
              <a:defRPr/>
            </a:lvl1pPr>
          </a:lstStyle>
          <a:p>
            <a:pPr>
              <a:defRPr/>
            </a:pPr>
            <a:fld id="{9E09D443-269D-44CD-A0EB-4A3C6B04CC08}" type="slidenum">
              <a:rPr lang="en-AU"/>
              <a:pPr>
                <a:defRPr/>
              </a:pPr>
              <a:t>‹#›</a:t>
            </a:fld>
            <a:endParaRPr lang="en-AU"/>
          </a:p>
        </p:txBody>
      </p:sp>
    </p:spTree>
    <p:extLst>
      <p:ext uri="{BB962C8B-B14F-4D97-AF65-F5344CB8AC3E}">
        <p14:creationId xmlns:p14="http://schemas.microsoft.com/office/powerpoint/2010/main" val="298692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F3FCD17E-5F50-2653-8291-D505844D9C3E}"/>
              </a:ext>
            </a:extLst>
          </p:cNvPr>
          <p:cNvSpPr>
            <a:spLocks noGrp="1"/>
          </p:cNvSpPr>
          <p:nvPr>
            <p:ph type="dt" sz="half" idx="10"/>
          </p:nvPr>
        </p:nvSpPr>
        <p:spPr/>
        <p:txBody>
          <a:bodyPr/>
          <a:lstStyle>
            <a:lvl1pPr>
              <a:defRPr/>
            </a:lvl1pPr>
          </a:lstStyle>
          <a:p>
            <a:pPr>
              <a:defRPr/>
            </a:pPr>
            <a:fld id="{8DB30E87-3EBC-41C6-BFF4-4E3B86D9FB2D}" type="datetimeFigureOut">
              <a:rPr lang="en-AU"/>
              <a:pPr>
                <a:defRPr/>
              </a:pPr>
              <a:t>6/09/2024</a:t>
            </a:fld>
            <a:endParaRPr lang="en-AU"/>
          </a:p>
        </p:txBody>
      </p:sp>
      <p:sp>
        <p:nvSpPr>
          <p:cNvPr id="8" name="Footer Placeholder 4">
            <a:extLst>
              <a:ext uri="{FF2B5EF4-FFF2-40B4-BE49-F238E27FC236}">
                <a16:creationId xmlns:a16="http://schemas.microsoft.com/office/drawing/2014/main" id="{A42A5FB6-F72B-F2D3-458D-D2B801CA40D4}"/>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A5A960FE-48F6-F1FF-43F2-CA5EEA1716D4}"/>
              </a:ext>
            </a:extLst>
          </p:cNvPr>
          <p:cNvSpPr>
            <a:spLocks noGrp="1"/>
          </p:cNvSpPr>
          <p:nvPr>
            <p:ph type="sldNum" sz="quarter" idx="12"/>
          </p:nvPr>
        </p:nvSpPr>
        <p:spPr/>
        <p:txBody>
          <a:bodyPr/>
          <a:lstStyle>
            <a:lvl1pPr>
              <a:defRPr/>
            </a:lvl1pPr>
          </a:lstStyle>
          <a:p>
            <a:pPr>
              <a:defRPr/>
            </a:pPr>
            <a:fld id="{A0842660-E0AA-4BF7-A9B5-CE425900FFE2}" type="slidenum">
              <a:rPr lang="en-AU"/>
              <a:pPr>
                <a:defRPr/>
              </a:pPr>
              <a:t>‹#›</a:t>
            </a:fld>
            <a:endParaRPr lang="en-AU"/>
          </a:p>
        </p:txBody>
      </p:sp>
    </p:spTree>
    <p:extLst>
      <p:ext uri="{BB962C8B-B14F-4D97-AF65-F5344CB8AC3E}">
        <p14:creationId xmlns:p14="http://schemas.microsoft.com/office/powerpoint/2010/main" val="378323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239BFBF5-4D91-4B05-408B-F32902355BCB}"/>
              </a:ext>
            </a:extLst>
          </p:cNvPr>
          <p:cNvSpPr>
            <a:spLocks noGrp="1"/>
          </p:cNvSpPr>
          <p:nvPr>
            <p:ph type="dt" sz="half" idx="10"/>
          </p:nvPr>
        </p:nvSpPr>
        <p:spPr/>
        <p:txBody>
          <a:bodyPr/>
          <a:lstStyle>
            <a:lvl1pPr>
              <a:defRPr/>
            </a:lvl1pPr>
          </a:lstStyle>
          <a:p>
            <a:pPr>
              <a:defRPr/>
            </a:pPr>
            <a:fld id="{72C8DEE1-E279-4708-9443-DA561EB8492E}" type="datetimeFigureOut">
              <a:rPr lang="en-AU"/>
              <a:pPr>
                <a:defRPr/>
              </a:pPr>
              <a:t>6/09/2024</a:t>
            </a:fld>
            <a:endParaRPr lang="en-AU"/>
          </a:p>
        </p:txBody>
      </p:sp>
      <p:sp>
        <p:nvSpPr>
          <p:cNvPr id="4" name="Footer Placeholder 4">
            <a:extLst>
              <a:ext uri="{FF2B5EF4-FFF2-40B4-BE49-F238E27FC236}">
                <a16:creationId xmlns:a16="http://schemas.microsoft.com/office/drawing/2014/main" id="{C78FFE6F-335A-AE9E-9687-AA00F8EA118E}"/>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2DD37C6E-E958-DA6D-4F8F-0A9466DB6232}"/>
              </a:ext>
            </a:extLst>
          </p:cNvPr>
          <p:cNvSpPr>
            <a:spLocks noGrp="1"/>
          </p:cNvSpPr>
          <p:nvPr>
            <p:ph type="sldNum" sz="quarter" idx="12"/>
          </p:nvPr>
        </p:nvSpPr>
        <p:spPr/>
        <p:txBody>
          <a:bodyPr/>
          <a:lstStyle>
            <a:lvl1pPr>
              <a:defRPr/>
            </a:lvl1pPr>
          </a:lstStyle>
          <a:p>
            <a:pPr>
              <a:defRPr/>
            </a:pPr>
            <a:fld id="{01E6BA7C-67C2-4435-A80F-D3ADB6FE4AAF}" type="slidenum">
              <a:rPr lang="en-AU"/>
              <a:pPr>
                <a:defRPr/>
              </a:pPr>
              <a:t>‹#›</a:t>
            </a:fld>
            <a:endParaRPr lang="en-AU"/>
          </a:p>
        </p:txBody>
      </p:sp>
    </p:spTree>
    <p:extLst>
      <p:ext uri="{BB962C8B-B14F-4D97-AF65-F5344CB8AC3E}">
        <p14:creationId xmlns:p14="http://schemas.microsoft.com/office/powerpoint/2010/main" val="251999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BBA0A7-D6E3-DCDD-1151-03730B590243}"/>
              </a:ext>
            </a:extLst>
          </p:cNvPr>
          <p:cNvSpPr>
            <a:spLocks noGrp="1"/>
          </p:cNvSpPr>
          <p:nvPr>
            <p:ph type="dt" sz="half" idx="10"/>
          </p:nvPr>
        </p:nvSpPr>
        <p:spPr/>
        <p:txBody>
          <a:bodyPr/>
          <a:lstStyle>
            <a:lvl1pPr>
              <a:defRPr/>
            </a:lvl1pPr>
          </a:lstStyle>
          <a:p>
            <a:pPr>
              <a:defRPr/>
            </a:pPr>
            <a:fld id="{5A96C36C-179E-442E-AEBF-71FCEEF93C9D}" type="datetimeFigureOut">
              <a:rPr lang="en-AU"/>
              <a:pPr>
                <a:defRPr/>
              </a:pPr>
              <a:t>6/09/2024</a:t>
            </a:fld>
            <a:endParaRPr lang="en-AU"/>
          </a:p>
        </p:txBody>
      </p:sp>
      <p:sp>
        <p:nvSpPr>
          <p:cNvPr id="3" name="Footer Placeholder 4">
            <a:extLst>
              <a:ext uri="{FF2B5EF4-FFF2-40B4-BE49-F238E27FC236}">
                <a16:creationId xmlns:a16="http://schemas.microsoft.com/office/drawing/2014/main" id="{CC6BD8CD-B0F2-89A3-1011-FA08F2557CC1}"/>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1941FE88-8279-14E4-D5E2-DED0CD182F96}"/>
              </a:ext>
            </a:extLst>
          </p:cNvPr>
          <p:cNvSpPr>
            <a:spLocks noGrp="1"/>
          </p:cNvSpPr>
          <p:nvPr>
            <p:ph type="sldNum" sz="quarter" idx="12"/>
          </p:nvPr>
        </p:nvSpPr>
        <p:spPr/>
        <p:txBody>
          <a:bodyPr/>
          <a:lstStyle>
            <a:lvl1pPr>
              <a:defRPr/>
            </a:lvl1pPr>
          </a:lstStyle>
          <a:p>
            <a:pPr>
              <a:defRPr/>
            </a:pPr>
            <a:fld id="{D1814C33-7FB8-4FFE-923F-600239CFE4F7}" type="slidenum">
              <a:rPr lang="en-AU"/>
              <a:pPr>
                <a:defRPr/>
              </a:pPr>
              <a:t>‹#›</a:t>
            </a:fld>
            <a:endParaRPr lang="en-AU"/>
          </a:p>
        </p:txBody>
      </p:sp>
    </p:spTree>
    <p:extLst>
      <p:ext uri="{BB962C8B-B14F-4D97-AF65-F5344CB8AC3E}">
        <p14:creationId xmlns:p14="http://schemas.microsoft.com/office/powerpoint/2010/main" val="146381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319473B-A461-AAD0-5DD1-114190D1A347}"/>
              </a:ext>
            </a:extLst>
          </p:cNvPr>
          <p:cNvSpPr>
            <a:spLocks noGrp="1"/>
          </p:cNvSpPr>
          <p:nvPr>
            <p:ph type="dt" sz="half" idx="10"/>
          </p:nvPr>
        </p:nvSpPr>
        <p:spPr/>
        <p:txBody>
          <a:bodyPr/>
          <a:lstStyle>
            <a:lvl1pPr>
              <a:defRPr/>
            </a:lvl1pPr>
          </a:lstStyle>
          <a:p>
            <a:pPr>
              <a:defRPr/>
            </a:pPr>
            <a:fld id="{BE157792-7C87-44D3-A91A-CC9A815C76CA}" type="datetimeFigureOut">
              <a:rPr lang="en-AU"/>
              <a:pPr>
                <a:defRPr/>
              </a:pPr>
              <a:t>6/09/2024</a:t>
            </a:fld>
            <a:endParaRPr lang="en-AU"/>
          </a:p>
        </p:txBody>
      </p:sp>
      <p:sp>
        <p:nvSpPr>
          <p:cNvPr id="6" name="Footer Placeholder 4">
            <a:extLst>
              <a:ext uri="{FF2B5EF4-FFF2-40B4-BE49-F238E27FC236}">
                <a16:creationId xmlns:a16="http://schemas.microsoft.com/office/drawing/2014/main" id="{9D2FD354-40EA-9B77-E6C4-6E432787A97B}"/>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013822CA-F97E-4E2F-083C-06E236CD79CE}"/>
              </a:ext>
            </a:extLst>
          </p:cNvPr>
          <p:cNvSpPr>
            <a:spLocks noGrp="1"/>
          </p:cNvSpPr>
          <p:nvPr>
            <p:ph type="sldNum" sz="quarter" idx="12"/>
          </p:nvPr>
        </p:nvSpPr>
        <p:spPr/>
        <p:txBody>
          <a:bodyPr/>
          <a:lstStyle>
            <a:lvl1pPr>
              <a:defRPr/>
            </a:lvl1pPr>
          </a:lstStyle>
          <a:p>
            <a:pPr>
              <a:defRPr/>
            </a:pPr>
            <a:fld id="{182B33D6-C18A-4204-9BC1-FECB770BA2C3}" type="slidenum">
              <a:rPr lang="en-AU"/>
              <a:pPr>
                <a:defRPr/>
              </a:pPr>
              <a:t>‹#›</a:t>
            </a:fld>
            <a:endParaRPr lang="en-AU"/>
          </a:p>
        </p:txBody>
      </p:sp>
    </p:spTree>
    <p:extLst>
      <p:ext uri="{BB962C8B-B14F-4D97-AF65-F5344CB8AC3E}">
        <p14:creationId xmlns:p14="http://schemas.microsoft.com/office/powerpoint/2010/main" val="79602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BD20E71-79CA-359D-8EFA-78AAA8BAEB3F}"/>
              </a:ext>
            </a:extLst>
          </p:cNvPr>
          <p:cNvSpPr>
            <a:spLocks noGrp="1"/>
          </p:cNvSpPr>
          <p:nvPr>
            <p:ph type="dt" sz="half" idx="10"/>
          </p:nvPr>
        </p:nvSpPr>
        <p:spPr/>
        <p:txBody>
          <a:bodyPr/>
          <a:lstStyle>
            <a:lvl1pPr>
              <a:defRPr/>
            </a:lvl1pPr>
          </a:lstStyle>
          <a:p>
            <a:pPr>
              <a:defRPr/>
            </a:pPr>
            <a:fld id="{80AAC65A-3F2E-44F8-8E4B-C238C823EC2C}" type="datetimeFigureOut">
              <a:rPr lang="en-AU"/>
              <a:pPr>
                <a:defRPr/>
              </a:pPr>
              <a:t>6/09/2024</a:t>
            </a:fld>
            <a:endParaRPr lang="en-AU"/>
          </a:p>
        </p:txBody>
      </p:sp>
      <p:sp>
        <p:nvSpPr>
          <p:cNvPr id="6" name="Footer Placeholder 4">
            <a:extLst>
              <a:ext uri="{FF2B5EF4-FFF2-40B4-BE49-F238E27FC236}">
                <a16:creationId xmlns:a16="http://schemas.microsoft.com/office/drawing/2014/main" id="{342485A7-D27B-396E-B67E-28C7015130C4}"/>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A021AED8-EDFD-A89B-C948-B43DE46612BC}"/>
              </a:ext>
            </a:extLst>
          </p:cNvPr>
          <p:cNvSpPr>
            <a:spLocks noGrp="1"/>
          </p:cNvSpPr>
          <p:nvPr>
            <p:ph type="sldNum" sz="quarter" idx="12"/>
          </p:nvPr>
        </p:nvSpPr>
        <p:spPr/>
        <p:txBody>
          <a:bodyPr/>
          <a:lstStyle>
            <a:lvl1pPr>
              <a:defRPr/>
            </a:lvl1pPr>
          </a:lstStyle>
          <a:p>
            <a:pPr>
              <a:defRPr/>
            </a:pPr>
            <a:fld id="{2E0EFE94-C6E2-4B24-B105-B9ABFE27B158}" type="slidenum">
              <a:rPr lang="en-AU"/>
              <a:pPr>
                <a:defRPr/>
              </a:pPr>
              <a:t>‹#›</a:t>
            </a:fld>
            <a:endParaRPr lang="en-AU"/>
          </a:p>
        </p:txBody>
      </p:sp>
    </p:spTree>
    <p:extLst>
      <p:ext uri="{BB962C8B-B14F-4D97-AF65-F5344CB8AC3E}">
        <p14:creationId xmlns:p14="http://schemas.microsoft.com/office/powerpoint/2010/main" val="2768503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2459786-1310-DB42-CE02-7A169F9A7FC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A70B4A35-4A9E-FF26-9AE7-AD0BED6BA96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AC1D546F-B0AC-4BB0-0879-57D4A62305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9FB0C40-C4C1-4611-A555-99EF992EE64F}" type="datetimeFigureOut">
              <a:rPr lang="en-AU"/>
              <a:pPr>
                <a:defRPr/>
              </a:pPr>
              <a:t>6/09/2024</a:t>
            </a:fld>
            <a:endParaRPr lang="en-AU"/>
          </a:p>
        </p:txBody>
      </p:sp>
      <p:sp>
        <p:nvSpPr>
          <p:cNvPr id="5" name="Footer Placeholder 4">
            <a:extLst>
              <a:ext uri="{FF2B5EF4-FFF2-40B4-BE49-F238E27FC236}">
                <a16:creationId xmlns:a16="http://schemas.microsoft.com/office/drawing/2014/main" id="{2D19C0E4-82DA-DA99-B148-F768A8664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a:extLst>
              <a:ext uri="{FF2B5EF4-FFF2-40B4-BE49-F238E27FC236}">
                <a16:creationId xmlns:a16="http://schemas.microsoft.com/office/drawing/2014/main" id="{894D53CB-5080-9F24-EB55-ABADBEBB1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545FA54-883F-4A1E-88D1-D4D509DF75DE}"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D-utRWLIrjE?feature=oembed"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a:extLst>
              <a:ext uri="{28A0092B-C50C-407E-A947-70E740481C1C}">
                <a14:useLocalDpi xmlns:a14="http://schemas.microsoft.com/office/drawing/2010/main" val="0"/>
              </a:ext>
            </a:extLst>
          </a:blip>
          <a:srcRect l="17811" t="25890" b="4632"/>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Odds of winning</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ice and pins on a board game">
            <a:extLst>
              <a:ext uri="{FF2B5EF4-FFF2-40B4-BE49-F238E27FC236}">
                <a16:creationId xmlns:a16="http://schemas.microsoft.com/office/drawing/2014/main" id="{228CAFE0-6C82-12D6-B5CD-B87BB730C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913" y="0"/>
            <a:ext cx="781208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AEDA3D7-8EDC-2C9D-0449-9E05F2733F90}"/>
              </a:ext>
            </a:extLst>
          </p:cNvPr>
          <p:cNvSpPr/>
          <p:nvPr/>
        </p:nvSpPr>
        <p:spPr>
          <a:xfrm rot="5400000">
            <a:off x="2067244" y="-2015675"/>
            <a:ext cx="6176953" cy="10208320"/>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4102" name="Title 1">
            <a:extLst>
              <a:ext uri="{FF2B5EF4-FFF2-40B4-BE49-F238E27FC236}">
                <a16:creationId xmlns:a16="http://schemas.microsoft.com/office/drawing/2014/main" id="{36E9F385-DD7A-A0EF-45D2-AF02D694DC46}"/>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Overview</a:t>
            </a:r>
          </a:p>
        </p:txBody>
      </p:sp>
      <p:sp>
        <p:nvSpPr>
          <p:cNvPr id="4103" name="Content Placeholder 2">
            <a:extLst>
              <a:ext uri="{FF2B5EF4-FFF2-40B4-BE49-F238E27FC236}">
                <a16:creationId xmlns:a16="http://schemas.microsoft.com/office/drawing/2014/main" id="{F5E893C8-21CC-AFB4-1383-F7AD8EF03AC6}"/>
              </a:ext>
            </a:extLst>
          </p:cNvPr>
          <p:cNvSpPr>
            <a:spLocks noGrp="1" noChangeArrowheads="1"/>
          </p:cNvSpPr>
          <p:nvPr>
            <p:ph idx="1"/>
          </p:nvPr>
        </p:nvSpPr>
        <p:spPr/>
        <p:txBody>
          <a:bodyPr/>
          <a:lstStyle/>
          <a:p>
            <a:pPr eaLnBrk="1" hangingPunct="1"/>
            <a:r>
              <a:rPr lang="en-AU" altLang="en-US">
                <a:latin typeface="Arial Nova" panose="020B0504020202020204" pitchFamily="34" charset="0"/>
              </a:rPr>
              <a:t>Gambling myths and facts</a:t>
            </a:r>
          </a:p>
          <a:p>
            <a:pPr eaLnBrk="1" hangingPunct="1"/>
            <a:r>
              <a:rPr lang="en-AU" altLang="en-US">
                <a:latin typeface="Arial Nova" panose="020B0504020202020204" pitchFamily="34" charset="0"/>
              </a:rPr>
              <a:t>Odds of winning the lottery</a:t>
            </a:r>
          </a:p>
          <a:p>
            <a:pPr eaLnBrk="1" hangingPunct="1"/>
            <a:r>
              <a:rPr lang="en-AU" altLang="en-US">
                <a:latin typeface="Arial Nova" panose="020B0504020202020204" pitchFamily="34" charset="0"/>
              </a:rPr>
              <a:t>Odds of winning on the pokies</a:t>
            </a:r>
          </a:p>
          <a:p>
            <a:pPr eaLnBrk="1" hangingPunct="1"/>
            <a:r>
              <a:rPr lang="en-AU" altLang="en-US">
                <a:latin typeface="Arial Nova" panose="020B0504020202020204" pitchFamily="34" charset="0"/>
              </a:rPr>
              <a:t>Sports betting</a:t>
            </a:r>
          </a:p>
          <a:p>
            <a:pPr eaLnBrk="1" hangingPunct="1"/>
            <a:r>
              <a:rPr lang="en-AU" altLang="en-US">
                <a:latin typeface="Arial Nova" panose="020B0504020202020204" pitchFamily="34" charset="0"/>
              </a:rPr>
              <a:t>Useful tips for safer gambling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71F3849-6B69-7A11-3471-ADDB661A8CEB}"/>
              </a:ext>
            </a:extLst>
          </p:cNvPr>
          <p:cNvSpPr>
            <a:spLocks noGrp="1" noChangeArrowheads="1"/>
          </p:cNvSpPr>
          <p:nvPr>
            <p:ph type="title"/>
          </p:nvPr>
        </p:nvSpPr>
        <p:spPr/>
        <p:txBody>
          <a:bodyPr/>
          <a:lstStyle/>
          <a:p>
            <a:pPr eaLnBrk="1" hangingPunct="1"/>
            <a:r>
              <a:rPr lang="en-AU" altLang="en-US">
                <a:solidFill>
                  <a:srgbClr val="5EA443"/>
                </a:solidFill>
                <a:latin typeface="Arial Rounded MT Bold" panose="020F0704030504030204" pitchFamily="34" charset="0"/>
              </a:rPr>
              <a:t>Gambling myths and facts</a:t>
            </a:r>
          </a:p>
        </p:txBody>
      </p:sp>
      <p:sp>
        <p:nvSpPr>
          <p:cNvPr id="6147" name="TextBox 19">
            <a:extLst>
              <a:ext uri="{FF2B5EF4-FFF2-40B4-BE49-F238E27FC236}">
                <a16:creationId xmlns:a16="http://schemas.microsoft.com/office/drawing/2014/main" id="{886628D6-E7D7-2B91-B457-EF94DF52B805}"/>
              </a:ext>
            </a:extLst>
          </p:cNvPr>
          <p:cNvSpPr txBox="1">
            <a:spLocks noChangeArrowheads="1"/>
          </p:cNvSpPr>
          <p:nvPr/>
        </p:nvSpPr>
        <p:spPr bwMode="auto">
          <a:xfrm>
            <a:off x="495300" y="3062288"/>
            <a:ext cx="24050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AU" altLang="en-US">
                <a:solidFill>
                  <a:srgbClr val="5EA443"/>
                </a:solidFill>
                <a:latin typeface="Arial Nova" panose="020B0504020202020204" pitchFamily="34" charset="0"/>
              </a:rPr>
              <a:t>Gambling is never a way to earn an income</a:t>
            </a:r>
          </a:p>
        </p:txBody>
      </p:sp>
      <p:sp>
        <p:nvSpPr>
          <p:cNvPr id="6148" name="TextBox 20">
            <a:extLst>
              <a:ext uri="{FF2B5EF4-FFF2-40B4-BE49-F238E27FC236}">
                <a16:creationId xmlns:a16="http://schemas.microsoft.com/office/drawing/2014/main" id="{9054B478-ED9B-8284-364A-0A980D82AB2F}"/>
              </a:ext>
            </a:extLst>
          </p:cNvPr>
          <p:cNvSpPr txBox="1">
            <a:spLocks noChangeArrowheads="1"/>
          </p:cNvSpPr>
          <p:nvPr/>
        </p:nvSpPr>
        <p:spPr bwMode="auto">
          <a:xfrm>
            <a:off x="3281363" y="3059113"/>
            <a:ext cx="24050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AU" altLang="en-US">
                <a:solidFill>
                  <a:srgbClr val="5EA443"/>
                </a:solidFill>
                <a:latin typeface="Arial Nova" panose="020B0504020202020204" pitchFamily="34" charset="0"/>
              </a:rPr>
              <a:t>Outcomes in games of chance are completely random</a:t>
            </a:r>
          </a:p>
        </p:txBody>
      </p:sp>
      <p:sp>
        <p:nvSpPr>
          <p:cNvPr id="6149" name="TextBox 21">
            <a:extLst>
              <a:ext uri="{FF2B5EF4-FFF2-40B4-BE49-F238E27FC236}">
                <a16:creationId xmlns:a16="http://schemas.microsoft.com/office/drawing/2014/main" id="{E201D560-06D6-DE9B-FF83-C6935455A102}"/>
              </a:ext>
            </a:extLst>
          </p:cNvPr>
          <p:cNvSpPr txBox="1">
            <a:spLocks noChangeArrowheads="1"/>
          </p:cNvSpPr>
          <p:nvPr/>
        </p:nvSpPr>
        <p:spPr bwMode="auto">
          <a:xfrm>
            <a:off x="9450388" y="3054350"/>
            <a:ext cx="24066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AU" altLang="en-US">
                <a:solidFill>
                  <a:srgbClr val="5EA443"/>
                </a:solidFill>
                <a:latin typeface="Arial Nova" panose="020B0504020202020204" pitchFamily="34" charset="0"/>
              </a:rPr>
              <a:t>Every game is independent, no matter the time or money spent </a:t>
            </a:r>
          </a:p>
        </p:txBody>
      </p:sp>
      <p:sp>
        <p:nvSpPr>
          <p:cNvPr id="6150" name="TextBox 22">
            <a:extLst>
              <a:ext uri="{FF2B5EF4-FFF2-40B4-BE49-F238E27FC236}">
                <a16:creationId xmlns:a16="http://schemas.microsoft.com/office/drawing/2014/main" id="{13B603A8-4B65-3C60-D377-440D292173B6}"/>
              </a:ext>
            </a:extLst>
          </p:cNvPr>
          <p:cNvSpPr txBox="1">
            <a:spLocks noChangeArrowheads="1"/>
          </p:cNvSpPr>
          <p:nvPr/>
        </p:nvSpPr>
        <p:spPr bwMode="auto">
          <a:xfrm>
            <a:off x="6445250" y="3062288"/>
            <a:ext cx="24066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AU" altLang="en-US">
                <a:solidFill>
                  <a:srgbClr val="5EA443"/>
                </a:solidFill>
                <a:latin typeface="Arial Nova" panose="020B0504020202020204" pitchFamily="34" charset="0"/>
              </a:rPr>
              <a:t>Results are unpredictable and cannot be influenced</a:t>
            </a:r>
          </a:p>
        </p:txBody>
      </p:sp>
      <p:pic>
        <p:nvPicPr>
          <p:cNvPr id="6151" name="Graphic 2" descr="Coins with solid fill">
            <a:extLst>
              <a:ext uri="{FF2B5EF4-FFF2-40B4-BE49-F238E27FC236}">
                <a16:creationId xmlns:a16="http://schemas.microsoft.com/office/drawing/2014/main" id="{3B9C2399-D2AE-781A-A236-9759C4A51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0" y="1903413"/>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Graphic 4" descr="Dice with solid fill">
            <a:extLst>
              <a:ext uri="{FF2B5EF4-FFF2-40B4-BE49-F238E27FC236}">
                <a16:creationId xmlns:a16="http://schemas.microsoft.com/office/drawing/2014/main" id="{41A1BEC3-BC22-F587-FD51-D26687DEA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938" y="19764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Graphic 6" descr="Normal Distribution with solid fill">
            <a:extLst>
              <a:ext uri="{FF2B5EF4-FFF2-40B4-BE49-F238E27FC236}">
                <a16:creationId xmlns:a16="http://schemas.microsoft.com/office/drawing/2014/main" id="{ACDF0E78-CBD8-390A-5CC1-9AECBDEAF4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5650" y="19685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Graphic 8" descr="Playing card with solid fill">
            <a:extLst>
              <a:ext uri="{FF2B5EF4-FFF2-40B4-BE49-F238E27FC236}">
                <a16:creationId xmlns:a16="http://schemas.microsoft.com/office/drawing/2014/main" id="{A5676F40-1596-88DD-818E-32ECFF53C8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0788" y="1903413"/>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 group of dice in the air&#10;&#10;Description automatically generated">
            <a:extLst>
              <a:ext uri="{FF2B5EF4-FFF2-40B4-BE49-F238E27FC236}">
                <a16:creationId xmlns:a16="http://schemas.microsoft.com/office/drawing/2014/main" id="{517D35F9-24EE-A08C-470D-6CC3D1943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0"/>
            <a:ext cx="8124825"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16182E4-F744-A6FA-1DE8-38BC1AF573F9}"/>
              </a:ext>
            </a:extLst>
          </p:cNvPr>
          <p:cNvSpPr/>
          <p:nvPr/>
        </p:nvSpPr>
        <p:spPr>
          <a:xfrm rot="5400000">
            <a:off x="2213772" y="-2213773"/>
            <a:ext cx="6176953" cy="10604500"/>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8198" name="Content Placeholder 2">
            <a:extLst>
              <a:ext uri="{FF2B5EF4-FFF2-40B4-BE49-F238E27FC236}">
                <a16:creationId xmlns:a16="http://schemas.microsoft.com/office/drawing/2014/main" id="{93BCFC52-C924-A005-5642-1CC54B33D1F2}"/>
              </a:ext>
            </a:extLst>
          </p:cNvPr>
          <p:cNvSpPr>
            <a:spLocks noGrp="1" noChangeArrowheads="1"/>
          </p:cNvSpPr>
          <p:nvPr>
            <p:ph idx="1"/>
          </p:nvPr>
        </p:nvSpPr>
        <p:spPr>
          <a:xfrm>
            <a:off x="838200" y="2055813"/>
            <a:ext cx="10515600" cy="4351338"/>
          </a:xfrm>
        </p:spPr>
        <p:txBody>
          <a:bodyPr/>
          <a:lstStyle/>
          <a:p>
            <a:pPr eaLnBrk="1" hangingPunct="1"/>
            <a:r>
              <a:rPr lang="en-AU" altLang="en-US" dirty="0">
                <a:latin typeface="Arial Nova" panose="020B0504020202020204" pitchFamily="34" charset="0"/>
              </a:rPr>
              <a:t>1st division in Gold Lotto: 1 in 8 million</a:t>
            </a:r>
          </a:p>
          <a:p>
            <a:pPr eaLnBrk="1" hangingPunct="1"/>
            <a:r>
              <a:rPr lang="en-AU" altLang="en-US" dirty="0">
                <a:latin typeface="Arial Nova" panose="020B0504020202020204" pitchFamily="34" charset="0"/>
              </a:rPr>
              <a:t>1st division in Powerball: 1 in 134 million</a:t>
            </a:r>
          </a:p>
          <a:p>
            <a:pPr eaLnBrk="1" hangingPunct="1"/>
            <a:endParaRPr lang="de-DE" altLang="en-US" dirty="0">
              <a:latin typeface="Arial Nova" panose="020B0504020202020204" pitchFamily="34" charset="0"/>
            </a:endParaRPr>
          </a:p>
        </p:txBody>
      </p:sp>
      <p:sp>
        <p:nvSpPr>
          <p:cNvPr id="8199" name="TextBox 1">
            <a:extLst>
              <a:ext uri="{FF2B5EF4-FFF2-40B4-BE49-F238E27FC236}">
                <a16:creationId xmlns:a16="http://schemas.microsoft.com/office/drawing/2014/main" id="{DD492D63-D02C-0C06-E529-92DB3F257683}"/>
              </a:ext>
            </a:extLst>
          </p:cNvPr>
          <p:cNvSpPr txBox="1">
            <a:spLocks noChangeArrowheads="1"/>
          </p:cNvSpPr>
          <p:nvPr/>
        </p:nvSpPr>
        <p:spPr bwMode="auto">
          <a:xfrm>
            <a:off x="1500188" y="3554413"/>
            <a:ext cx="4838700" cy="1644650"/>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AU" altLang="en-US">
                <a:solidFill>
                  <a:schemeClr val="bg1"/>
                </a:solidFill>
                <a:latin typeface="Arial Nova" panose="020B0504020202020204" pitchFamily="34" charset="0"/>
              </a:rPr>
              <a:t>You have better odds of finding a 4-leaf clover on your first try or getting a hole in one!</a:t>
            </a:r>
          </a:p>
        </p:txBody>
      </p:sp>
      <p:sp>
        <p:nvSpPr>
          <p:cNvPr id="2" name="Rectangle: Rounded Corners 1">
            <a:extLst>
              <a:ext uri="{FF2B5EF4-FFF2-40B4-BE49-F238E27FC236}">
                <a16:creationId xmlns:a16="http://schemas.microsoft.com/office/drawing/2014/main" id="{4589D238-BEE7-705E-E2F4-436AB29AD22F}"/>
              </a:ext>
            </a:extLst>
          </p:cNvPr>
          <p:cNvSpPr/>
          <p:nvPr/>
        </p:nvSpPr>
        <p:spPr>
          <a:xfrm>
            <a:off x="3050933" y="529762"/>
            <a:ext cx="5564878"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03" name="Title 1">
            <a:extLst>
              <a:ext uri="{FF2B5EF4-FFF2-40B4-BE49-F238E27FC236}">
                <a16:creationId xmlns:a16="http://schemas.microsoft.com/office/drawing/2014/main" id="{1EC870C0-EF55-3B30-2246-8BBFBB7F86CE}"/>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Odds of winning the lottery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A person walking on a rope over a cliff&#10;&#10;Description automatically generated">
            <a:extLst>
              <a:ext uri="{FF2B5EF4-FFF2-40B4-BE49-F238E27FC236}">
                <a16:creationId xmlns:a16="http://schemas.microsoft.com/office/drawing/2014/main" id="{4E290FFF-8183-CD27-F4D0-64E09ABCE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288" y="0"/>
            <a:ext cx="583723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673A379-E692-32BB-517C-2AA4509D6D5E}"/>
              </a:ext>
            </a:extLst>
          </p:cNvPr>
          <p:cNvSpPr/>
          <p:nvPr/>
        </p:nvSpPr>
        <p:spPr>
          <a:xfrm rot="5400000">
            <a:off x="2703101" y="-2651539"/>
            <a:ext cx="6176953" cy="1148004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3" name="Content Placeholder 2">
            <a:extLst>
              <a:ext uri="{FF2B5EF4-FFF2-40B4-BE49-F238E27FC236}">
                <a16:creationId xmlns:a16="http://schemas.microsoft.com/office/drawing/2014/main" id="{E4926943-93DF-5CA9-B897-D49F230CA14E}"/>
              </a:ext>
            </a:extLst>
          </p:cNvPr>
          <p:cNvSpPr>
            <a:spLocks noGrp="1"/>
          </p:cNvSpPr>
          <p:nvPr>
            <p:ph idx="1"/>
          </p:nvPr>
        </p:nvSpPr>
        <p:spPr>
          <a:xfrm>
            <a:off x="838200" y="2190741"/>
            <a:ext cx="6223000" cy="4351338"/>
          </a:xfrm>
        </p:spPr>
        <p:txBody>
          <a:bodyPr rtlCol="0">
            <a:normAutofit/>
          </a:bodyPr>
          <a:lstStyle/>
          <a:p>
            <a:pPr eaLnBrk="1" fontAlgn="auto" hangingPunct="1">
              <a:spcAft>
                <a:spcPts val="0"/>
              </a:spcAft>
              <a:defRPr/>
            </a:pPr>
            <a:endParaRPr lang="en-AU" dirty="0"/>
          </a:p>
          <a:p>
            <a:pPr eaLnBrk="1" fontAlgn="auto" hangingPunct="1">
              <a:spcAft>
                <a:spcPts val="0"/>
              </a:spcAft>
              <a:defRPr/>
            </a:pPr>
            <a:endParaRPr lang="en-AU" dirty="0"/>
          </a:p>
          <a:p>
            <a:pPr marL="0" indent="0" eaLnBrk="1" fontAlgn="auto" hangingPunct="1">
              <a:spcAft>
                <a:spcPts val="0"/>
              </a:spcAft>
              <a:buFont typeface="Arial" panose="020B0604020202020204" pitchFamily="34" charset="0"/>
              <a:buNone/>
              <a:defRPr/>
            </a:pPr>
            <a:endParaRPr lang="en-AU" dirty="0">
              <a:latin typeface="Arial Nova" panose="020B0504020202020204" pitchFamily="34" charset="0"/>
            </a:endParaRPr>
          </a:p>
          <a:p>
            <a:pPr eaLnBrk="1" fontAlgn="auto" hangingPunct="1">
              <a:spcAft>
                <a:spcPts val="0"/>
              </a:spcAft>
              <a:defRPr/>
            </a:pPr>
            <a:r>
              <a:rPr lang="en-AU" dirty="0">
                <a:latin typeface="Arial Nova" panose="020B0504020202020204" pitchFamily="34" charset="0"/>
              </a:rPr>
              <a:t>Pokies have been designed for you to lose</a:t>
            </a:r>
          </a:p>
          <a:p>
            <a:pPr eaLnBrk="1" fontAlgn="auto" hangingPunct="1">
              <a:spcAft>
                <a:spcPts val="0"/>
              </a:spcAft>
              <a:defRPr/>
            </a:pPr>
            <a:r>
              <a:rPr lang="en-AU" dirty="0">
                <a:latin typeface="Arial Nova" panose="020B0504020202020204" pitchFamily="34" charset="0"/>
              </a:rPr>
              <a:t>Remember: the odds are always in the house’s favour</a:t>
            </a:r>
          </a:p>
        </p:txBody>
      </p:sp>
      <p:sp>
        <p:nvSpPr>
          <p:cNvPr id="10247" name="TextBox 1">
            <a:extLst>
              <a:ext uri="{FF2B5EF4-FFF2-40B4-BE49-F238E27FC236}">
                <a16:creationId xmlns:a16="http://schemas.microsoft.com/office/drawing/2014/main" id="{A50BE950-9B98-B69B-1391-E71D2DBED28A}"/>
              </a:ext>
            </a:extLst>
          </p:cNvPr>
          <p:cNvSpPr txBox="1">
            <a:spLocks noChangeArrowheads="1"/>
          </p:cNvSpPr>
          <p:nvPr/>
        </p:nvSpPr>
        <p:spPr bwMode="auto">
          <a:xfrm>
            <a:off x="1120775" y="1693863"/>
            <a:ext cx="5783263" cy="1816100"/>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AU" altLang="en-US">
                <a:solidFill>
                  <a:schemeClr val="bg1"/>
                </a:solidFill>
                <a:latin typeface="Arial Nova" panose="020B0504020202020204" pitchFamily="34" charset="0"/>
              </a:rPr>
              <a:t>The odds of winning the top prize on the pokies is up to </a:t>
            </a:r>
            <a:r>
              <a:rPr lang="en-AU" altLang="en-US" b="1">
                <a:solidFill>
                  <a:schemeClr val="bg1"/>
                </a:solidFill>
                <a:latin typeface="Arial Nova" panose="020B0504020202020204" pitchFamily="34" charset="0"/>
              </a:rPr>
              <a:t>1 in 7 million. </a:t>
            </a:r>
            <a:r>
              <a:rPr lang="en-AU" altLang="en-US">
                <a:solidFill>
                  <a:schemeClr val="bg1"/>
                </a:solidFill>
                <a:latin typeface="Arial Nova" panose="020B0504020202020204" pitchFamily="34" charset="0"/>
              </a:rPr>
              <a:t>You’ve got better odds of dating a supermodel!</a:t>
            </a:r>
          </a:p>
        </p:txBody>
      </p:sp>
      <p:sp>
        <p:nvSpPr>
          <p:cNvPr id="2" name="Rectangle: Rounded Corners 1">
            <a:extLst>
              <a:ext uri="{FF2B5EF4-FFF2-40B4-BE49-F238E27FC236}">
                <a16:creationId xmlns:a16="http://schemas.microsoft.com/office/drawing/2014/main" id="{FFEB03B4-23ED-AA5C-9EC8-CF97DA14ED9B}"/>
              </a:ext>
            </a:extLst>
          </p:cNvPr>
          <p:cNvSpPr/>
          <p:nvPr/>
        </p:nvSpPr>
        <p:spPr>
          <a:xfrm>
            <a:off x="3877130" y="529762"/>
            <a:ext cx="5564878"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51" name="Title 1">
            <a:extLst>
              <a:ext uri="{FF2B5EF4-FFF2-40B4-BE49-F238E27FC236}">
                <a16:creationId xmlns:a16="http://schemas.microsoft.com/office/drawing/2014/main" id="{FE2A5C45-138A-8AE0-1D7F-6562D9045795}"/>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Odds of winning on the pokies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B73E542-1DCA-4688-D65A-5448A3163DF6}"/>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Forget the bet, enjoy the game</a:t>
            </a:r>
          </a:p>
        </p:txBody>
      </p:sp>
      <p:pic>
        <p:nvPicPr>
          <p:cNvPr id="4" name="Online Media 3" title="Forget the bet. Enjoy the game.">
            <a:hlinkClick r:id="" action="ppaction://media"/>
            <a:extLst>
              <a:ext uri="{FF2B5EF4-FFF2-40B4-BE49-F238E27FC236}">
                <a16:creationId xmlns:a16="http://schemas.microsoft.com/office/drawing/2014/main" id="{FF9B1868-FCAB-389A-40E7-6AE30979AA08}"/>
              </a:ext>
            </a:extLst>
          </p:cNvPr>
          <p:cNvPicPr>
            <a:picLocks noGrp="1" noRot="1" noChangeAspect="1"/>
          </p:cNvPicPr>
          <p:nvPr>
            <p:ph idx="1"/>
            <a:videoFile r:link="rId1"/>
          </p:nvPr>
        </p:nvPicPr>
        <p:blipFill>
          <a:blip r:embed="rId4"/>
          <a:stretch>
            <a:fillRect/>
          </a:stretch>
        </p:blipFill>
        <p:spPr>
          <a:xfrm>
            <a:off x="2413000" y="1690688"/>
            <a:ext cx="7366000" cy="41624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F06BBD9-FBAF-3DE5-0562-0D805C9A484F}"/>
              </a:ext>
            </a:extLst>
          </p:cNvPr>
          <p:cNvSpPr>
            <a:spLocks noGrp="1" noChangeArrowheads="1"/>
          </p:cNvSpPr>
          <p:nvPr>
            <p:ph type="title"/>
          </p:nvPr>
        </p:nvSpPr>
        <p:spPr/>
        <p:txBody>
          <a:bodyPr/>
          <a:lstStyle/>
          <a:p>
            <a:pPr eaLnBrk="1" hangingPunct="1"/>
            <a:r>
              <a:rPr lang="en-AU" altLang="en-US">
                <a:solidFill>
                  <a:srgbClr val="5EA443"/>
                </a:solidFill>
                <a:latin typeface="Arial Rounded MT Bold" panose="020F0704030504030204" pitchFamily="34" charset="0"/>
              </a:rPr>
              <a:t>Tips for safer gambling</a:t>
            </a:r>
          </a:p>
        </p:txBody>
      </p:sp>
      <p:sp>
        <p:nvSpPr>
          <p:cNvPr id="14339" name="TextBox 19">
            <a:extLst>
              <a:ext uri="{FF2B5EF4-FFF2-40B4-BE49-F238E27FC236}">
                <a16:creationId xmlns:a16="http://schemas.microsoft.com/office/drawing/2014/main" id="{3BA1C91A-A7B3-5F72-B77F-4F5047E086C6}"/>
              </a:ext>
            </a:extLst>
          </p:cNvPr>
          <p:cNvSpPr txBox="1">
            <a:spLocks noChangeArrowheads="1"/>
          </p:cNvSpPr>
          <p:nvPr/>
        </p:nvSpPr>
        <p:spPr bwMode="auto">
          <a:xfrm>
            <a:off x="1295400" y="2884488"/>
            <a:ext cx="26019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Understand the risk</a:t>
            </a:r>
          </a:p>
        </p:txBody>
      </p:sp>
      <p:sp>
        <p:nvSpPr>
          <p:cNvPr id="14340" name="TextBox 20">
            <a:extLst>
              <a:ext uri="{FF2B5EF4-FFF2-40B4-BE49-F238E27FC236}">
                <a16:creationId xmlns:a16="http://schemas.microsoft.com/office/drawing/2014/main" id="{3BA0E172-F99F-6F62-3A4B-DEEEB0BE6F0B}"/>
              </a:ext>
            </a:extLst>
          </p:cNvPr>
          <p:cNvSpPr txBox="1">
            <a:spLocks noChangeArrowheads="1"/>
          </p:cNvSpPr>
          <p:nvPr/>
        </p:nvSpPr>
        <p:spPr bwMode="auto">
          <a:xfrm>
            <a:off x="4795838" y="2884488"/>
            <a:ext cx="2600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Set limits with your money</a:t>
            </a:r>
          </a:p>
        </p:txBody>
      </p:sp>
      <p:sp>
        <p:nvSpPr>
          <p:cNvPr id="14341" name="TextBox 21">
            <a:extLst>
              <a:ext uri="{FF2B5EF4-FFF2-40B4-BE49-F238E27FC236}">
                <a16:creationId xmlns:a16="http://schemas.microsoft.com/office/drawing/2014/main" id="{EAC7F8F7-FEE9-C587-6A4A-28B5D21CFA49}"/>
              </a:ext>
            </a:extLst>
          </p:cNvPr>
          <p:cNvSpPr txBox="1">
            <a:spLocks noChangeArrowheads="1"/>
          </p:cNvSpPr>
          <p:nvPr/>
        </p:nvSpPr>
        <p:spPr bwMode="auto">
          <a:xfrm>
            <a:off x="8294688" y="2887663"/>
            <a:ext cx="2806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Set limits with your time</a:t>
            </a:r>
          </a:p>
        </p:txBody>
      </p:sp>
      <p:sp>
        <p:nvSpPr>
          <p:cNvPr id="14342" name="TextBox 22">
            <a:extLst>
              <a:ext uri="{FF2B5EF4-FFF2-40B4-BE49-F238E27FC236}">
                <a16:creationId xmlns:a16="http://schemas.microsoft.com/office/drawing/2014/main" id="{4A847131-0C4E-A686-B138-36336348831F}"/>
              </a:ext>
            </a:extLst>
          </p:cNvPr>
          <p:cNvSpPr txBox="1">
            <a:spLocks noChangeArrowheads="1"/>
          </p:cNvSpPr>
          <p:nvPr/>
        </p:nvSpPr>
        <p:spPr bwMode="auto">
          <a:xfrm>
            <a:off x="2951163" y="4924425"/>
            <a:ext cx="26019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Gamble with a clear mind</a:t>
            </a:r>
          </a:p>
        </p:txBody>
      </p:sp>
      <p:sp>
        <p:nvSpPr>
          <p:cNvPr id="14343" name="TextBox 23">
            <a:extLst>
              <a:ext uri="{FF2B5EF4-FFF2-40B4-BE49-F238E27FC236}">
                <a16:creationId xmlns:a16="http://schemas.microsoft.com/office/drawing/2014/main" id="{E59E90C1-B87B-DF3F-A1C7-9ADE409FDBE5}"/>
              </a:ext>
            </a:extLst>
          </p:cNvPr>
          <p:cNvSpPr txBox="1">
            <a:spLocks noChangeArrowheads="1"/>
          </p:cNvSpPr>
          <p:nvPr/>
        </p:nvSpPr>
        <p:spPr bwMode="auto">
          <a:xfrm>
            <a:off x="6638925" y="4924425"/>
            <a:ext cx="2806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Maintain balance in life</a:t>
            </a:r>
          </a:p>
        </p:txBody>
      </p:sp>
      <p:pic>
        <p:nvPicPr>
          <p:cNvPr id="14344" name="Graphic 2" descr="Football with solid fill">
            <a:extLst>
              <a:ext uri="{FF2B5EF4-FFF2-40B4-BE49-F238E27FC236}">
                <a16:creationId xmlns:a16="http://schemas.microsoft.com/office/drawing/2014/main" id="{9207C9AE-5B6A-4F58-51A4-D4A272E15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17986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Graphic 4" descr="Money with solid fill">
            <a:extLst>
              <a:ext uri="{FF2B5EF4-FFF2-40B4-BE49-F238E27FC236}">
                <a16:creationId xmlns:a16="http://schemas.microsoft.com/office/drawing/2014/main" id="{809189DF-B916-8675-94DD-525AE5090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075" y="1693863"/>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Graphic 6" descr="Clock with solid fill">
            <a:extLst>
              <a:ext uri="{FF2B5EF4-FFF2-40B4-BE49-F238E27FC236}">
                <a16:creationId xmlns:a16="http://schemas.microsoft.com/office/drawing/2014/main" id="{9DD59693-F23F-25A7-33F5-1D7BC57335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113" y="17986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Graphic 8" descr="Partial sun with solid fill">
            <a:extLst>
              <a:ext uri="{FF2B5EF4-FFF2-40B4-BE49-F238E27FC236}">
                <a16:creationId xmlns:a16="http://schemas.microsoft.com/office/drawing/2014/main" id="{2F66F78F-06E6-65ED-FA11-3D988B192F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38052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Graphic 10" descr="Yoga with solid fill">
            <a:extLst>
              <a:ext uri="{FF2B5EF4-FFF2-40B4-BE49-F238E27FC236}">
                <a16:creationId xmlns:a16="http://schemas.microsoft.com/office/drawing/2014/main" id="{CAFD95CD-71A3-BD21-E79F-A364AD8324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9350" y="38052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a:extLst>
              <a:ext uri="{28A0092B-C50C-407E-A947-70E740481C1C}">
                <a14:useLocalDpi xmlns:a14="http://schemas.microsoft.com/office/drawing/2010/main" val="0"/>
              </a:ext>
            </a:extLst>
          </a:blip>
          <a:srcRect l="17811" t="25890" b="4632"/>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Questions?</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9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0017C18B560341929455D6ABCBE9B8" ma:contentTypeVersion="19" ma:contentTypeDescription="Create a new document." ma:contentTypeScope="" ma:versionID="8dce8365e5cfb6e004de096e0b48522b">
  <xsd:schema xmlns:xsd="http://www.w3.org/2001/XMLSchema" xmlns:xs="http://www.w3.org/2001/XMLSchema" xmlns:p="http://schemas.microsoft.com/office/2006/metadata/properties" xmlns:ns2="558c946d-ee25-4941-8a7f-e2473d3b0c31" xmlns:ns3="49388460-2b74-4ed5-aedc-a9c9dc8864f8" targetNamespace="http://schemas.microsoft.com/office/2006/metadata/properties" ma:root="true" ma:fieldsID="421e513535a954c7feb382dfd4d6757c" ns2:_="" ns3:_="">
    <xsd:import namespace="558c946d-ee25-4941-8a7f-e2473d3b0c31"/>
    <xsd:import namespace="49388460-2b74-4ed5-aedc-a9c9dc8864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8c946d-ee25-4941-8a7f-e2473d3b0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ddfcb4-d4d9-4c0a-a157-a322b1d893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388460-2b74-4ed5-aedc-a9c9dc8864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fbcbf5f-ce4e-464b-8f2f-637f79654fce}" ma:internalName="TaxCatchAll" ma:showField="CatchAllData" ma:web="49388460-2b74-4ed5-aedc-a9c9dc8864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58c946d-ee25-4941-8a7f-e2473d3b0c31">
      <Terms xmlns="http://schemas.microsoft.com/office/infopath/2007/PartnerControls"/>
    </lcf76f155ced4ddcb4097134ff3c332f>
    <TaxCatchAll xmlns="49388460-2b74-4ed5-aedc-a9c9dc8864f8" xsi:nil="true"/>
  </documentManagement>
</p:properties>
</file>

<file path=customXml/itemProps1.xml><?xml version="1.0" encoding="utf-8"?>
<ds:datastoreItem xmlns:ds="http://schemas.openxmlformats.org/officeDocument/2006/customXml" ds:itemID="{918DC328-4245-4787-9E87-B59FA6C11B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8c946d-ee25-4941-8a7f-e2473d3b0c31"/>
    <ds:schemaRef ds:uri="49388460-2b74-4ed5-aedc-a9c9dc886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7EEAE7-8FB5-4C2E-80D8-5A217DFB4AB0}">
  <ds:schemaRefs>
    <ds:schemaRef ds:uri="http://schemas.microsoft.com/sharepoint/v3/contenttype/forms"/>
  </ds:schemaRefs>
</ds:datastoreItem>
</file>

<file path=customXml/itemProps3.xml><?xml version="1.0" encoding="utf-8"?>
<ds:datastoreItem xmlns:ds="http://schemas.openxmlformats.org/officeDocument/2006/customXml" ds:itemID="{A116B9EB-BAA7-4A29-BB28-4F74935736D5}">
  <ds:schemaRefs>
    <ds:schemaRef ds:uri="http://www.w3.org/XML/1998/namespace"/>
    <ds:schemaRef ds:uri="http://purl.org/dc/elements/1.1/"/>
    <ds:schemaRef ds:uri="http://purl.org/dc/dcmitype/"/>
    <ds:schemaRef ds:uri="http://schemas.microsoft.com/office/2006/metadata/properties"/>
    <ds:schemaRef ds:uri="http://purl.org/dc/terms/"/>
    <ds:schemaRef ds:uri="http://schemas.microsoft.com/office/2006/documentManagement/types"/>
    <ds:schemaRef ds:uri="http://schemas.openxmlformats.org/package/2006/metadata/core-properties"/>
    <ds:schemaRef ds:uri="49388460-2b74-4ed5-aedc-a9c9dc8864f8"/>
    <ds:schemaRef ds:uri="http://schemas.microsoft.com/office/infopath/2007/PartnerControls"/>
    <ds:schemaRef ds:uri="558c946d-ee25-4941-8a7f-e2473d3b0c31"/>
  </ds:schemaRefs>
</ds:datastoreItem>
</file>

<file path=docProps/app.xml><?xml version="1.0" encoding="utf-8"?>
<Properties xmlns="http://schemas.openxmlformats.org/officeDocument/2006/extended-properties" xmlns:vt="http://schemas.openxmlformats.org/officeDocument/2006/docPropsVTypes">
  <TotalTime>838</TotalTime>
  <Words>1795</Words>
  <Application>Microsoft Office PowerPoint</Application>
  <PresentationFormat>Widescreen</PresentationFormat>
  <Paragraphs>113</Paragraphs>
  <Slides>8</Slides>
  <Notes>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Nova</vt:lpstr>
      <vt:lpstr>Arial Rounded MT Bold</vt:lpstr>
      <vt:lpstr>Calibri</vt:lpstr>
      <vt:lpstr>Calibri Light</vt:lpstr>
      <vt:lpstr>Lato</vt:lpstr>
      <vt:lpstr>Metropolis-Regular</vt:lpstr>
      <vt:lpstr>Office Theme</vt:lpstr>
      <vt:lpstr>PowerPoint Presentation</vt:lpstr>
      <vt:lpstr>Overview</vt:lpstr>
      <vt:lpstr>Gambling myths and facts</vt:lpstr>
      <vt:lpstr>Odds of winning the lottery</vt:lpstr>
      <vt:lpstr>Odds of winning on the pokies</vt:lpstr>
      <vt:lpstr>Forget the bet, enjoy the game</vt:lpstr>
      <vt:lpstr>Tips for safer gambling</vt:lpstr>
      <vt:lpstr>PowerPoint Presentation</vt:lpstr>
    </vt:vector>
  </TitlesOfParts>
  <Company>Department of Justice and Attorney-General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Odds of winning</dc:title>
  <dc:creator>Dominique Bell</dc:creator>
  <cp:lastModifiedBy>Dominique Bell</cp:lastModifiedBy>
  <cp:revision>30</cp:revision>
  <dcterms:created xsi:type="dcterms:W3CDTF">2024-03-01T01:14:53Z</dcterms:created>
  <dcterms:modified xsi:type="dcterms:W3CDTF">2024-09-06T00:53:01Z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0x0101007F0017C18B560341929455D6ABCBE9B8</vt:lpwstr>
  </property>
  <property fmtid="{D5CDD505-2E9C-101B-9397-08002B2CF9AE}" pid="3" name="MediaServiceImageTags">
    <vt:lpwstr/>
  </property>
</Properties>
</file>