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92" r:id="rId5"/>
    <p:sldId id="287" r:id="rId6"/>
    <p:sldId id="306" r:id="rId7"/>
    <p:sldId id="289" r:id="rId8"/>
    <p:sldId id="257" r:id="rId9"/>
    <p:sldId id="279" r:id="rId10"/>
    <p:sldId id="273" r:id="rId11"/>
    <p:sldId id="265" r:id="rId12"/>
    <p:sldId id="283" r:id="rId13"/>
    <p:sldId id="267" r:id="rId14"/>
    <p:sldId id="268" r:id="rId15"/>
    <p:sldId id="269" r:id="rId16"/>
    <p:sldId id="282" r:id="rId17"/>
    <p:sldId id="271" r:id="rId18"/>
    <p:sldId id="272" r:id="rId19"/>
    <p:sldId id="281" r:id="rId20"/>
    <p:sldId id="274" r:id="rId21"/>
    <p:sldId id="264" r:id="rId22"/>
    <p:sldId id="295" r:id="rId23"/>
    <p:sldId id="288" r:id="rId24"/>
    <p:sldId id="298" r:id="rId25"/>
    <p:sldId id="303" r:id="rId26"/>
    <p:sldId id="304" r:id="rId27"/>
    <p:sldId id="309" r:id="rId28"/>
    <p:sldId id="308" r:id="rId29"/>
    <p:sldId id="305" r:id="rId30"/>
    <p:sldId id="302" r:id="rId31"/>
    <p:sldId id="313"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0864" autoAdjust="0"/>
  </p:normalViewPr>
  <p:slideViewPr>
    <p:cSldViewPr snapToGrid="0">
      <p:cViewPr varScale="1">
        <p:scale>
          <a:sx n="67" d="100"/>
          <a:sy n="67" d="100"/>
        </p:scale>
        <p:origin x="1560"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876912-5211-CE6C-2837-CA4A89AA59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AU"/>
          </a:p>
        </p:txBody>
      </p:sp>
      <p:sp>
        <p:nvSpPr>
          <p:cNvPr id="3" name="Date Placeholder 2">
            <a:extLst>
              <a:ext uri="{FF2B5EF4-FFF2-40B4-BE49-F238E27FC236}">
                <a16:creationId xmlns:a16="http://schemas.microsoft.com/office/drawing/2014/main" id="{6E930CCF-7933-453D-107C-5852CC06460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EDFAE68-880C-4AF9-9EF4-C0450414777C}" type="datetimeFigureOut">
              <a:rPr lang="en-AU"/>
              <a:pPr>
                <a:defRPr/>
              </a:pPr>
              <a:t>6/09/2024</a:t>
            </a:fld>
            <a:endParaRPr lang="en-AU"/>
          </a:p>
        </p:txBody>
      </p:sp>
      <p:sp>
        <p:nvSpPr>
          <p:cNvPr id="4" name="Slide Image Placeholder 3">
            <a:extLst>
              <a:ext uri="{FF2B5EF4-FFF2-40B4-BE49-F238E27FC236}">
                <a16:creationId xmlns:a16="http://schemas.microsoft.com/office/drawing/2014/main" id="{E2DB0355-E72E-97B9-7B30-1AF6D5727BB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09F7A7A4-F86E-F461-93DF-ED5F5DAD14F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6B9ABC90-2B52-BF33-B846-46DEA6CD4F0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AU"/>
          </a:p>
        </p:txBody>
      </p:sp>
      <p:sp>
        <p:nvSpPr>
          <p:cNvPr id="7" name="Slide Number Placeholder 6">
            <a:extLst>
              <a:ext uri="{FF2B5EF4-FFF2-40B4-BE49-F238E27FC236}">
                <a16:creationId xmlns:a16="http://schemas.microsoft.com/office/drawing/2014/main" id="{018F3691-7090-8619-DE0A-5470DC88648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BE36E49-FA0B-4295-A4B2-F94DA2CE9F63}"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Version: </a:t>
            </a:r>
            <a:r>
              <a:rPr lang="en-AU" dirty="0"/>
              <a:t>September 2024.</a:t>
            </a:r>
          </a:p>
        </p:txBody>
      </p:sp>
      <p:sp>
        <p:nvSpPr>
          <p:cNvPr id="4" name="Slide Number Placeholder 3"/>
          <p:cNvSpPr>
            <a:spLocks noGrp="1"/>
          </p:cNvSpPr>
          <p:nvPr>
            <p:ph type="sldNum" sz="quarter" idx="5"/>
          </p:nvPr>
        </p:nvSpPr>
        <p:spPr/>
        <p:txBody>
          <a:bodyPr/>
          <a:lstStyle/>
          <a:p>
            <a:pPr>
              <a:defRPr/>
            </a:pPr>
            <a:fld id="{CBE36E49-FA0B-4295-A4B2-F94DA2CE9F63}" type="slidenum">
              <a:rPr lang="en-AU" smtClean="0"/>
              <a:pPr>
                <a:defRPr/>
              </a:pPr>
              <a:t>1</a:t>
            </a:fld>
            <a:endParaRPr lang="en-AU"/>
          </a:p>
        </p:txBody>
      </p:sp>
    </p:spTree>
    <p:extLst>
      <p:ext uri="{BB962C8B-B14F-4D97-AF65-F5344CB8AC3E}">
        <p14:creationId xmlns:p14="http://schemas.microsoft.com/office/powerpoint/2010/main" val="2552507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4016CC6-7DD9-299C-127E-0F5CCCB2C0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2853D09E-C7C5-F4EF-8794-FB350AE7EF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second type of gambling harm which you could look out for in yourself or someone you know is about emotional or psychological harm. </a:t>
            </a:r>
          </a:p>
          <a:p>
            <a:pPr eaLnBrk="1" hangingPunct="1">
              <a:spcBef>
                <a:spcPct val="0"/>
              </a:spcBef>
            </a:pPr>
            <a:endParaRPr lang="en-AU" altLang="en-US"/>
          </a:p>
          <a:p>
            <a:pPr eaLnBrk="1" hangingPunct="1">
              <a:spcBef>
                <a:spcPct val="0"/>
              </a:spcBef>
            </a:pPr>
            <a:r>
              <a:rPr lang="en-AU" altLang="en-US"/>
              <a:t>Someone who is displaying signs of emotional harm would typically have: increased feelings of distress, shame, or guilt; heightened feelings of insecurity, vulnerability, or failure; struggles with self-worth or pride; fears of being judged, perceived or stigmatised; increased sense of desperation; increased feelings of powerlessness, particularly in relation to their gambling habits or their life in general; decreased interest in goals and plans for the future; or suicidal thoughts or behaviours.</a:t>
            </a:r>
          </a:p>
          <a:p>
            <a:pPr eaLnBrk="1" hangingPunct="1">
              <a:spcBef>
                <a:spcPct val="0"/>
              </a:spcBef>
            </a:pPr>
            <a:endParaRPr lang="en-AU" altLang="en-US"/>
          </a:p>
          <a:p>
            <a:pPr eaLnBrk="1" hangingPunct="1">
              <a:spcBef>
                <a:spcPct val="0"/>
              </a:spcBef>
            </a:pPr>
            <a:r>
              <a:rPr lang="en-AU" altLang="en-US"/>
              <a:t>Affected others can also experience signs of emotional harm. This includes feelings of frustration or anxiety towards a person’s gambling behaviour or communication; and feelings of distress, shame or guilt towards their ability to help a person who gambles. </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p:txBody>
      </p:sp>
      <p:sp>
        <p:nvSpPr>
          <p:cNvPr id="18436" name="Slide Number Placeholder 3">
            <a:extLst>
              <a:ext uri="{FF2B5EF4-FFF2-40B4-BE49-F238E27FC236}">
                <a16:creationId xmlns:a16="http://schemas.microsoft.com/office/drawing/2014/main" id="{DCBDE1F8-9FE7-6614-D345-C1C39C4B4C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E39797-DBFC-43D4-95CE-C94B6994A567}" type="slidenum">
              <a:rPr lang="en-AU" altLang="en-US" smtClean="0"/>
              <a:pPr fontAlgn="base">
                <a:spcBef>
                  <a:spcPct val="0"/>
                </a:spcBef>
                <a:spcAft>
                  <a:spcPct val="0"/>
                </a:spcAft>
              </a:pPr>
              <a:t>10</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FBCA24B-D13F-46C0-E01A-13A64C8662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AE85D69-613A-DC95-23C0-A50CFD065B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next type of gambling harm affects relationships. This refers to the different ways gambling can impact a person’s relationships with their partner, children, other family members, friends, work colleagues, community members and other important people in their life.</a:t>
            </a:r>
          </a:p>
          <a:p>
            <a:pPr eaLnBrk="1" hangingPunct="1">
              <a:spcBef>
                <a:spcPct val="0"/>
              </a:spcBef>
            </a:pPr>
            <a:endParaRPr lang="en-AU" altLang="en-US"/>
          </a:p>
          <a:p>
            <a:pPr eaLnBrk="1" hangingPunct="1">
              <a:spcBef>
                <a:spcPct val="0"/>
              </a:spcBef>
            </a:pPr>
            <a:r>
              <a:rPr lang="en-AU" altLang="en-US"/>
              <a:t>Some signs to keep a look out for include: dishonestly communicating with others, including lying about or hiding one’s gambling; becoming increasingly unreliable or unavailable in relationships, including seeming increasingly distant or preoccupied; reducing the quality and amount of time spent with others, including spending less time at family or social events; becoming disengaged, withdrawn or neglectful of relationship responsibilities; experiencing increasing tension in relationships; and having more common or more severe conflict with others.</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a:p>
            <a:pPr eaLnBrk="1" hangingPunct="1">
              <a:spcBef>
                <a:spcPct val="0"/>
              </a:spcBef>
            </a:pPr>
            <a:endParaRPr lang="en-AU" altLang="en-US"/>
          </a:p>
        </p:txBody>
      </p:sp>
      <p:sp>
        <p:nvSpPr>
          <p:cNvPr id="20484" name="Slide Number Placeholder 3">
            <a:extLst>
              <a:ext uri="{FF2B5EF4-FFF2-40B4-BE49-F238E27FC236}">
                <a16:creationId xmlns:a16="http://schemas.microsoft.com/office/drawing/2014/main" id="{B59E385B-5D9A-C272-1748-AD8AD221E9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DCC4BD-2928-4B5E-9E68-076486FD33E6}" type="slidenum">
              <a:rPr lang="en-AU" altLang="en-US" smtClean="0"/>
              <a:pPr fontAlgn="base">
                <a:spcBef>
                  <a:spcPct val="0"/>
                </a:spcBef>
                <a:spcAft>
                  <a:spcPct val="0"/>
                </a:spcAft>
              </a:pPr>
              <a:t>11</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334213B-BC5C-458A-BD50-0FB7EE6D2F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E88E1264-EBC1-837D-E50B-DF75144966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fourth type of gambling harm refers to harm to a person’s health. </a:t>
            </a:r>
          </a:p>
          <a:p>
            <a:pPr eaLnBrk="1" hangingPunct="1">
              <a:spcBef>
                <a:spcPct val="0"/>
              </a:spcBef>
            </a:pPr>
            <a:endParaRPr lang="en-AU" altLang="en-US"/>
          </a:p>
          <a:p>
            <a:pPr eaLnBrk="1" hangingPunct="1">
              <a:spcBef>
                <a:spcPct val="0"/>
              </a:spcBef>
            </a:pPr>
            <a:r>
              <a:rPr lang="en-AU" altLang="en-US"/>
              <a:t>Someone who is displaying signs of health harm might: have made some changes to their diet, like choosing more takeout or junk food options; be doing less physical activity; be experiencing struggles with their sleep, either through reduced quality of sleep, time spent asleep or trouble getting to sleep; have more frequent injury or illness, including more headaches or migraines, generally from staring at a screen for a long time; have increased blood pressure; be smoking, drinking alcohol or using drugs more often; or have more experiences of violence, including self-harm. </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a:p>
            <a:pPr eaLnBrk="1" hangingPunct="1">
              <a:spcBef>
                <a:spcPct val="0"/>
              </a:spcBef>
            </a:pPr>
            <a:endParaRPr lang="en-AU" altLang="en-US"/>
          </a:p>
        </p:txBody>
      </p:sp>
      <p:sp>
        <p:nvSpPr>
          <p:cNvPr id="22532" name="Slide Number Placeholder 3">
            <a:extLst>
              <a:ext uri="{FF2B5EF4-FFF2-40B4-BE49-F238E27FC236}">
                <a16:creationId xmlns:a16="http://schemas.microsoft.com/office/drawing/2014/main" id="{8FF71FA2-9BEC-828B-7953-840639974A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67E2565-E1CD-44ED-AA29-D7CF87256437}" type="slidenum">
              <a:rPr lang="en-AU" altLang="en-US" smtClean="0"/>
              <a:pPr fontAlgn="base">
                <a:spcBef>
                  <a:spcPct val="0"/>
                </a:spcBef>
                <a:spcAft>
                  <a:spcPct val="0"/>
                </a:spcAft>
              </a:pPr>
              <a:t>12</a:t>
            </a:fld>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A85B7C8-3432-DDDD-B99E-8A5A10D46A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0921622-8B2C-2F0C-D07F-C37C28D5F0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next type of gambling harm is called cultural harm. This refers to the many ways gambling can impact upon the communities someone is a part of, whether they be religious, cultural, or social. </a:t>
            </a:r>
          </a:p>
          <a:p>
            <a:pPr eaLnBrk="1" hangingPunct="1">
              <a:spcBef>
                <a:spcPct val="0"/>
              </a:spcBef>
            </a:pPr>
            <a:endParaRPr lang="en-AU" altLang="en-US"/>
          </a:p>
          <a:p>
            <a:pPr eaLnBrk="1" hangingPunct="1">
              <a:spcBef>
                <a:spcPct val="0"/>
              </a:spcBef>
            </a:pPr>
            <a:r>
              <a:rPr lang="en-AU" altLang="en-US"/>
              <a:t>Some possible signs include: feelings of shame or guilt related to cultural roles and expectations; reduced engagement and contribution towards cultural rituals or practices; decreased connection to cultural communities; feeling or experiencing social exclusion or isolation; or increased challenges with perception of identity as related to culture. </a:t>
            </a:r>
          </a:p>
          <a:p>
            <a:pPr eaLnBrk="1" hangingPunct="1">
              <a:spcBef>
                <a:spcPct val="0"/>
              </a:spcBef>
            </a:pPr>
            <a:endParaRPr lang="en-AU" altLang="en-US"/>
          </a:p>
          <a:p>
            <a:pPr eaLnBrk="1" hangingPunct="1">
              <a:spcBef>
                <a:spcPct val="0"/>
              </a:spcBef>
            </a:pPr>
            <a:r>
              <a:rPr lang="en-AU" altLang="en-US"/>
              <a:t>Affected others can also experience cultural harm. This can be through disrupted cultural practices or rituals; interrupted or disjointed cultural cohesion; and by experiencing grief or loss of contact with community members. </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p:txBody>
      </p:sp>
      <p:sp>
        <p:nvSpPr>
          <p:cNvPr id="24580" name="Slide Number Placeholder 3">
            <a:extLst>
              <a:ext uri="{FF2B5EF4-FFF2-40B4-BE49-F238E27FC236}">
                <a16:creationId xmlns:a16="http://schemas.microsoft.com/office/drawing/2014/main" id="{B5FCA231-6A5A-0717-0917-4B9B53C839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16B77D-F315-4C9A-A20C-B51CC064426D}" type="slidenum">
              <a:rPr lang="en-AU" altLang="en-US" smtClean="0"/>
              <a:pPr fontAlgn="base">
                <a:spcBef>
                  <a:spcPct val="0"/>
                </a:spcBef>
                <a:spcAft>
                  <a:spcPct val="0"/>
                </a:spcAft>
              </a:pPr>
              <a:t>13</a:t>
            </a:fld>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D1A4013-61FC-1AC2-2D67-045F44F22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C0BA5C28-BE4A-E3D8-317B-D89B741ADA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next type of gambling harm affects a person’s work or study.  </a:t>
            </a:r>
          </a:p>
          <a:p>
            <a:pPr eaLnBrk="1" hangingPunct="1">
              <a:spcBef>
                <a:spcPct val="0"/>
              </a:spcBef>
            </a:pPr>
            <a:endParaRPr lang="en-AU" altLang="en-US"/>
          </a:p>
          <a:p>
            <a:pPr eaLnBrk="1" hangingPunct="1">
              <a:spcBef>
                <a:spcPct val="0"/>
              </a:spcBef>
            </a:pPr>
            <a:r>
              <a:rPr lang="en-AU" altLang="en-US"/>
              <a:t>This might look like: reduced performance due to tiredness or distraction; increased absence due to time spent gambling, tiredness or ill health; decreased focus or attention span, due to desire to gamble or gambling-related stresses; consequences from work or educational institution, including penalties or disciplinary action; or loss of job, suspension or exclusion from work or study. </a:t>
            </a:r>
          </a:p>
          <a:p>
            <a:pPr eaLnBrk="1" hangingPunct="1">
              <a:spcBef>
                <a:spcPct val="0"/>
              </a:spcBef>
            </a:pPr>
            <a:endParaRPr lang="en-AU" altLang="en-US"/>
          </a:p>
          <a:p>
            <a:pPr eaLnBrk="1" hangingPunct="1">
              <a:spcBef>
                <a:spcPct val="0"/>
              </a:spcBef>
            </a:pPr>
            <a:r>
              <a:rPr lang="en-AU" altLang="en-US"/>
              <a:t>Affected others can also experience signs of gambling harm at work or study, such as increased absence due to supporting someone who gambles; increased workload to support a team member who gambles; or reduced availability to contribute to work, study, or volunteering. </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p:txBody>
      </p:sp>
      <p:sp>
        <p:nvSpPr>
          <p:cNvPr id="26628" name="Slide Number Placeholder 3">
            <a:extLst>
              <a:ext uri="{FF2B5EF4-FFF2-40B4-BE49-F238E27FC236}">
                <a16:creationId xmlns:a16="http://schemas.microsoft.com/office/drawing/2014/main" id="{6A8CAB84-50E5-F037-17C8-75C08CC366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E3671D-8FB5-4713-867E-2FABC83E6A02}" type="slidenum">
              <a:rPr lang="en-AU" altLang="en-US" smtClean="0"/>
              <a:pPr fontAlgn="base">
                <a:spcBef>
                  <a:spcPct val="0"/>
                </a:spcBef>
                <a:spcAft>
                  <a:spcPct val="0"/>
                </a:spcAft>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E44C130-71D2-3583-7C39-5E39FF58C8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5E424EB-172E-5950-0D0F-B1D72A7A72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last type of gambling harm is called legacy harm. Legacy harm refers to the potential ongoing consequences of gambling that can sometimes have lifelong or intergenerational impacts. It is important to know that this type of harm is not felt by everyone who experiences gambling harm, but it is possible.</a:t>
            </a:r>
          </a:p>
          <a:p>
            <a:pPr eaLnBrk="1" hangingPunct="1">
              <a:spcBef>
                <a:spcPct val="0"/>
              </a:spcBef>
            </a:pPr>
            <a:endParaRPr lang="en-AU" altLang="en-US"/>
          </a:p>
          <a:p>
            <a:pPr eaLnBrk="1" hangingPunct="1">
              <a:spcBef>
                <a:spcPct val="0"/>
              </a:spcBef>
            </a:pPr>
            <a:r>
              <a:rPr lang="en-AU" altLang="en-US"/>
              <a:t>Someone who experiences legacy harm might: lose the potential for major life events like engagement, marriage, or children; experience ongoing financial harm that impacts their or their family or community’s major assets and superannuation; experience a loss of primary relationships or social connections; need to move cities/states or to change career due to the impact of gambling or other harms; or experience homelessness or jail time. </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p:txBody>
      </p:sp>
      <p:sp>
        <p:nvSpPr>
          <p:cNvPr id="28676" name="Slide Number Placeholder 3">
            <a:extLst>
              <a:ext uri="{FF2B5EF4-FFF2-40B4-BE49-F238E27FC236}">
                <a16:creationId xmlns:a16="http://schemas.microsoft.com/office/drawing/2014/main" id="{699CDDA3-7F54-5D14-249B-A34312373D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7AD4C25-0F8A-4448-9D5D-AC09FFD1BEE3}" type="slidenum">
              <a:rPr lang="en-AU" altLang="en-US" smtClean="0"/>
              <a:pPr fontAlgn="base">
                <a:spcBef>
                  <a:spcPct val="0"/>
                </a:spcBef>
                <a:spcAft>
                  <a:spcPct val="0"/>
                </a:spcAft>
              </a:pPr>
              <a:t>15</a:t>
            </a:fld>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D2D5EE1-D6AD-176E-F0B8-1E554617E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A111FFEF-3329-9A06-4391-63776D2105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It can help to understand what gambling harm looks and feels like by hearing it from someone who has experienced it. Louise is a mother and grandmother who lives in Hervey Bay in Queensland. This is her story. </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Office of Liquor and Gaming Regulation. (2021). </a:t>
            </a:r>
            <a:r>
              <a:rPr lang="en-AU" altLang="en-US" i="1"/>
              <a:t>'When gambling took over...' Louise. </a:t>
            </a:r>
            <a:r>
              <a:rPr lang="en-AU" altLang="en-US"/>
              <a:t>https://www.youtube.com/watch?v=fQ0GD0_SzCk</a:t>
            </a:r>
          </a:p>
        </p:txBody>
      </p:sp>
      <p:sp>
        <p:nvSpPr>
          <p:cNvPr id="30724" name="Slide Number Placeholder 3">
            <a:extLst>
              <a:ext uri="{FF2B5EF4-FFF2-40B4-BE49-F238E27FC236}">
                <a16:creationId xmlns:a16="http://schemas.microsoft.com/office/drawing/2014/main" id="{4050F99A-33F9-BF79-2072-C46B4B89B5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99438E-8903-4CC0-9589-85A7CE36CF15}" type="slidenum">
              <a:rPr lang="en-AU" altLang="en-US" smtClean="0"/>
              <a:pPr fontAlgn="base">
                <a:spcBef>
                  <a:spcPct val="0"/>
                </a:spcBef>
                <a:spcAft>
                  <a:spcPct val="0"/>
                </a:spcAft>
              </a:pPr>
              <a:t>16</a:t>
            </a:fld>
            <a:endParaRPr lang="en-AU"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8BBC30F-AD27-18F0-F49A-A123B2C78E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6C42FB8-BED0-D9FC-8A6A-D1B3D26E64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As Louise talks about, there are factors in our lives that can increase our risk of experiencing gambling harm. We have separated these into social risk factors and individual risk factors.</a:t>
            </a:r>
          </a:p>
          <a:p>
            <a:pPr eaLnBrk="1" hangingPunct="1">
              <a:spcBef>
                <a:spcPct val="0"/>
              </a:spcBef>
            </a:pPr>
            <a:endParaRPr lang="en-AU" altLang="en-US"/>
          </a:p>
          <a:p>
            <a:pPr eaLnBrk="1" hangingPunct="1">
              <a:spcBef>
                <a:spcPct val="0"/>
              </a:spcBef>
            </a:pPr>
            <a:r>
              <a:rPr lang="en-AU" altLang="en-US"/>
              <a:t>Firstly, let’s talk about social risk factors. Research tells us that there are groups of people who are more vulnerable to gambling harm. In general, men are more at-risk than women. Some research published in 2023 says that amongst men in Australia who gamble, 53% are at-risk of harm. Similarly, people who are aged between 18-34 years are more likely to experience gambling harm than any other age category, but young people under the age of 18 are also of increasing concern. </a:t>
            </a:r>
          </a:p>
          <a:p>
            <a:pPr eaLnBrk="1" hangingPunct="1">
              <a:spcBef>
                <a:spcPct val="0"/>
              </a:spcBef>
            </a:pPr>
            <a:endParaRPr lang="en-AU" altLang="en-US"/>
          </a:p>
          <a:p>
            <a:pPr eaLnBrk="1" hangingPunct="1">
              <a:spcBef>
                <a:spcPct val="0"/>
              </a:spcBef>
            </a:pPr>
            <a:r>
              <a:rPr lang="en-AU" altLang="en-US"/>
              <a:t>Likewise, a person’s job can make them more at-risk. People in blue-collar jobs, like construction, vehicle drivers, and factory workers, can be more vulnerable to experiencing gambling harm, according to research.</a:t>
            </a:r>
          </a:p>
          <a:p>
            <a:pPr eaLnBrk="1" hangingPunct="1">
              <a:spcBef>
                <a:spcPct val="0"/>
              </a:spcBef>
            </a:pPr>
            <a:endParaRPr lang="en-AU" altLang="en-US"/>
          </a:p>
          <a:p>
            <a:pPr eaLnBrk="1" hangingPunct="1">
              <a:spcBef>
                <a:spcPct val="0"/>
              </a:spcBef>
            </a:pPr>
            <a:r>
              <a:rPr lang="en-AU" altLang="en-US"/>
              <a:t>It can help to be aware of these social risk factors when trying to understand your or your loved one’s risk of gambling harm.</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Australian Institute for Health and Wellbeing. (2023). </a:t>
            </a:r>
            <a:r>
              <a:rPr lang="en-AU" altLang="en-US" i="1"/>
              <a:t>Gambling in Australia. </a:t>
            </a:r>
            <a:r>
              <a:rPr lang="en-AU" altLang="en-US"/>
              <a:t>https://www.aihw.gov.au/reports/australias-welfare/gambling</a:t>
            </a:r>
          </a:p>
          <a:p>
            <a:pPr eaLnBrk="1" hangingPunct="1">
              <a:spcBef>
                <a:spcPct val="0"/>
              </a:spcBef>
            </a:pPr>
            <a:r>
              <a:rPr lang="en-AU" altLang="en-US">
                <a:solidFill>
                  <a:srgbClr val="212121"/>
                </a:solidFill>
                <a:latin typeface="BlinkMacSystemFont"/>
              </a:rPr>
              <a:t>Binde, P., &amp; Romild, U. (2020). Risk of problem gambling among occupational groups: A population and registry study. </a:t>
            </a:r>
            <a:r>
              <a:rPr lang="en-AU" altLang="en-US" i="1">
                <a:solidFill>
                  <a:srgbClr val="212121"/>
                </a:solidFill>
                <a:latin typeface="BlinkMacSystemFont"/>
              </a:rPr>
              <a:t>Nordic Studies on Alcohol and Drugs: NAT</a:t>
            </a:r>
            <a:r>
              <a:rPr lang="en-AU" altLang="en-US">
                <a:solidFill>
                  <a:srgbClr val="212121"/>
                </a:solidFill>
                <a:latin typeface="BlinkMacSystemFont"/>
              </a:rPr>
              <a:t>, </a:t>
            </a:r>
            <a:r>
              <a:rPr lang="en-AU" altLang="en-US" i="1">
                <a:solidFill>
                  <a:srgbClr val="212121"/>
                </a:solidFill>
                <a:latin typeface="BlinkMacSystemFont"/>
              </a:rPr>
              <a:t>37</a:t>
            </a:r>
            <a:r>
              <a:rPr lang="en-AU" altLang="en-US">
                <a:solidFill>
                  <a:srgbClr val="212121"/>
                </a:solidFill>
                <a:latin typeface="BlinkMacSystemFont"/>
              </a:rPr>
              <a:t>(3), 262–278. https://doi.org/10.1177/1455072519899779</a:t>
            </a:r>
          </a:p>
          <a:p>
            <a:pPr eaLnBrk="1" hangingPunct="1">
              <a:spcBef>
                <a:spcPct val="0"/>
              </a:spcBef>
            </a:pPr>
            <a:r>
              <a:rPr lang="en-AU" altLang="en-US"/>
              <a:t>Australian Gambling Research Centre. (2023). </a:t>
            </a:r>
            <a:r>
              <a:rPr lang="en-AU" altLang="en-US" i="1"/>
              <a:t>Gambling participation and experience of harm in Australia</a:t>
            </a:r>
            <a:r>
              <a:rPr lang="en-AU" altLang="en-US"/>
              <a:t>. Australian Institute of Family Studies. https://www.publications.qld.gov.au/dataset/liquor-and-gambling-research/resource/4267f3c2-950b-407e-b88f-d31e116cedcb</a:t>
            </a:r>
          </a:p>
        </p:txBody>
      </p:sp>
      <p:sp>
        <p:nvSpPr>
          <p:cNvPr id="32772" name="Slide Number Placeholder 3">
            <a:extLst>
              <a:ext uri="{FF2B5EF4-FFF2-40B4-BE49-F238E27FC236}">
                <a16:creationId xmlns:a16="http://schemas.microsoft.com/office/drawing/2014/main" id="{2ECBD7BC-CD13-61B9-3F1D-860BF4FA0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2EAED4-B228-410A-BCBB-A23AB9991AE5}" type="slidenum">
              <a:rPr lang="en-AU" altLang="en-US" smtClean="0"/>
              <a:pPr fontAlgn="base">
                <a:spcBef>
                  <a:spcPct val="0"/>
                </a:spcBef>
                <a:spcAft>
                  <a:spcPct val="0"/>
                </a:spcAft>
              </a:pPr>
              <a:t>17</a:t>
            </a:fld>
            <a:endParaRPr lang="en-AU"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1C0B810-BEA8-BE93-BE55-1FA7E0EEA9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3F1EEC3-C2E7-BAA6-AA15-7627E100708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fontAlgn="auto" hangingPunct="1">
              <a:spcBef>
                <a:spcPct val="0"/>
              </a:spcBef>
              <a:spcAft>
                <a:spcPts val="0"/>
              </a:spcAft>
              <a:defRPr/>
            </a:pPr>
            <a:r>
              <a:rPr lang="en-AU" altLang="en-US" b="1" dirty="0"/>
              <a:t>Speaker’s notes:</a:t>
            </a:r>
          </a:p>
          <a:p>
            <a:pPr eaLnBrk="1" fontAlgn="auto" hangingPunct="1">
              <a:spcBef>
                <a:spcPct val="0"/>
              </a:spcBef>
              <a:spcAft>
                <a:spcPts val="0"/>
              </a:spcAft>
              <a:defRPr/>
            </a:pPr>
            <a:r>
              <a:rPr lang="en-AU" altLang="en-US" dirty="0"/>
              <a:t>There are also individual risk factors which can make someone more vulnerable to experiencing gambling harm. These are about particular circumstances in our lives.</a:t>
            </a:r>
          </a:p>
          <a:p>
            <a:pPr eaLnBrk="1" fontAlgn="auto" hangingPunct="1">
              <a:spcBef>
                <a:spcPct val="0"/>
              </a:spcBef>
              <a:spcAft>
                <a:spcPts val="0"/>
              </a:spcAft>
              <a:defRPr/>
            </a:pPr>
            <a:endParaRPr lang="en-AU" altLang="en-US" dirty="0"/>
          </a:p>
          <a:p>
            <a:pPr eaLnBrk="1" fontAlgn="auto" hangingPunct="1">
              <a:spcBef>
                <a:spcPct val="0"/>
              </a:spcBef>
              <a:spcAft>
                <a:spcPts val="0"/>
              </a:spcAft>
              <a:defRPr/>
            </a:pPr>
            <a:r>
              <a:rPr lang="en-AU" altLang="en-US" dirty="0"/>
              <a:t>Some of these factors include: recent major changes to life, including separation or divorce, job loss, or the death of a loved one; struggles with mental health, including anxiety and depression; excess use of drugs or alcohol; having experienced gambling harm before; or having a parent, partner or close friend who has experienced gambling harm. </a:t>
            </a:r>
          </a:p>
          <a:p>
            <a:pPr eaLnBrk="1" fontAlgn="auto" hangingPunct="1">
              <a:spcBef>
                <a:spcPct val="0"/>
              </a:spcBef>
              <a:spcAft>
                <a:spcPts val="0"/>
              </a:spcAft>
              <a:defRPr/>
            </a:pPr>
            <a:endParaRPr lang="en-AU" altLang="en-US" dirty="0">
              <a:highlight>
                <a:srgbClr val="FFFF00"/>
              </a:highlight>
            </a:endParaRPr>
          </a:p>
          <a:p>
            <a:pPr eaLnBrk="1" hangingPunct="1">
              <a:spcBef>
                <a:spcPct val="0"/>
              </a:spcBef>
              <a:defRPr/>
            </a:pPr>
            <a:r>
              <a:rPr lang="en-AU" altLang="en-US" b="1" dirty="0"/>
              <a:t>References:</a:t>
            </a:r>
            <a:endParaRPr lang="en-AU" altLang="en-US" dirty="0"/>
          </a:p>
          <a:p>
            <a:pPr eaLnBrk="1" hangingPunct="1">
              <a:spcBef>
                <a:spcPct val="0"/>
              </a:spcBef>
              <a:defRPr/>
            </a:pPr>
            <a:r>
              <a:rPr lang="en-AU" altLang="en-US" dirty="0"/>
              <a:t>Gambling Help Queensland. (2024). </a:t>
            </a:r>
            <a:r>
              <a:rPr lang="en-AU" altLang="en-US" i="1" dirty="0"/>
              <a:t>Signs of gambling harm. </a:t>
            </a:r>
            <a:r>
              <a:rPr lang="en-AU" altLang="en-US" dirty="0"/>
              <a:t>https://www.gamblinghelpqld.org.au/signs-of-gambling-harm</a:t>
            </a:r>
          </a:p>
          <a:p>
            <a:pPr>
              <a:defRPr/>
            </a:pPr>
            <a:r>
              <a:rPr lang="en-AU" altLang="en-US" dirty="0">
                <a:latin typeface="Times New Roman" panose="02020603050405020304" pitchFamily="18" charset="0"/>
              </a:rPr>
              <a:t>Langham, E., Thorne, H., Browne, M., et al. (2015). Understanding gambling related harm: a proposed definition, conceptual framework, and taxonomy of harms. </a:t>
            </a:r>
            <a:r>
              <a:rPr lang="en-AU" altLang="en-US" i="1" dirty="0">
                <a:latin typeface="Times New Roman" panose="02020603050405020304" pitchFamily="18" charset="0"/>
              </a:rPr>
              <a:t>BMC Public Health</a:t>
            </a:r>
            <a:r>
              <a:rPr lang="en-AU" altLang="en-US" dirty="0">
                <a:latin typeface="Times New Roman" panose="02020603050405020304" pitchFamily="18" charset="0"/>
              </a:rPr>
              <a:t>, </a:t>
            </a:r>
            <a:r>
              <a:rPr lang="en-AU" altLang="en-US" i="1" dirty="0">
                <a:latin typeface="Times New Roman" panose="02020603050405020304" pitchFamily="18" charset="0"/>
              </a:rPr>
              <a:t>16</a:t>
            </a:r>
            <a:r>
              <a:rPr lang="en-AU" altLang="en-US" dirty="0">
                <a:latin typeface="Times New Roman" panose="02020603050405020304" pitchFamily="18" charset="0"/>
              </a:rPr>
              <a:t>(1). https://doi.org/10.1186/s12889-016-2747-0</a:t>
            </a:r>
          </a:p>
          <a:p>
            <a:pPr>
              <a:defRPr/>
            </a:pPr>
            <a:r>
              <a:rPr lang="en-AU" dirty="0">
                <a:solidFill>
                  <a:srgbClr val="4A4A4A"/>
                </a:solidFill>
                <a:latin typeface="Karla" pitchFamily="2" charset="0"/>
              </a:rPr>
              <a:t>Browne, M, Langham, E, Rawat, V, et al. (2016) </a:t>
            </a:r>
            <a:r>
              <a:rPr lang="en-AU" i="1" dirty="0">
                <a:solidFill>
                  <a:srgbClr val="4A4A4A"/>
                </a:solidFill>
                <a:latin typeface="Karla" pitchFamily="2" charset="0"/>
              </a:rPr>
              <a:t>Assessing gambling-related harm in Victoria: a public health perspective</a:t>
            </a:r>
            <a:r>
              <a:rPr lang="en-AU" dirty="0">
                <a:solidFill>
                  <a:srgbClr val="4A4A4A"/>
                </a:solidFill>
                <a:latin typeface="Karla" pitchFamily="2" charset="0"/>
              </a:rPr>
              <a:t>. Victorian Responsible Gambling Foundation, Melbourne.</a:t>
            </a:r>
            <a:endParaRPr lang="en-AU" altLang="en-US" dirty="0"/>
          </a:p>
        </p:txBody>
      </p:sp>
      <p:sp>
        <p:nvSpPr>
          <p:cNvPr id="34820" name="Slide Number Placeholder 3">
            <a:extLst>
              <a:ext uri="{FF2B5EF4-FFF2-40B4-BE49-F238E27FC236}">
                <a16:creationId xmlns:a16="http://schemas.microsoft.com/office/drawing/2014/main" id="{7F48FE44-2469-9C03-7A85-FF717E31C1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E3FAE11-67D0-49C4-8B18-86F6ACCAF711}" type="slidenum">
              <a:rPr lang="en-AU" altLang="en-US" smtClean="0"/>
              <a:pPr fontAlgn="base">
                <a:spcBef>
                  <a:spcPct val="0"/>
                </a:spcBef>
                <a:spcAft>
                  <a:spcPct val="0"/>
                </a:spcAft>
              </a:pPr>
              <a:t>18</a:t>
            </a:fld>
            <a:endParaRPr lang="en-AU"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ADA4970-C3AA-DC16-050A-D72F375B63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55EF0E7-F113-7C98-5FBA-ED514A6184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If you or someone you know is experiencing gambling harm, it might be time to get support. There are different ways you can do this. You could explore ways to support yourself, you could ban yourself from a gambling venue or product or you could seek help from our support services. In the next few slides, we’ll talk about these different pathways.</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Gambling Help Queensland. (2024). </a:t>
            </a:r>
            <a:r>
              <a:rPr lang="en-AU" altLang="en-US" i="1"/>
              <a:t>Let us help you. </a:t>
            </a:r>
            <a:r>
              <a:rPr lang="en-AU" altLang="en-US"/>
              <a:t>https://www.gamblinghelpqld.org.au/let-us-help-you</a:t>
            </a:r>
          </a:p>
        </p:txBody>
      </p:sp>
      <p:sp>
        <p:nvSpPr>
          <p:cNvPr id="36868" name="Slide Number Placeholder 3">
            <a:extLst>
              <a:ext uri="{FF2B5EF4-FFF2-40B4-BE49-F238E27FC236}">
                <a16:creationId xmlns:a16="http://schemas.microsoft.com/office/drawing/2014/main" id="{510334DE-DFFA-3046-1471-40E2B2B15C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418FC0-EEEF-48DA-8E5A-21875316416B}" type="slidenum">
              <a:rPr lang="en-AU" altLang="en-US" smtClean="0"/>
              <a:pPr fontAlgn="base">
                <a:spcBef>
                  <a:spcPct val="0"/>
                </a:spcBef>
                <a:spcAft>
                  <a:spcPct val="0"/>
                </a:spcAft>
              </a:pPr>
              <a:t>19</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B707297-2BC6-BE54-5CAE-6E0E6DA53C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7764684-DB73-574E-2A26-492AAB60A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the name of the First Nations group(s) who are the Traditional Custodians of the land where the presentation is being conducted. </a:t>
            </a:r>
          </a:p>
          <a:p>
            <a:endParaRPr lang="en-AU" altLang="en-US"/>
          </a:p>
          <a:p>
            <a:r>
              <a:rPr lang="en-AU" altLang="en-US" b="1"/>
              <a:t>Speaker’s notes:</a:t>
            </a:r>
          </a:p>
          <a:p>
            <a:r>
              <a:rPr lang="en-AU" altLang="en-US"/>
              <a:t>We’d like to start by acknowledging the Traditional Custodians of the land on which we meet today, the (people) of the (nation), and pay our respects to Elders past, present and emerging, and extend that respect to Aboriginal and Torres Strait Islander peoples here today. We recognise their continuing connection to lands, waters and communities as the original storytellers and sharers of knowledge in Australia and understand the important role that Aboriginal and Torres Strait Islander peoples contribute to conversations about gambling and gambling harm minimisation.</a:t>
            </a:r>
          </a:p>
        </p:txBody>
      </p:sp>
      <p:sp>
        <p:nvSpPr>
          <p:cNvPr id="6148" name="Slide Number Placeholder 3">
            <a:extLst>
              <a:ext uri="{FF2B5EF4-FFF2-40B4-BE49-F238E27FC236}">
                <a16:creationId xmlns:a16="http://schemas.microsoft.com/office/drawing/2014/main" id="{80F44375-6D5D-21F9-2915-DF4C9BBBFA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3C2126-C977-43E5-90CF-0F8C2D680655}" type="slidenum">
              <a:rPr lang="en-AU" altLang="en-US" smtClean="0"/>
              <a:pPr fontAlgn="base">
                <a:spcBef>
                  <a:spcPct val="0"/>
                </a:spcBef>
                <a:spcAft>
                  <a:spcPct val="0"/>
                </a:spcAft>
              </a:pPr>
              <a:t>2</a:t>
            </a:fld>
            <a:endParaRPr lang="en-AU"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02DBCB0-5903-75FF-7F4E-E4BBC9AC2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639DBF6A-86C6-7F99-F0ED-0CA8B3A17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first and often most common choice amongst people experiencing gambling harm is self-help. This refers to the different ways that you could make changes to your gambling in your own life. This might include learning to manage money or setting limits for yourself, trying to keep busy, or using your family and friends as support. Different strategies work for different people. You might find that some of these strategies work for you for some time, before you try doing something different. You can find more detailed information about self-help on the Gambling Help Queensland website.</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Gambling Help Queensland. (2024). </a:t>
            </a:r>
            <a:r>
              <a:rPr lang="en-AU" altLang="en-US" i="1"/>
              <a:t>Self-help. </a:t>
            </a:r>
            <a:r>
              <a:rPr lang="en-AU" altLang="en-US"/>
              <a:t>https://www.gamblinghelpqld.org.au/self-help</a:t>
            </a:r>
          </a:p>
          <a:p>
            <a:pPr eaLnBrk="1" hangingPunct="1">
              <a:spcBef>
                <a:spcPct val="0"/>
              </a:spcBef>
            </a:pPr>
            <a:endParaRPr lang="en-AU" altLang="en-US"/>
          </a:p>
        </p:txBody>
      </p:sp>
      <p:sp>
        <p:nvSpPr>
          <p:cNvPr id="38916" name="Slide Number Placeholder 3">
            <a:extLst>
              <a:ext uri="{FF2B5EF4-FFF2-40B4-BE49-F238E27FC236}">
                <a16:creationId xmlns:a16="http://schemas.microsoft.com/office/drawing/2014/main" id="{7DAD9C1B-C871-2D8F-E502-B62A49674C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620C82-9DF0-459A-B70E-64A4378651F8}" type="slidenum">
              <a:rPr lang="en-AU" altLang="en-US" smtClean="0"/>
              <a:pPr fontAlgn="base">
                <a:spcBef>
                  <a:spcPct val="0"/>
                </a:spcBef>
                <a:spcAft>
                  <a:spcPct val="0"/>
                </a:spcAft>
              </a:pPr>
              <a:t>20</a:t>
            </a:fld>
            <a:endParaRPr lang="en-AU"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6E1DF27-BF70-1BB4-A87B-FD650D1461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E44CA32-8458-2173-E1DF-E2A6F0F6F1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 next pathway is about self-exclusion (or self-ban). Self-exclusion is where you request to be banned from specific gambling providers, products or services. All licensed gambling providers in all states and territories in Australia are required to offer self-exclusion from their venues or products. You can ask for help to complete the self-exclusion process either from the venue directly or from a Gambling Help support service. For more information about how to self-exclude, visit the Gambling Help Queensland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p:txBody>
      </p:sp>
      <p:sp>
        <p:nvSpPr>
          <p:cNvPr id="40964" name="Slide Number Placeholder 3">
            <a:extLst>
              <a:ext uri="{FF2B5EF4-FFF2-40B4-BE49-F238E27FC236}">
                <a16:creationId xmlns:a16="http://schemas.microsoft.com/office/drawing/2014/main" id="{C6406979-20D3-BE74-5174-7E0060AC8F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5351C1F-9C94-45F1-8D9D-ADA1517D7009}" type="slidenum">
              <a:rPr lang="en-AU" altLang="en-US" smtClean="0"/>
              <a:pPr fontAlgn="base">
                <a:spcBef>
                  <a:spcPct val="0"/>
                </a:spcBef>
                <a:spcAft>
                  <a:spcPct val="0"/>
                </a:spcAft>
              </a:pPr>
              <a:t>21</a:t>
            </a:fld>
            <a:endParaRPr lang="en-AU"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6E67988-2E05-32B2-6102-F8891470C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5E05632-3D57-879A-E425-C6B2DC176F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the relevant GHS phone number and hours.</a:t>
            </a:r>
          </a:p>
          <a:p>
            <a:endParaRPr lang="en-AU" altLang="en-US" b="1"/>
          </a:p>
          <a:p>
            <a:r>
              <a:rPr lang="en-AU" altLang="en-US" b="1"/>
              <a:t>Speaker’s notes:</a:t>
            </a:r>
          </a:p>
          <a:p>
            <a:r>
              <a:rPr lang="en-AU" altLang="en-US"/>
              <a:t>If you or someone you know is experiencing gambling harm, you can seek help from our support services. We offer free and confidential counselling services to both the person experiencing gambling harm and the people close to them. You can seek this support either face-to-face, over the phone or online. Our counsellors will always provide non-judgmental support. We’ll talk about the reasons you’ve decided to seek help and make plans together for the changes we can make to your gambling, your relationships and your life. You can find our phone number and website on the screen.</a:t>
            </a:r>
          </a:p>
          <a:p>
            <a:endParaRPr lang="en-AU" altLang="en-US"/>
          </a:p>
        </p:txBody>
      </p:sp>
      <p:sp>
        <p:nvSpPr>
          <p:cNvPr id="41988" name="Slide Number Placeholder 3">
            <a:extLst>
              <a:ext uri="{FF2B5EF4-FFF2-40B4-BE49-F238E27FC236}">
                <a16:creationId xmlns:a16="http://schemas.microsoft.com/office/drawing/2014/main" id="{39806B6F-185D-615B-2710-2453611E6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FE53AF-E417-4FCB-8C73-CFE9F52F02D3}" type="slidenum">
              <a:rPr lang="en-AU" altLang="en-US" smtClean="0"/>
              <a:pPr/>
              <a:t>22</a:t>
            </a:fld>
            <a:endParaRPr lang="en-AU"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CA3CCA0-9B7C-7FF2-4631-262A769B0C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B773E46-5F79-F7DF-357F-439FE4DFEB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a list of some other local support services. </a:t>
            </a:r>
          </a:p>
          <a:p>
            <a:endParaRPr lang="en-AU" altLang="en-US" b="1"/>
          </a:p>
          <a:p>
            <a:r>
              <a:rPr lang="en-AU" altLang="en-US" b="1"/>
              <a:t>Speaker’s notes:</a:t>
            </a:r>
          </a:p>
          <a:p>
            <a:pPr eaLnBrk="1" hangingPunct="1">
              <a:spcBef>
                <a:spcPct val="0"/>
              </a:spcBef>
            </a:pPr>
            <a:r>
              <a:rPr lang="en-AU" altLang="en-US"/>
              <a:t>Sometimes, people gamble because there are other factors in their life that are causing them stress or difficulty. We’ve compiled a list of some of the other support services in our area, including services to help people experiencing mental health concerns, domestic and family violence, alcohol and other drug use, or financial difficulty. You can also speak to one of our counsellors and they can get you in touch with the other support you need.</a:t>
            </a:r>
          </a:p>
        </p:txBody>
      </p:sp>
      <p:sp>
        <p:nvSpPr>
          <p:cNvPr id="44036" name="Slide Number Placeholder 3">
            <a:extLst>
              <a:ext uri="{FF2B5EF4-FFF2-40B4-BE49-F238E27FC236}">
                <a16:creationId xmlns:a16="http://schemas.microsoft.com/office/drawing/2014/main" id="{356CDF86-F88E-578A-1A51-6C630C0BA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3F7ED7-6B82-4C1B-845D-17F7BCA13936}" type="slidenum">
              <a:rPr lang="en-AU" altLang="en-US" smtClean="0"/>
              <a:pPr/>
              <a:t>23</a:t>
            </a:fld>
            <a:endParaRPr lang="en-AU"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also other services available, outside of our local area. Gambling Help Queensland provide 24/7 support for anyone affected by gambling across Queensland, through the free hotline displayed on screen. Find more information at the Gambling Help Queensland website.</a:t>
            </a:r>
          </a:p>
          <a:p>
            <a:pPr eaLnBrk="1" hangingPunct="1">
              <a:spcBef>
                <a:spcPct val="0"/>
              </a:spcBef>
            </a:pPr>
            <a:endParaRPr lang="en-AU"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Gambling Help Online provide 24/7 free online support across Australia. You can speak to a counsellor either on an online chat, email or over the phone at any time of the day. You can find more information at the Gambling Help Online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marL="0" indent="0">
              <a:buFont typeface="Arial" panose="020B0604020202020204" pitchFamily="34" charset="0"/>
              <a:buNone/>
            </a:pPr>
            <a:r>
              <a:rPr lang="en-AU" altLang="en-US" dirty="0"/>
              <a:t>Gambling Help Queensland. (2024). </a:t>
            </a:r>
            <a:r>
              <a:rPr lang="en-AU" altLang="en-US" i="1" dirty="0"/>
              <a:t>Home. </a:t>
            </a:r>
            <a:r>
              <a:rPr lang="en-AU" altLang="en-US" dirty="0">
                <a:latin typeface="Arial Nova" panose="020B0504020202020204" pitchFamily="34" charset="0"/>
              </a:rPr>
              <a:t>www.gamblinghelpqld.org.au</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altLang="en-US" dirty="0"/>
              <a:t>Gambling Help Online. (2024). </a:t>
            </a:r>
            <a:r>
              <a:rPr lang="en-AU" altLang="en-US" i="1" dirty="0"/>
              <a:t>Home. </a:t>
            </a: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latin typeface="Arial Nova" panose="020B0504020202020204" pitchFamily="34" charset="0"/>
            </a:endParaRP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24</a:t>
            </a:fld>
            <a:endParaRPr lang="en-AU" altLang="en-US"/>
          </a:p>
        </p:txBody>
      </p:sp>
    </p:spTree>
    <p:extLst>
      <p:ext uri="{BB962C8B-B14F-4D97-AF65-F5344CB8AC3E}">
        <p14:creationId xmlns:p14="http://schemas.microsoft.com/office/powerpoint/2010/main" val="194438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There are also various support groups available. Gamblers Anonymous Queensland provides group therapy and support across Queensland. Members can meet either face-to-face or online, either weekly or whenever suits them, to listen and speak with other people who are experiencing similar gambling-related challenges. You can find more information about session times and locations at the Gamblers Anonymous Australia website, by clicking the ‘Queensland meetings’ tab.</a:t>
            </a:r>
          </a:p>
          <a:p>
            <a:pPr eaLnBrk="1" hangingPunct="1">
              <a:spcBef>
                <a:spcPct val="0"/>
              </a:spcBef>
            </a:pPr>
            <a:endParaRPr lang="en-AU" altLang="en-US" dirty="0"/>
          </a:p>
          <a:p>
            <a:pPr eaLnBrk="1" hangingPunct="1">
              <a:spcBef>
                <a:spcPct val="0"/>
              </a:spcBef>
            </a:pPr>
            <a:r>
              <a:rPr lang="en-AU" altLang="en-US" dirty="0"/>
              <a:t>Similarly, Gam-Anon Queensland provides group therapy for people impacted by someone else’s gambling, including partners, family, friends and colleagues. Members can also meet either face-to-face or online. You can find more information at the website on screen.</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latin typeface="Arial Nova" panose="020B0504020202020204" pitchFamily="34" charset="0"/>
              </a:rPr>
              <a:t>Gamblers Anonymous. (2024). </a:t>
            </a:r>
            <a:r>
              <a:rPr lang="en-AU" altLang="en-US" i="1" dirty="0">
                <a:latin typeface="Arial Nova" panose="020B0504020202020204" pitchFamily="34" charset="0"/>
              </a:rPr>
              <a:t>Home. </a:t>
            </a:r>
            <a:r>
              <a:rPr lang="en-AU" altLang="en-US" dirty="0">
                <a:latin typeface="Arial Nova" panose="020B0504020202020204" pitchFamily="34" charset="0"/>
              </a:rPr>
              <a:t>www.gaaustralia.org.au</a:t>
            </a: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25</a:t>
            </a:fld>
            <a:endParaRPr lang="en-AU" altLang="en-US"/>
          </a:p>
        </p:txBody>
      </p:sp>
    </p:spTree>
    <p:extLst>
      <p:ext uri="{BB962C8B-B14F-4D97-AF65-F5344CB8AC3E}">
        <p14:creationId xmlns:p14="http://schemas.microsoft.com/office/powerpoint/2010/main" val="2649059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665D7E8-5D3D-3CBF-4E0E-1B82D9C92B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67F7C95-0038-3C1F-F3E2-17AAC014F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The Queensland Government is looking for people who have lived experience of gambling harm who would like to share their knowledge and expertise. By registering to share their experiences of gambling harm, Queenslanders can make a meaningful difference to ensure that the policies and programs developed by the Queensland Government better support the needs of people </a:t>
            </a:r>
            <a:r>
              <a:rPr lang="en-AU" altLang="en-US" u="none" strike="noStrike" dirty="0"/>
              <a:t>affected by </a:t>
            </a:r>
            <a:r>
              <a:rPr lang="en-AU" altLang="en-US" dirty="0"/>
              <a:t>gambling harm. If you </a:t>
            </a:r>
            <a:r>
              <a:rPr lang="en-AU" altLang="en-US" u="none" strike="noStrike" dirty="0"/>
              <a:t>have </a:t>
            </a:r>
            <a:r>
              <a:rPr lang="en-AU" altLang="en-US" dirty="0"/>
              <a:t>experienced gambling harm, </a:t>
            </a:r>
            <a:r>
              <a:rPr lang="en-AU" altLang="en-US" u="none" dirty="0"/>
              <a:t>either through your own gambling or someone else’s, </a:t>
            </a:r>
            <a:r>
              <a:rPr lang="en-AU" altLang="en-US" dirty="0"/>
              <a:t>you can share your voice by registering your interest on the Queensland Government website.</a:t>
            </a:r>
          </a:p>
          <a:p>
            <a:endParaRPr lang="en-AU" altLang="en-US" dirty="0"/>
          </a:p>
          <a:p>
            <a:r>
              <a:rPr lang="en-AU" altLang="en-US" b="1" dirty="0"/>
              <a:t>References:</a:t>
            </a:r>
          </a:p>
          <a:p>
            <a:r>
              <a:rPr lang="en-AU" altLang="en-US" dirty="0"/>
              <a:t>Queensland Government. (2024). </a:t>
            </a:r>
            <a:r>
              <a:rPr lang="en-AU" altLang="en-US" i="1" dirty="0"/>
              <a:t>Gambling harm consultations. </a:t>
            </a:r>
            <a:r>
              <a:rPr lang="en-AU" altLang="en-US" dirty="0"/>
              <a:t>www.qld.gov.au/gamblingharmconsultations</a:t>
            </a:r>
          </a:p>
        </p:txBody>
      </p:sp>
      <p:sp>
        <p:nvSpPr>
          <p:cNvPr id="4" name="Slide Number Placeholder 3">
            <a:extLst>
              <a:ext uri="{FF2B5EF4-FFF2-40B4-BE49-F238E27FC236}">
                <a16:creationId xmlns:a16="http://schemas.microsoft.com/office/drawing/2014/main" id="{DCEC699B-A580-7389-8A7A-D2647CB7E84D}"/>
              </a:ext>
            </a:extLst>
          </p:cNvPr>
          <p:cNvSpPr>
            <a:spLocks noGrp="1"/>
          </p:cNvSpPr>
          <p:nvPr>
            <p:ph type="sldNum" sz="quarter" idx="5"/>
          </p:nvPr>
        </p:nvSpPr>
        <p:spPr/>
        <p:txBody>
          <a:bodyPr/>
          <a:lstStyle/>
          <a:p>
            <a:pPr>
              <a:defRPr/>
            </a:pPr>
            <a:fld id="{E19D0BCB-1EEB-46FD-9C64-956301640BD3}" type="slidenum">
              <a:rPr lang="en-AU" smtClean="0"/>
              <a:pPr>
                <a:defRPr/>
              </a:pPr>
              <a:t>26</a:t>
            </a:fld>
            <a:endParaRPr lang="en-AU"/>
          </a:p>
        </p:txBody>
      </p:sp>
    </p:spTree>
    <p:extLst>
      <p:ext uri="{BB962C8B-B14F-4D97-AF65-F5344CB8AC3E}">
        <p14:creationId xmlns:p14="http://schemas.microsoft.com/office/powerpoint/2010/main" val="599966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E868645-F131-99EB-9566-75B8C47540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FB423F2-7FFD-32C1-FC73-0099F1095A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Speaker’s notes:</a:t>
            </a:r>
          </a:p>
          <a:p>
            <a:r>
              <a:rPr lang="en-AU" altLang="en-US"/>
              <a:t>If anything we have talked about today raises immediate concern for you, please know you are not alone. Help is always available. You can call the number on the screen or visit the Lifeline website. </a:t>
            </a:r>
          </a:p>
          <a:p>
            <a:endParaRPr lang="en-AU" altLang="en-US"/>
          </a:p>
          <a:p>
            <a:r>
              <a:rPr lang="en-AU" altLang="en-US" b="1"/>
              <a:t>References:</a:t>
            </a:r>
            <a:endParaRPr lang="en-AU" altLang="en-US"/>
          </a:p>
          <a:p>
            <a:r>
              <a:rPr lang="en-AU" altLang="en-US"/>
              <a:t>Lifeline. (2024). </a:t>
            </a:r>
            <a:r>
              <a:rPr lang="en-AU" altLang="en-US" i="1"/>
              <a:t>Home. </a:t>
            </a:r>
            <a:r>
              <a:rPr lang="en-AU" altLang="en-US"/>
              <a:t>www.lifelineqld.org.au</a:t>
            </a:r>
          </a:p>
          <a:p>
            <a:endParaRPr lang="en-AU" altLang="en-US"/>
          </a:p>
        </p:txBody>
      </p:sp>
      <p:sp>
        <p:nvSpPr>
          <p:cNvPr id="49156" name="Slide Number Placeholder 3">
            <a:extLst>
              <a:ext uri="{FF2B5EF4-FFF2-40B4-BE49-F238E27FC236}">
                <a16:creationId xmlns:a16="http://schemas.microsoft.com/office/drawing/2014/main" id="{4EF61290-8248-C1C4-5C93-3713F9600A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D823BB-3D97-4F06-9C21-4115ADCA02FD}" type="slidenum">
              <a:rPr lang="en-AU" altLang="en-US" smtClean="0"/>
              <a:pPr fontAlgn="base">
                <a:spcBef>
                  <a:spcPct val="0"/>
                </a:spcBef>
                <a:spcAft>
                  <a:spcPct val="0"/>
                </a:spcAft>
              </a:pPr>
              <a:t>27</a:t>
            </a:fld>
            <a:endParaRPr lang="en-AU"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28</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b="1" dirty="0"/>
              <a:t>Note for presenter:</a:t>
            </a:r>
          </a:p>
          <a:p>
            <a:r>
              <a:rPr lang="en-AU" altLang="en-US" dirty="0"/>
              <a:t>Please include the relevant GHS community educator contact information.</a:t>
            </a:r>
            <a:endParaRPr lang="en-AU" b="1" dirty="0"/>
          </a:p>
          <a:p>
            <a:endParaRPr lang="en-AU" b="1" dirty="0"/>
          </a:p>
          <a:p>
            <a:r>
              <a:rPr lang="en-AU" b="1" dirty="0"/>
              <a:t>Speaker’s notes:</a:t>
            </a:r>
          </a:p>
          <a:p>
            <a:r>
              <a:rPr lang="en-AU" dirty="0"/>
              <a:t>To start, we’d like to briefly talk about who we are and what we do. Gambling Help services are free Government-funded services delivered by a network of community-based specialist support agencies, like ours. We provide support to people experiencing gambling harm, including those impacted by someone else's gambling. </a:t>
            </a:r>
            <a:r>
              <a:rPr lang="en-AU" b="0" dirty="0"/>
              <a:t>We </a:t>
            </a:r>
            <a:r>
              <a:rPr lang="en-AU" b="0" i="0" dirty="0">
                <a:solidFill>
                  <a:srgbClr val="524B48"/>
                </a:solidFill>
                <a:effectLst/>
                <a:latin typeface="Metropolis-Regular"/>
              </a:rPr>
              <a:t>deliver </a:t>
            </a:r>
            <a:r>
              <a:rPr lang="en-AU" b="0" i="0" dirty="0">
                <a:solidFill>
                  <a:srgbClr val="524B48"/>
                </a:solidFill>
                <a:effectLst/>
                <a:latin typeface="Metropolis-Bold"/>
              </a:rPr>
              <a:t>community education</a:t>
            </a:r>
            <a:r>
              <a:rPr lang="en-AU" b="0" i="0" dirty="0">
                <a:solidFill>
                  <a:srgbClr val="524B48"/>
                </a:solidFill>
                <a:effectLst/>
                <a:latin typeface="Metropolis-Regular"/>
              </a:rPr>
              <a:t> and </a:t>
            </a:r>
            <a:r>
              <a:rPr lang="en-AU" b="0" i="0" dirty="0">
                <a:solidFill>
                  <a:srgbClr val="524B48"/>
                </a:solidFill>
                <a:effectLst/>
                <a:latin typeface="Metropolis-Bold"/>
              </a:rPr>
              <a:t>training, like what we’re doing here today,</a:t>
            </a:r>
            <a:r>
              <a:rPr lang="en-AU" b="0" i="0" dirty="0">
                <a:solidFill>
                  <a:srgbClr val="524B48"/>
                </a:solidFill>
                <a:effectLst/>
                <a:latin typeface="Metropolis-Regular"/>
              </a:rPr>
              <a:t> and participate in networking activities to teach the community more about safer gambling and gambling harm. You can find our contact information on the screen. </a:t>
            </a:r>
          </a:p>
          <a:p>
            <a:endParaRPr lang="en-AU" b="0" i="0" dirty="0">
              <a:solidFill>
                <a:srgbClr val="524B48"/>
              </a:solidFill>
              <a:effectLst/>
              <a:latin typeface="Metropolis-Regular"/>
            </a:endParaRPr>
          </a:p>
          <a:p>
            <a:r>
              <a:rPr lang="en-AU" b="1" i="0" dirty="0">
                <a:solidFill>
                  <a:srgbClr val="524B48"/>
                </a:solidFill>
                <a:effectLst/>
                <a:latin typeface="Metropolis-Regular"/>
              </a:rPr>
              <a:t>References:</a:t>
            </a:r>
          </a:p>
          <a:p>
            <a:r>
              <a:rPr lang="en-AU" b="0" i="0" dirty="0">
                <a:solidFill>
                  <a:srgbClr val="524B48"/>
                </a:solidFill>
                <a:effectLst/>
                <a:latin typeface="Metropolis-Regular"/>
              </a:rPr>
              <a:t>Gambling Help Queensland. (2024). </a:t>
            </a:r>
            <a:r>
              <a:rPr lang="en-AU" b="0" i="1" dirty="0">
                <a:solidFill>
                  <a:srgbClr val="524B48"/>
                </a:solidFill>
                <a:effectLst/>
                <a:latin typeface="Metropolis-Regular"/>
              </a:rPr>
              <a:t>About us. </a:t>
            </a:r>
            <a:r>
              <a:rPr lang="en-AU" b="0" i="0" dirty="0">
                <a:solidFill>
                  <a:srgbClr val="524B48"/>
                </a:solidFill>
                <a:effectLst/>
                <a:latin typeface="Metropolis-Regular"/>
              </a:rPr>
              <a:t>https://www.gamblinghelpqld.org.au/about-us</a:t>
            </a:r>
            <a:endParaRPr lang="en-AU" b="0"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3</a:t>
            </a:fld>
            <a:endParaRPr lang="en-AU"/>
          </a:p>
        </p:txBody>
      </p:sp>
    </p:spTree>
    <p:extLst>
      <p:ext uri="{BB962C8B-B14F-4D97-AF65-F5344CB8AC3E}">
        <p14:creationId xmlns:p14="http://schemas.microsoft.com/office/powerpoint/2010/main" val="142805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As well as community education, we also deliver counselling for people experiencing gambling harm. Our services are free and confidential. We provide safe, warm and non-judgmental environments for people to talk about their experiences of gambling harm and together, we find ways to make changes in that person’s life. Our counselling services are available face-to-face, over the phone, or online. </a:t>
            </a:r>
          </a:p>
          <a:p>
            <a:endParaRPr lang="en-AU" dirty="0"/>
          </a:p>
          <a:p>
            <a:r>
              <a:rPr lang="en-AU" b="1" i="0" dirty="0">
                <a:solidFill>
                  <a:srgbClr val="524B48"/>
                </a:solidFill>
                <a:effectLst/>
                <a:latin typeface="Metropolis-Regular"/>
              </a:rPr>
              <a:t>References:</a:t>
            </a:r>
          </a:p>
          <a:p>
            <a:r>
              <a:rPr lang="en-AU" b="0" i="0" dirty="0">
                <a:solidFill>
                  <a:srgbClr val="524B48"/>
                </a:solidFill>
                <a:effectLst/>
                <a:latin typeface="Metropolis-Regular"/>
              </a:rPr>
              <a:t>Gambling Help Queensland. (2024). </a:t>
            </a:r>
            <a:r>
              <a:rPr lang="en-AU" b="0" i="1" dirty="0">
                <a:solidFill>
                  <a:srgbClr val="524B48"/>
                </a:solidFill>
                <a:effectLst/>
                <a:latin typeface="Metropolis-Regular"/>
              </a:rPr>
              <a:t>About us. </a:t>
            </a:r>
            <a:r>
              <a:rPr lang="en-AU" b="0" i="0" dirty="0">
                <a:solidFill>
                  <a:srgbClr val="524B48"/>
                </a:solidFill>
                <a:effectLst/>
                <a:latin typeface="Metropolis-Regular"/>
              </a:rPr>
              <a:t>https://www.gamblinghelpqld.org.au/about-us</a:t>
            </a:r>
            <a:endParaRPr lang="en-AU" b="0"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a:t>
            </a:fld>
            <a:endParaRPr lang="en-AU"/>
          </a:p>
        </p:txBody>
      </p:sp>
    </p:spTree>
    <p:extLst>
      <p:ext uri="{BB962C8B-B14F-4D97-AF65-F5344CB8AC3E}">
        <p14:creationId xmlns:p14="http://schemas.microsoft.com/office/powerpoint/2010/main" val="190526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7A7D0CE-1333-67E4-E3D4-B28AEA2FDB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66AFBD9-8D34-EE18-EBFD-56A5F49945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In this module, you will learn about the term gambling harm, who it impacts, some key signs to keep an eye out for, its risk factors and pathways to seek support.</a:t>
            </a:r>
          </a:p>
        </p:txBody>
      </p:sp>
      <p:sp>
        <p:nvSpPr>
          <p:cNvPr id="8196" name="Slide Number Placeholder 3">
            <a:extLst>
              <a:ext uri="{FF2B5EF4-FFF2-40B4-BE49-F238E27FC236}">
                <a16:creationId xmlns:a16="http://schemas.microsoft.com/office/drawing/2014/main" id="{6FC5BB52-392B-2574-BCEB-B4F859206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2552180-6FEC-474C-83D3-69E32C032155}" type="slidenum">
              <a:rPr lang="en-AU" altLang="en-US" smtClean="0"/>
              <a:pPr fontAlgn="base">
                <a:spcBef>
                  <a:spcPct val="0"/>
                </a:spcBef>
                <a:spcAft>
                  <a:spcPct val="0"/>
                </a:spcAft>
              </a:pPr>
              <a:t>5</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5DCA1B3-59EB-21F6-916D-8E81F96845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E0DC8FC0-0465-826D-6713-9EC1CBE912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Gambling harm is a term used to describe the many ways that gambling can impact a person’s life. It refers to any negative impact that gambling can have on a person and the people close to them. It can include harm to a person’s health and wellbeing, their finances, their relationships, their culture, and their work or study. </a:t>
            </a:r>
          </a:p>
          <a:p>
            <a:pPr eaLnBrk="1" hangingPunct="1">
              <a:spcBef>
                <a:spcPct val="0"/>
              </a:spcBef>
            </a:pPr>
            <a:endParaRPr lang="en-AU" altLang="en-US"/>
          </a:p>
          <a:p>
            <a:pPr eaLnBrk="1" hangingPunct="1">
              <a:spcBef>
                <a:spcPct val="0"/>
              </a:spcBef>
            </a:pPr>
            <a:r>
              <a:rPr lang="en-AU" altLang="en-US"/>
              <a:t>Gambling harm can be experienced on a spectrum, ranging from minor or less frequent negative experiences to severe or ongoing impacts. It can be experienced by anybody, no matter how long a person has been gambling or how frequently. Gambling harm can even occur many years after a person’s actual gambling has stopped.</a:t>
            </a:r>
          </a:p>
          <a:p>
            <a:pPr eaLnBrk="1" hangingPunct="1">
              <a:spcBef>
                <a:spcPct val="0"/>
              </a:spcBef>
            </a:pPr>
            <a:endParaRPr lang="en-AU" altLang="en-US"/>
          </a:p>
          <a:p>
            <a:pPr eaLnBrk="1" hangingPunct="1">
              <a:spcBef>
                <a:spcPct val="0"/>
              </a:spcBef>
            </a:pPr>
            <a:r>
              <a:rPr lang="en-AU" altLang="en-US" b="1"/>
              <a:t>References:</a:t>
            </a:r>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p:txBody>
      </p:sp>
      <p:sp>
        <p:nvSpPr>
          <p:cNvPr id="10244" name="Slide Number Placeholder 3">
            <a:extLst>
              <a:ext uri="{FF2B5EF4-FFF2-40B4-BE49-F238E27FC236}">
                <a16:creationId xmlns:a16="http://schemas.microsoft.com/office/drawing/2014/main" id="{9D0F772B-7AC9-4621-9B67-53904B4B2B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69FF4F-FDDA-45EC-9694-808A1793A680}" type="slidenum">
              <a:rPr lang="en-AU" altLang="en-US" smtClean="0"/>
              <a:pPr fontAlgn="base">
                <a:spcBef>
                  <a:spcPct val="0"/>
                </a:spcBef>
                <a:spcAft>
                  <a:spcPct val="0"/>
                </a:spcAft>
              </a:pPr>
              <a:t>6</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3E1FB96-AF75-421D-87B2-178AC0E70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EFBF4F38-7187-9FFD-7A56-BC59D2EBA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It is important to know that gambling harm isn’t only about the person who gambles. It also impacts the people close to them, including their partner, children, other family members, friends, work colleagues, other important relationships, and broader communities. These people are called ‘affected others’. </a:t>
            </a:r>
          </a:p>
          <a:p>
            <a:pPr eaLnBrk="1" hangingPunct="1">
              <a:spcBef>
                <a:spcPct val="0"/>
              </a:spcBef>
            </a:pPr>
            <a:endParaRPr lang="en-AU" altLang="en-US"/>
          </a:p>
          <a:p>
            <a:pPr eaLnBrk="1" hangingPunct="1">
              <a:spcBef>
                <a:spcPct val="0"/>
              </a:spcBef>
            </a:pPr>
            <a:r>
              <a:rPr lang="en-AU" altLang="en-US"/>
              <a:t>When we talk about gambling harm, we always talk about how it impacts everyone – people who gamble and affected others. This helps us understand the many ways that gambling harm can impact people’s lives and our community as a whole.</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p:txBody>
      </p:sp>
      <p:sp>
        <p:nvSpPr>
          <p:cNvPr id="12292" name="Slide Number Placeholder 3">
            <a:extLst>
              <a:ext uri="{FF2B5EF4-FFF2-40B4-BE49-F238E27FC236}">
                <a16:creationId xmlns:a16="http://schemas.microsoft.com/office/drawing/2014/main" id="{46AFEFD2-6D20-6C3A-BC22-EC553674FA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E5762E-3533-499C-8A71-8B10034C14FF}" type="slidenum">
              <a:rPr lang="en-AU" altLang="en-US" smtClean="0"/>
              <a:pPr fontAlgn="base">
                <a:spcBef>
                  <a:spcPct val="0"/>
                </a:spcBef>
                <a:spcAft>
                  <a:spcPct val="0"/>
                </a:spcAft>
              </a:pPr>
              <a:t>7</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FDD2094-7819-FC1B-FAFB-BEB22EF98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2E464CCC-5178-2C58-C381-FD76B6835C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It </a:t>
            </a:r>
            <a:r>
              <a:rPr lang="en-AU" altLang="en-US">
                <a:solidFill>
                  <a:srgbClr val="524B48"/>
                </a:solidFill>
                <a:latin typeface="Metropolis-Regular"/>
              </a:rPr>
              <a:t>can be difficult to know if someone's gambling is harmful. It helps to understand some of the common signs of gambling harm so you can look out for it in yourself or someone you know. The common signs include financial signs, emotional or psychological signs, relationship signs, health signs, cultural signs, work or study signs, and legacy signs.</a:t>
            </a: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a:solidFill>
                  <a:srgbClr val="524B48"/>
                </a:solidFill>
                <a:latin typeface="Metropolis-Regular"/>
              </a:rPr>
              <a:t>The following slides will explain each of these different types of gambling harm.</a:t>
            </a: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p:txBody>
      </p:sp>
      <p:sp>
        <p:nvSpPr>
          <p:cNvPr id="14340" name="Slide Number Placeholder 3">
            <a:extLst>
              <a:ext uri="{FF2B5EF4-FFF2-40B4-BE49-F238E27FC236}">
                <a16:creationId xmlns:a16="http://schemas.microsoft.com/office/drawing/2014/main" id="{BE55A9E5-C140-3016-7462-767BA1F0CA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349147-B368-43F5-89B0-76394A559D7F}" type="slidenum">
              <a:rPr lang="en-AU" altLang="en-US" smtClean="0"/>
              <a:pPr fontAlgn="base">
                <a:spcBef>
                  <a:spcPct val="0"/>
                </a:spcBef>
                <a:spcAft>
                  <a:spcPct val="0"/>
                </a:spcAft>
              </a:pPr>
              <a:t>8</a:t>
            </a:fld>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5A462E9-6E9B-8043-202A-E7A93581DA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E7FD4803-ABCF-31A5-BC15-0DA7C67B2F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first type of gambling harm is financial. </a:t>
            </a:r>
          </a:p>
          <a:p>
            <a:pPr eaLnBrk="1" hangingPunct="1">
              <a:spcBef>
                <a:spcPct val="0"/>
              </a:spcBef>
            </a:pPr>
            <a:endParaRPr lang="en-AU" altLang="en-US"/>
          </a:p>
          <a:p>
            <a:pPr eaLnBrk="1" hangingPunct="1">
              <a:spcBef>
                <a:spcPct val="0"/>
              </a:spcBef>
            </a:pPr>
            <a:r>
              <a:rPr lang="en-AU" altLang="en-US"/>
              <a:t>Someone who is showing financial signs of gambling harm might: have less money to spend on luxury items like holidays or electronics; be spending less on non-gambling related entertainment like family outings, social activities, or artistic, cultural or sporting events; have decreased savings; be looking for new or different ways to make money, like accessing more credit or finding additional employment; sell household items to obtain more cash; borrow or take money from family or friends without their consent; be spending less on family expenses like health care, education or insurance; have struggles buying basic items like food, housing, clothing or transport; or need assistance to pay for bills from family, friends or welfare organisations.</a:t>
            </a:r>
          </a:p>
          <a:p>
            <a:pPr eaLnBrk="1" hangingPunct="1">
              <a:spcBef>
                <a:spcPct val="0"/>
              </a:spcBef>
            </a:pPr>
            <a:endParaRPr lang="en-AU" altLang="en-US"/>
          </a:p>
          <a:p>
            <a:pPr eaLnBrk="1" hangingPunct="1">
              <a:spcBef>
                <a:spcPct val="0"/>
              </a:spcBef>
            </a:pPr>
            <a:r>
              <a:rPr lang="en-AU" altLang="en-US" b="1"/>
              <a:t>References:</a:t>
            </a:r>
            <a:endParaRPr lang="en-AU" altLang="en-US"/>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p:txBody>
      </p:sp>
      <p:sp>
        <p:nvSpPr>
          <p:cNvPr id="16388" name="Slide Number Placeholder 3">
            <a:extLst>
              <a:ext uri="{FF2B5EF4-FFF2-40B4-BE49-F238E27FC236}">
                <a16:creationId xmlns:a16="http://schemas.microsoft.com/office/drawing/2014/main" id="{C46F863F-AD82-0399-F2B4-74017EA34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47EC0A-C564-4EA7-9AF3-5F0B009CCE61}" type="slidenum">
              <a:rPr lang="en-AU" altLang="en-US" smtClean="0"/>
              <a:pPr fontAlgn="base">
                <a:spcBef>
                  <a:spcPct val="0"/>
                </a:spcBef>
                <a:spcAft>
                  <a:spcPct val="0"/>
                </a:spcAft>
              </a:pPr>
              <a:t>9</a:t>
            </a:fld>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B410472-D9B2-A4DF-AAB5-8B9966922C20}"/>
              </a:ext>
            </a:extLst>
          </p:cNvPr>
          <p:cNvSpPr>
            <a:spLocks noGrp="1"/>
          </p:cNvSpPr>
          <p:nvPr>
            <p:ph type="dt" sz="half" idx="10"/>
          </p:nvPr>
        </p:nvSpPr>
        <p:spPr/>
        <p:txBody>
          <a:bodyPr/>
          <a:lstStyle>
            <a:lvl1pPr>
              <a:defRPr/>
            </a:lvl1pPr>
          </a:lstStyle>
          <a:p>
            <a:pPr>
              <a:defRPr/>
            </a:pPr>
            <a:fld id="{8C34A34D-616C-4889-885D-4A7A79C101E0}" type="datetimeFigureOut">
              <a:rPr lang="en-AU"/>
              <a:pPr>
                <a:defRPr/>
              </a:pPr>
              <a:t>6/09/2024</a:t>
            </a:fld>
            <a:endParaRPr lang="en-AU"/>
          </a:p>
        </p:txBody>
      </p:sp>
      <p:sp>
        <p:nvSpPr>
          <p:cNvPr id="5" name="Footer Placeholder 4">
            <a:extLst>
              <a:ext uri="{FF2B5EF4-FFF2-40B4-BE49-F238E27FC236}">
                <a16:creationId xmlns:a16="http://schemas.microsoft.com/office/drawing/2014/main" id="{F2EABA92-AAA2-4ED0-F34A-440C033E84D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9C4B6ECC-EB33-052D-CED3-EA06C9349F9F}"/>
              </a:ext>
            </a:extLst>
          </p:cNvPr>
          <p:cNvSpPr>
            <a:spLocks noGrp="1"/>
          </p:cNvSpPr>
          <p:nvPr>
            <p:ph type="sldNum" sz="quarter" idx="12"/>
          </p:nvPr>
        </p:nvSpPr>
        <p:spPr/>
        <p:txBody>
          <a:bodyPr/>
          <a:lstStyle>
            <a:lvl1pPr>
              <a:defRPr/>
            </a:lvl1pPr>
          </a:lstStyle>
          <a:p>
            <a:pPr>
              <a:defRPr/>
            </a:pPr>
            <a:fld id="{3286F29A-8484-4A11-835A-7C274B352176}" type="slidenum">
              <a:rPr lang="en-AU"/>
              <a:pPr>
                <a:defRPr/>
              </a:pPr>
              <a:t>‹#›</a:t>
            </a:fld>
            <a:endParaRPr lang="en-AU"/>
          </a:p>
        </p:txBody>
      </p:sp>
    </p:spTree>
    <p:extLst>
      <p:ext uri="{BB962C8B-B14F-4D97-AF65-F5344CB8AC3E}">
        <p14:creationId xmlns:p14="http://schemas.microsoft.com/office/powerpoint/2010/main" val="2249021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DD7656-E364-F10B-3702-6EE74D644F65}"/>
              </a:ext>
            </a:extLst>
          </p:cNvPr>
          <p:cNvSpPr>
            <a:spLocks noGrp="1"/>
          </p:cNvSpPr>
          <p:nvPr>
            <p:ph type="dt" sz="half" idx="10"/>
          </p:nvPr>
        </p:nvSpPr>
        <p:spPr/>
        <p:txBody>
          <a:bodyPr/>
          <a:lstStyle>
            <a:lvl1pPr>
              <a:defRPr/>
            </a:lvl1pPr>
          </a:lstStyle>
          <a:p>
            <a:pPr>
              <a:defRPr/>
            </a:pPr>
            <a:fld id="{6AA1DBE4-0935-4A43-9626-2D3B456C3651}" type="datetimeFigureOut">
              <a:rPr lang="en-AU"/>
              <a:pPr>
                <a:defRPr/>
              </a:pPr>
              <a:t>6/09/2024</a:t>
            </a:fld>
            <a:endParaRPr lang="en-AU"/>
          </a:p>
        </p:txBody>
      </p:sp>
      <p:sp>
        <p:nvSpPr>
          <p:cNvPr id="5" name="Footer Placeholder 4">
            <a:extLst>
              <a:ext uri="{FF2B5EF4-FFF2-40B4-BE49-F238E27FC236}">
                <a16:creationId xmlns:a16="http://schemas.microsoft.com/office/drawing/2014/main" id="{C72FF8FB-63BD-F39E-3018-CBEFE719E35E}"/>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A7576690-4D34-2700-84CE-C46DA4C0C9C6}"/>
              </a:ext>
            </a:extLst>
          </p:cNvPr>
          <p:cNvSpPr>
            <a:spLocks noGrp="1"/>
          </p:cNvSpPr>
          <p:nvPr>
            <p:ph type="sldNum" sz="quarter" idx="12"/>
          </p:nvPr>
        </p:nvSpPr>
        <p:spPr/>
        <p:txBody>
          <a:bodyPr/>
          <a:lstStyle>
            <a:lvl1pPr>
              <a:defRPr/>
            </a:lvl1pPr>
          </a:lstStyle>
          <a:p>
            <a:pPr>
              <a:defRPr/>
            </a:pPr>
            <a:fld id="{751882CD-9480-4DFE-AB7A-9FE325314BBD}" type="slidenum">
              <a:rPr lang="en-AU"/>
              <a:pPr>
                <a:defRPr/>
              </a:pPr>
              <a:t>‹#›</a:t>
            </a:fld>
            <a:endParaRPr lang="en-AU"/>
          </a:p>
        </p:txBody>
      </p:sp>
    </p:spTree>
    <p:extLst>
      <p:ext uri="{BB962C8B-B14F-4D97-AF65-F5344CB8AC3E}">
        <p14:creationId xmlns:p14="http://schemas.microsoft.com/office/powerpoint/2010/main" val="231535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704A1B4-52F5-CFC9-5768-479772C5E509}"/>
              </a:ext>
            </a:extLst>
          </p:cNvPr>
          <p:cNvSpPr>
            <a:spLocks noGrp="1"/>
          </p:cNvSpPr>
          <p:nvPr>
            <p:ph type="dt" sz="half" idx="10"/>
          </p:nvPr>
        </p:nvSpPr>
        <p:spPr/>
        <p:txBody>
          <a:bodyPr/>
          <a:lstStyle>
            <a:lvl1pPr>
              <a:defRPr/>
            </a:lvl1pPr>
          </a:lstStyle>
          <a:p>
            <a:pPr>
              <a:defRPr/>
            </a:pPr>
            <a:fld id="{562F64A3-9090-48FF-9869-3308B98BDB4C}" type="datetimeFigureOut">
              <a:rPr lang="en-AU"/>
              <a:pPr>
                <a:defRPr/>
              </a:pPr>
              <a:t>6/09/2024</a:t>
            </a:fld>
            <a:endParaRPr lang="en-AU"/>
          </a:p>
        </p:txBody>
      </p:sp>
      <p:sp>
        <p:nvSpPr>
          <p:cNvPr id="5" name="Footer Placeholder 4">
            <a:extLst>
              <a:ext uri="{FF2B5EF4-FFF2-40B4-BE49-F238E27FC236}">
                <a16:creationId xmlns:a16="http://schemas.microsoft.com/office/drawing/2014/main" id="{0152D266-3305-6419-CB7C-47091110429D}"/>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81E101-1A7B-48C7-DE0E-CC9B42D76F6D}"/>
              </a:ext>
            </a:extLst>
          </p:cNvPr>
          <p:cNvSpPr>
            <a:spLocks noGrp="1"/>
          </p:cNvSpPr>
          <p:nvPr>
            <p:ph type="sldNum" sz="quarter" idx="12"/>
          </p:nvPr>
        </p:nvSpPr>
        <p:spPr/>
        <p:txBody>
          <a:bodyPr/>
          <a:lstStyle>
            <a:lvl1pPr>
              <a:defRPr/>
            </a:lvl1pPr>
          </a:lstStyle>
          <a:p>
            <a:pPr>
              <a:defRPr/>
            </a:pPr>
            <a:fld id="{80A266FC-31F3-4C56-A0C9-9E35EF07C7F7}" type="slidenum">
              <a:rPr lang="en-AU"/>
              <a:pPr>
                <a:defRPr/>
              </a:pPr>
              <a:t>‹#›</a:t>
            </a:fld>
            <a:endParaRPr lang="en-AU"/>
          </a:p>
        </p:txBody>
      </p:sp>
    </p:spTree>
    <p:extLst>
      <p:ext uri="{BB962C8B-B14F-4D97-AF65-F5344CB8AC3E}">
        <p14:creationId xmlns:p14="http://schemas.microsoft.com/office/powerpoint/2010/main" val="51740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ADDEA9-7CCA-A250-6ACF-E9A0227CC3C6}"/>
              </a:ext>
            </a:extLst>
          </p:cNvPr>
          <p:cNvSpPr>
            <a:spLocks noGrp="1"/>
          </p:cNvSpPr>
          <p:nvPr>
            <p:ph type="dt" sz="half" idx="10"/>
          </p:nvPr>
        </p:nvSpPr>
        <p:spPr/>
        <p:txBody>
          <a:bodyPr/>
          <a:lstStyle>
            <a:lvl1pPr>
              <a:defRPr/>
            </a:lvl1pPr>
          </a:lstStyle>
          <a:p>
            <a:pPr>
              <a:defRPr/>
            </a:pPr>
            <a:fld id="{5289780F-3357-4E2A-89E6-22A3117FE030}" type="datetimeFigureOut">
              <a:rPr lang="en-AU"/>
              <a:pPr>
                <a:defRPr/>
              </a:pPr>
              <a:t>6/09/2024</a:t>
            </a:fld>
            <a:endParaRPr lang="en-AU"/>
          </a:p>
        </p:txBody>
      </p:sp>
      <p:sp>
        <p:nvSpPr>
          <p:cNvPr id="5" name="Footer Placeholder 4">
            <a:extLst>
              <a:ext uri="{FF2B5EF4-FFF2-40B4-BE49-F238E27FC236}">
                <a16:creationId xmlns:a16="http://schemas.microsoft.com/office/drawing/2014/main" id="{A1598602-D688-2677-1924-B8396B782F80}"/>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8FB38827-D03F-A238-B267-1F11679E62DB}"/>
              </a:ext>
            </a:extLst>
          </p:cNvPr>
          <p:cNvSpPr>
            <a:spLocks noGrp="1"/>
          </p:cNvSpPr>
          <p:nvPr>
            <p:ph type="sldNum" sz="quarter" idx="12"/>
          </p:nvPr>
        </p:nvSpPr>
        <p:spPr/>
        <p:txBody>
          <a:bodyPr/>
          <a:lstStyle>
            <a:lvl1pPr>
              <a:defRPr/>
            </a:lvl1pPr>
          </a:lstStyle>
          <a:p>
            <a:pPr>
              <a:defRPr/>
            </a:pPr>
            <a:fld id="{D71D2F4E-2F4F-4359-BD8C-858E04F6F2CE}" type="slidenum">
              <a:rPr lang="en-AU"/>
              <a:pPr>
                <a:defRPr/>
              </a:pPr>
              <a:t>‹#›</a:t>
            </a:fld>
            <a:endParaRPr lang="en-AU"/>
          </a:p>
        </p:txBody>
      </p:sp>
    </p:spTree>
    <p:extLst>
      <p:ext uri="{BB962C8B-B14F-4D97-AF65-F5344CB8AC3E}">
        <p14:creationId xmlns:p14="http://schemas.microsoft.com/office/powerpoint/2010/main" val="196735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F3B66-F438-9742-2864-09BF9FC870F3}"/>
              </a:ext>
            </a:extLst>
          </p:cNvPr>
          <p:cNvSpPr>
            <a:spLocks noGrp="1"/>
          </p:cNvSpPr>
          <p:nvPr>
            <p:ph type="dt" sz="half" idx="10"/>
          </p:nvPr>
        </p:nvSpPr>
        <p:spPr/>
        <p:txBody>
          <a:bodyPr/>
          <a:lstStyle>
            <a:lvl1pPr>
              <a:defRPr/>
            </a:lvl1pPr>
          </a:lstStyle>
          <a:p>
            <a:pPr>
              <a:defRPr/>
            </a:pPr>
            <a:fld id="{A7D5FBE2-FB9B-44A3-9BEA-0C38C6406FE2}" type="datetimeFigureOut">
              <a:rPr lang="en-AU"/>
              <a:pPr>
                <a:defRPr/>
              </a:pPr>
              <a:t>6/09/2024</a:t>
            </a:fld>
            <a:endParaRPr lang="en-AU"/>
          </a:p>
        </p:txBody>
      </p:sp>
      <p:sp>
        <p:nvSpPr>
          <p:cNvPr id="5" name="Footer Placeholder 4">
            <a:extLst>
              <a:ext uri="{FF2B5EF4-FFF2-40B4-BE49-F238E27FC236}">
                <a16:creationId xmlns:a16="http://schemas.microsoft.com/office/drawing/2014/main" id="{4C69709B-4762-A455-FF77-BFEFEA1B1EEE}"/>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6338582-4A37-E786-0175-F7BD80923F5A}"/>
              </a:ext>
            </a:extLst>
          </p:cNvPr>
          <p:cNvSpPr>
            <a:spLocks noGrp="1"/>
          </p:cNvSpPr>
          <p:nvPr>
            <p:ph type="sldNum" sz="quarter" idx="12"/>
          </p:nvPr>
        </p:nvSpPr>
        <p:spPr/>
        <p:txBody>
          <a:bodyPr/>
          <a:lstStyle>
            <a:lvl1pPr>
              <a:defRPr/>
            </a:lvl1pPr>
          </a:lstStyle>
          <a:p>
            <a:pPr>
              <a:defRPr/>
            </a:pPr>
            <a:fld id="{F25B86C3-CA20-4F8E-9292-C20A4C8D8E81}" type="slidenum">
              <a:rPr lang="en-AU"/>
              <a:pPr>
                <a:defRPr/>
              </a:pPr>
              <a:t>‹#›</a:t>
            </a:fld>
            <a:endParaRPr lang="en-AU"/>
          </a:p>
        </p:txBody>
      </p:sp>
    </p:spTree>
    <p:extLst>
      <p:ext uri="{BB962C8B-B14F-4D97-AF65-F5344CB8AC3E}">
        <p14:creationId xmlns:p14="http://schemas.microsoft.com/office/powerpoint/2010/main" val="153121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13D57E6-B45B-752F-AEFB-9F5D3D94F7FF}"/>
              </a:ext>
            </a:extLst>
          </p:cNvPr>
          <p:cNvSpPr>
            <a:spLocks noGrp="1"/>
          </p:cNvSpPr>
          <p:nvPr>
            <p:ph type="dt" sz="half" idx="10"/>
          </p:nvPr>
        </p:nvSpPr>
        <p:spPr/>
        <p:txBody>
          <a:bodyPr/>
          <a:lstStyle>
            <a:lvl1pPr>
              <a:defRPr/>
            </a:lvl1pPr>
          </a:lstStyle>
          <a:p>
            <a:pPr>
              <a:defRPr/>
            </a:pPr>
            <a:fld id="{4595C8D6-BF08-4E36-8C4D-2C643A74B215}" type="datetimeFigureOut">
              <a:rPr lang="en-AU"/>
              <a:pPr>
                <a:defRPr/>
              </a:pPr>
              <a:t>6/09/2024</a:t>
            </a:fld>
            <a:endParaRPr lang="en-AU"/>
          </a:p>
        </p:txBody>
      </p:sp>
      <p:sp>
        <p:nvSpPr>
          <p:cNvPr id="6" name="Footer Placeholder 4">
            <a:extLst>
              <a:ext uri="{FF2B5EF4-FFF2-40B4-BE49-F238E27FC236}">
                <a16:creationId xmlns:a16="http://schemas.microsoft.com/office/drawing/2014/main" id="{90053662-0CC6-6283-C2DA-74513705AF5B}"/>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802BFE8-705F-6615-7DD0-6E1A73A5B447}"/>
              </a:ext>
            </a:extLst>
          </p:cNvPr>
          <p:cNvSpPr>
            <a:spLocks noGrp="1"/>
          </p:cNvSpPr>
          <p:nvPr>
            <p:ph type="sldNum" sz="quarter" idx="12"/>
          </p:nvPr>
        </p:nvSpPr>
        <p:spPr/>
        <p:txBody>
          <a:bodyPr/>
          <a:lstStyle>
            <a:lvl1pPr>
              <a:defRPr/>
            </a:lvl1pPr>
          </a:lstStyle>
          <a:p>
            <a:pPr>
              <a:defRPr/>
            </a:pPr>
            <a:fld id="{9AC2E1DB-8C98-451D-81CA-7F6EDF8ED253}" type="slidenum">
              <a:rPr lang="en-AU"/>
              <a:pPr>
                <a:defRPr/>
              </a:pPr>
              <a:t>‹#›</a:t>
            </a:fld>
            <a:endParaRPr lang="en-AU"/>
          </a:p>
        </p:txBody>
      </p:sp>
    </p:spTree>
    <p:extLst>
      <p:ext uri="{BB962C8B-B14F-4D97-AF65-F5344CB8AC3E}">
        <p14:creationId xmlns:p14="http://schemas.microsoft.com/office/powerpoint/2010/main" val="166866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7BE18E8A-AC9F-F4A4-C662-80A238B9E73C}"/>
              </a:ext>
            </a:extLst>
          </p:cNvPr>
          <p:cNvSpPr>
            <a:spLocks noGrp="1"/>
          </p:cNvSpPr>
          <p:nvPr>
            <p:ph type="dt" sz="half" idx="10"/>
          </p:nvPr>
        </p:nvSpPr>
        <p:spPr/>
        <p:txBody>
          <a:bodyPr/>
          <a:lstStyle>
            <a:lvl1pPr>
              <a:defRPr/>
            </a:lvl1pPr>
          </a:lstStyle>
          <a:p>
            <a:pPr>
              <a:defRPr/>
            </a:pPr>
            <a:fld id="{E9F86CE3-6997-41DF-98E4-A31CA906F84F}" type="datetimeFigureOut">
              <a:rPr lang="en-AU"/>
              <a:pPr>
                <a:defRPr/>
              </a:pPr>
              <a:t>6/09/2024</a:t>
            </a:fld>
            <a:endParaRPr lang="en-AU"/>
          </a:p>
        </p:txBody>
      </p:sp>
      <p:sp>
        <p:nvSpPr>
          <p:cNvPr id="8" name="Footer Placeholder 4">
            <a:extLst>
              <a:ext uri="{FF2B5EF4-FFF2-40B4-BE49-F238E27FC236}">
                <a16:creationId xmlns:a16="http://schemas.microsoft.com/office/drawing/2014/main" id="{5419D32A-D719-2862-1B8A-2518FB725F61}"/>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4E8B592B-D8CF-0774-8E1D-7B22C78AB6EE}"/>
              </a:ext>
            </a:extLst>
          </p:cNvPr>
          <p:cNvSpPr>
            <a:spLocks noGrp="1"/>
          </p:cNvSpPr>
          <p:nvPr>
            <p:ph type="sldNum" sz="quarter" idx="12"/>
          </p:nvPr>
        </p:nvSpPr>
        <p:spPr/>
        <p:txBody>
          <a:bodyPr/>
          <a:lstStyle>
            <a:lvl1pPr>
              <a:defRPr/>
            </a:lvl1pPr>
          </a:lstStyle>
          <a:p>
            <a:pPr>
              <a:defRPr/>
            </a:pPr>
            <a:fld id="{61A2ABAF-5090-4A6A-8611-0B1C98D14B84}" type="slidenum">
              <a:rPr lang="en-AU"/>
              <a:pPr>
                <a:defRPr/>
              </a:pPr>
              <a:t>‹#›</a:t>
            </a:fld>
            <a:endParaRPr lang="en-AU"/>
          </a:p>
        </p:txBody>
      </p:sp>
    </p:spTree>
    <p:extLst>
      <p:ext uri="{BB962C8B-B14F-4D97-AF65-F5344CB8AC3E}">
        <p14:creationId xmlns:p14="http://schemas.microsoft.com/office/powerpoint/2010/main" val="4022799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F6E64BCE-F1E5-A144-BEFC-6345BFCD049C}"/>
              </a:ext>
            </a:extLst>
          </p:cNvPr>
          <p:cNvSpPr>
            <a:spLocks noGrp="1"/>
          </p:cNvSpPr>
          <p:nvPr>
            <p:ph type="dt" sz="half" idx="10"/>
          </p:nvPr>
        </p:nvSpPr>
        <p:spPr/>
        <p:txBody>
          <a:bodyPr/>
          <a:lstStyle>
            <a:lvl1pPr>
              <a:defRPr/>
            </a:lvl1pPr>
          </a:lstStyle>
          <a:p>
            <a:pPr>
              <a:defRPr/>
            </a:pPr>
            <a:fld id="{7364E4F6-ABD1-42C9-8E57-217C6241527F}" type="datetimeFigureOut">
              <a:rPr lang="en-AU"/>
              <a:pPr>
                <a:defRPr/>
              </a:pPr>
              <a:t>6/09/2024</a:t>
            </a:fld>
            <a:endParaRPr lang="en-AU"/>
          </a:p>
        </p:txBody>
      </p:sp>
      <p:sp>
        <p:nvSpPr>
          <p:cNvPr id="4" name="Footer Placeholder 4">
            <a:extLst>
              <a:ext uri="{FF2B5EF4-FFF2-40B4-BE49-F238E27FC236}">
                <a16:creationId xmlns:a16="http://schemas.microsoft.com/office/drawing/2014/main" id="{D883D49A-3CBB-213D-FB73-C0C540258EFD}"/>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7D892E4F-9784-DA52-0846-201F5579DE19}"/>
              </a:ext>
            </a:extLst>
          </p:cNvPr>
          <p:cNvSpPr>
            <a:spLocks noGrp="1"/>
          </p:cNvSpPr>
          <p:nvPr>
            <p:ph type="sldNum" sz="quarter" idx="12"/>
          </p:nvPr>
        </p:nvSpPr>
        <p:spPr/>
        <p:txBody>
          <a:bodyPr/>
          <a:lstStyle>
            <a:lvl1pPr>
              <a:defRPr/>
            </a:lvl1pPr>
          </a:lstStyle>
          <a:p>
            <a:pPr>
              <a:defRPr/>
            </a:pPr>
            <a:fld id="{F1139F32-6371-441C-A988-31819FD0BEC9}" type="slidenum">
              <a:rPr lang="en-AU"/>
              <a:pPr>
                <a:defRPr/>
              </a:pPr>
              <a:t>‹#›</a:t>
            </a:fld>
            <a:endParaRPr lang="en-AU"/>
          </a:p>
        </p:txBody>
      </p:sp>
    </p:spTree>
    <p:extLst>
      <p:ext uri="{BB962C8B-B14F-4D97-AF65-F5344CB8AC3E}">
        <p14:creationId xmlns:p14="http://schemas.microsoft.com/office/powerpoint/2010/main" val="3125692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72BF83-17A4-C287-DDE7-CE906C4F9F50}"/>
              </a:ext>
            </a:extLst>
          </p:cNvPr>
          <p:cNvSpPr>
            <a:spLocks noGrp="1"/>
          </p:cNvSpPr>
          <p:nvPr>
            <p:ph type="dt" sz="half" idx="10"/>
          </p:nvPr>
        </p:nvSpPr>
        <p:spPr/>
        <p:txBody>
          <a:bodyPr/>
          <a:lstStyle>
            <a:lvl1pPr>
              <a:defRPr/>
            </a:lvl1pPr>
          </a:lstStyle>
          <a:p>
            <a:pPr>
              <a:defRPr/>
            </a:pPr>
            <a:fld id="{FECBFAAD-3E08-4642-B00A-CBAEC5BAF83B}" type="datetimeFigureOut">
              <a:rPr lang="en-AU"/>
              <a:pPr>
                <a:defRPr/>
              </a:pPr>
              <a:t>6/09/2024</a:t>
            </a:fld>
            <a:endParaRPr lang="en-AU"/>
          </a:p>
        </p:txBody>
      </p:sp>
      <p:sp>
        <p:nvSpPr>
          <p:cNvPr id="3" name="Footer Placeholder 4">
            <a:extLst>
              <a:ext uri="{FF2B5EF4-FFF2-40B4-BE49-F238E27FC236}">
                <a16:creationId xmlns:a16="http://schemas.microsoft.com/office/drawing/2014/main" id="{677752B0-1968-4F48-2FE1-FED9B0A0F00E}"/>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6156950F-687C-8BAF-1D60-ACAFFBBB54FB}"/>
              </a:ext>
            </a:extLst>
          </p:cNvPr>
          <p:cNvSpPr>
            <a:spLocks noGrp="1"/>
          </p:cNvSpPr>
          <p:nvPr>
            <p:ph type="sldNum" sz="quarter" idx="12"/>
          </p:nvPr>
        </p:nvSpPr>
        <p:spPr/>
        <p:txBody>
          <a:bodyPr/>
          <a:lstStyle>
            <a:lvl1pPr>
              <a:defRPr/>
            </a:lvl1pPr>
          </a:lstStyle>
          <a:p>
            <a:pPr>
              <a:defRPr/>
            </a:pPr>
            <a:fld id="{6638DF04-E1BE-45DB-BFA0-FC70DC96C892}" type="slidenum">
              <a:rPr lang="en-AU"/>
              <a:pPr>
                <a:defRPr/>
              </a:pPr>
              <a:t>‹#›</a:t>
            </a:fld>
            <a:endParaRPr lang="en-AU"/>
          </a:p>
        </p:txBody>
      </p:sp>
    </p:spTree>
    <p:extLst>
      <p:ext uri="{BB962C8B-B14F-4D97-AF65-F5344CB8AC3E}">
        <p14:creationId xmlns:p14="http://schemas.microsoft.com/office/powerpoint/2010/main" val="205888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A0E160A-B48B-B878-C3A5-4255A272AA97}"/>
              </a:ext>
            </a:extLst>
          </p:cNvPr>
          <p:cNvSpPr>
            <a:spLocks noGrp="1"/>
          </p:cNvSpPr>
          <p:nvPr>
            <p:ph type="dt" sz="half" idx="10"/>
          </p:nvPr>
        </p:nvSpPr>
        <p:spPr/>
        <p:txBody>
          <a:bodyPr/>
          <a:lstStyle>
            <a:lvl1pPr>
              <a:defRPr/>
            </a:lvl1pPr>
          </a:lstStyle>
          <a:p>
            <a:pPr>
              <a:defRPr/>
            </a:pPr>
            <a:fld id="{F7261FAE-8872-45D0-B83B-9E626B7ACC12}" type="datetimeFigureOut">
              <a:rPr lang="en-AU"/>
              <a:pPr>
                <a:defRPr/>
              </a:pPr>
              <a:t>6/09/2024</a:t>
            </a:fld>
            <a:endParaRPr lang="en-AU"/>
          </a:p>
        </p:txBody>
      </p:sp>
      <p:sp>
        <p:nvSpPr>
          <p:cNvPr id="6" name="Footer Placeholder 4">
            <a:extLst>
              <a:ext uri="{FF2B5EF4-FFF2-40B4-BE49-F238E27FC236}">
                <a16:creationId xmlns:a16="http://schemas.microsoft.com/office/drawing/2014/main" id="{EC38DCE4-7446-2D2A-CB21-AE971DD3C663}"/>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0FA10E47-1480-C89E-9EF0-ED3E9B48475D}"/>
              </a:ext>
            </a:extLst>
          </p:cNvPr>
          <p:cNvSpPr>
            <a:spLocks noGrp="1"/>
          </p:cNvSpPr>
          <p:nvPr>
            <p:ph type="sldNum" sz="quarter" idx="12"/>
          </p:nvPr>
        </p:nvSpPr>
        <p:spPr/>
        <p:txBody>
          <a:bodyPr/>
          <a:lstStyle>
            <a:lvl1pPr>
              <a:defRPr/>
            </a:lvl1pPr>
          </a:lstStyle>
          <a:p>
            <a:pPr>
              <a:defRPr/>
            </a:pPr>
            <a:fld id="{9DEA25BC-46BB-4416-8B88-09A68EF1A1F2}" type="slidenum">
              <a:rPr lang="en-AU"/>
              <a:pPr>
                <a:defRPr/>
              </a:pPr>
              <a:t>‹#›</a:t>
            </a:fld>
            <a:endParaRPr lang="en-AU"/>
          </a:p>
        </p:txBody>
      </p:sp>
    </p:spTree>
    <p:extLst>
      <p:ext uri="{BB962C8B-B14F-4D97-AF65-F5344CB8AC3E}">
        <p14:creationId xmlns:p14="http://schemas.microsoft.com/office/powerpoint/2010/main" val="394439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222FAB3-3DD7-6377-BA29-B332D9BF87B6}"/>
              </a:ext>
            </a:extLst>
          </p:cNvPr>
          <p:cNvSpPr>
            <a:spLocks noGrp="1"/>
          </p:cNvSpPr>
          <p:nvPr>
            <p:ph type="dt" sz="half" idx="10"/>
          </p:nvPr>
        </p:nvSpPr>
        <p:spPr/>
        <p:txBody>
          <a:bodyPr/>
          <a:lstStyle>
            <a:lvl1pPr>
              <a:defRPr/>
            </a:lvl1pPr>
          </a:lstStyle>
          <a:p>
            <a:pPr>
              <a:defRPr/>
            </a:pPr>
            <a:fld id="{833D3AB1-FCED-4491-9489-BA7967725575}" type="datetimeFigureOut">
              <a:rPr lang="en-AU"/>
              <a:pPr>
                <a:defRPr/>
              </a:pPr>
              <a:t>6/09/2024</a:t>
            </a:fld>
            <a:endParaRPr lang="en-AU"/>
          </a:p>
        </p:txBody>
      </p:sp>
      <p:sp>
        <p:nvSpPr>
          <p:cNvPr id="6" name="Footer Placeholder 4">
            <a:extLst>
              <a:ext uri="{FF2B5EF4-FFF2-40B4-BE49-F238E27FC236}">
                <a16:creationId xmlns:a16="http://schemas.microsoft.com/office/drawing/2014/main" id="{E9200E00-DE87-9C35-53F6-563B478804E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08A302CA-DAF4-FDD4-16E5-D39A528BD457}"/>
              </a:ext>
            </a:extLst>
          </p:cNvPr>
          <p:cNvSpPr>
            <a:spLocks noGrp="1"/>
          </p:cNvSpPr>
          <p:nvPr>
            <p:ph type="sldNum" sz="quarter" idx="12"/>
          </p:nvPr>
        </p:nvSpPr>
        <p:spPr/>
        <p:txBody>
          <a:bodyPr/>
          <a:lstStyle>
            <a:lvl1pPr>
              <a:defRPr/>
            </a:lvl1pPr>
          </a:lstStyle>
          <a:p>
            <a:pPr>
              <a:defRPr/>
            </a:pPr>
            <a:fld id="{00037FBA-E1CB-47FF-967F-F4D985AFBA45}" type="slidenum">
              <a:rPr lang="en-AU"/>
              <a:pPr>
                <a:defRPr/>
              </a:pPr>
              <a:t>‹#›</a:t>
            </a:fld>
            <a:endParaRPr lang="en-AU"/>
          </a:p>
        </p:txBody>
      </p:sp>
    </p:spTree>
    <p:extLst>
      <p:ext uri="{BB962C8B-B14F-4D97-AF65-F5344CB8AC3E}">
        <p14:creationId xmlns:p14="http://schemas.microsoft.com/office/powerpoint/2010/main" val="3646811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3ADCCF-00D0-CBD9-242B-51DC1F09632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B15D208A-9F00-5EEA-7FFA-833D1E3A2BF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C5D94B9B-D9A2-D46D-7558-B4572D6C35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A89438D-8031-4B48-9697-7F0BCEFFB495}" type="datetimeFigureOut">
              <a:rPr lang="en-AU"/>
              <a:pPr>
                <a:defRPr/>
              </a:pPr>
              <a:t>6/09/2024</a:t>
            </a:fld>
            <a:endParaRPr lang="en-AU"/>
          </a:p>
        </p:txBody>
      </p:sp>
      <p:sp>
        <p:nvSpPr>
          <p:cNvPr id="5" name="Footer Placeholder 4">
            <a:extLst>
              <a:ext uri="{FF2B5EF4-FFF2-40B4-BE49-F238E27FC236}">
                <a16:creationId xmlns:a16="http://schemas.microsoft.com/office/drawing/2014/main" id="{97D3FB18-581E-FE1F-5C5A-CF12EBAB2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AU"/>
          </a:p>
        </p:txBody>
      </p:sp>
      <p:sp>
        <p:nvSpPr>
          <p:cNvPr id="6" name="Slide Number Placeholder 5">
            <a:extLst>
              <a:ext uri="{FF2B5EF4-FFF2-40B4-BE49-F238E27FC236}">
                <a16:creationId xmlns:a16="http://schemas.microsoft.com/office/drawing/2014/main" id="{E10B90BE-B816-C58A-BD83-6EE828563A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7C76DC6-4197-4DEA-8FAD-5FDA546F59BB}"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fQ0GD0_SzCk?feature=oembed" TargetMode="Externa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Gambling Harm</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8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Old man sleeping on sofa">
            <a:extLst>
              <a:ext uri="{FF2B5EF4-FFF2-40B4-BE49-F238E27FC236}">
                <a16:creationId xmlns:a16="http://schemas.microsoft.com/office/drawing/2014/main" id="{8B3F482D-B5CA-FC65-7FB8-E076AFC30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0"/>
            <a:ext cx="76581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C8BA0B4-0E3D-F375-9EA2-E46C53414FFE}"/>
              </a:ext>
            </a:extLst>
          </p:cNvPr>
          <p:cNvSpPr/>
          <p:nvPr/>
        </p:nvSpPr>
        <p:spPr>
          <a:xfrm rot="5400000">
            <a:off x="2220884" y="-2169319"/>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17415" name="Content Placeholder 2">
            <a:extLst>
              <a:ext uri="{FF2B5EF4-FFF2-40B4-BE49-F238E27FC236}">
                <a16:creationId xmlns:a16="http://schemas.microsoft.com/office/drawing/2014/main" id="{7F562A29-4EC6-7EA8-5536-0DF3F620FDE6}"/>
              </a:ext>
            </a:extLst>
          </p:cNvPr>
          <p:cNvSpPr>
            <a:spLocks noGrp="1" noChangeArrowheads="1"/>
          </p:cNvSpPr>
          <p:nvPr>
            <p:ph idx="1"/>
          </p:nvPr>
        </p:nvSpPr>
        <p:spPr/>
        <p:txBody>
          <a:bodyPr/>
          <a:lstStyle/>
          <a:p>
            <a:pPr eaLnBrk="1" hangingPunct="1"/>
            <a:r>
              <a:rPr lang="en-AU" altLang="en-US">
                <a:latin typeface="Arial Nova" panose="020B0504020202020204" pitchFamily="34" charset="0"/>
              </a:rPr>
              <a:t>Distress or insecurity</a:t>
            </a:r>
          </a:p>
          <a:p>
            <a:pPr eaLnBrk="1" hangingPunct="1"/>
            <a:r>
              <a:rPr lang="en-AU" altLang="en-US">
                <a:latin typeface="Arial Nova" panose="020B0504020202020204" pitchFamily="34" charset="0"/>
              </a:rPr>
              <a:t>Struggles with self-worth </a:t>
            </a:r>
          </a:p>
          <a:p>
            <a:pPr eaLnBrk="1" hangingPunct="1"/>
            <a:r>
              <a:rPr lang="en-AU" altLang="en-US">
                <a:latin typeface="Arial Nova" panose="020B0504020202020204" pitchFamily="34" charset="0"/>
              </a:rPr>
              <a:t>Fears of judgment from others</a:t>
            </a:r>
          </a:p>
          <a:p>
            <a:pPr eaLnBrk="1" hangingPunct="1"/>
            <a:r>
              <a:rPr lang="en-AU" altLang="en-US">
                <a:latin typeface="Arial Nova" panose="020B0504020202020204" pitchFamily="34" charset="0"/>
              </a:rPr>
              <a:t>Desperation or powerlessness</a:t>
            </a:r>
          </a:p>
          <a:p>
            <a:pPr eaLnBrk="1" hangingPunct="1"/>
            <a:r>
              <a:rPr lang="en-AU" altLang="en-US">
                <a:latin typeface="Arial Nova" panose="020B0504020202020204" pitchFamily="34" charset="0"/>
              </a:rPr>
              <a:t>Less interest in goals or plans</a:t>
            </a:r>
          </a:p>
          <a:p>
            <a:pPr eaLnBrk="1" hangingPunct="1"/>
            <a:r>
              <a:rPr lang="en-AU" altLang="en-US">
                <a:latin typeface="Arial Nova" panose="020B0504020202020204" pitchFamily="34" charset="0"/>
              </a:rPr>
              <a:t>Mental health concerns</a:t>
            </a:r>
          </a:p>
          <a:p>
            <a:pPr eaLnBrk="1" hangingPunct="1"/>
            <a:r>
              <a:rPr lang="en-AU" altLang="en-US">
                <a:latin typeface="Arial Nova" panose="020B0504020202020204" pitchFamily="34" charset="0"/>
              </a:rPr>
              <a:t>Suicidal thoughts or behaviours</a:t>
            </a:r>
          </a:p>
          <a:p>
            <a:pPr eaLnBrk="1" hangingPunct="1"/>
            <a:endParaRPr lang="en-AU" altLang="en-US"/>
          </a:p>
        </p:txBody>
      </p:sp>
      <p:pic>
        <p:nvPicPr>
          <p:cNvPr id="17416" name="Graphic 4" descr="Heart with pulse outline">
            <a:extLst>
              <a:ext uri="{FF2B5EF4-FFF2-40B4-BE49-F238E27FC236}">
                <a16:creationId xmlns:a16="http://schemas.microsoft.com/office/drawing/2014/main" id="{563F96DC-93AB-604D-4FFA-4AB0CAE26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5925"/>
            <a:ext cx="12223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7CBF8786-E27A-7BB3-347A-D4199C732BF4}"/>
              </a:ext>
            </a:extLst>
          </p:cNvPr>
          <p:cNvSpPr/>
          <p:nvPr/>
        </p:nvSpPr>
        <p:spPr>
          <a:xfrm>
            <a:off x="4919602" y="571037"/>
            <a:ext cx="6403311"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14" name="Title 1">
            <a:extLst>
              <a:ext uri="{FF2B5EF4-FFF2-40B4-BE49-F238E27FC236}">
                <a16:creationId xmlns:a16="http://schemas.microsoft.com/office/drawing/2014/main" id="{159799FA-2F99-28AA-80F5-A4EFBFC8AF2D}"/>
              </a:ext>
            </a:extLst>
          </p:cNvPr>
          <p:cNvSpPr>
            <a:spLocks noGrp="1" noChangeArrowheads="1"/>
          </p:cNvSpPr>
          <p:nvPr>
            <p:ph type="title"/>
          </p:nvPr>
        </p:nvSpPr>
        <p:spPr>
          <a:xfrm>
            <a:off x="2060575" y="406400"/>
            <a:ext cx="10515600" cy="1325563"/>
          </a:xfrm>
        </p:spPr>
        <p:txBody>
          <a:bodyPr/>
          <a:lstStyle/>
          <a:p>
            <a:pPr eaLnBrk="1" hangingPunct="1"/>
            <a:r>
              <a:rPr lang="en-AU" altLang="en-US" dirty="0">
                <a:latin typeface="Arial Rounded MT Bold" panose="020F0704030504030204" pitchFamily="34" charset="0"/>
              </a:rPr>
              <a:t>Emotional or psychological harm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ouple in therapy">
            <a:extLst>
              <a:ext uri="{FF2B5EF4-FFF2-40B4-BE49-F238E27FC236}">
                <a16:creationId xmlns:a16="http://schemas.microsoft.com/office/drawing/2014/main" id="{919A6D17-8997-B721-DDD6-E9198F704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0"/>
            <a:ext cx="84248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EFFCDCF-F71C-E9A8-0F6D-0DC3D4DF9853}"/>
              </a:ext>
            </a:extLst>
          </p:cNvPr>
          <p:cNvSpPr/>
          <p:nvPr/>
        </p:nvSpPr>
        <p:spPr>
          <a:xfrm rot="5400000">
            <a:off x="2038160" y="-2038158"/>
            <a:ext cx="6176953" cy="1025327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3" name="Rectangle: Rounded Corners 2">
            <a:extLst>
              <a:ext uri="{FF2B5EF4-FFF2-40B4-BE49-F238E27FC236}">
                <a16:creationId xmlns:a16="http://schemas.microsoft.com/office/drawing/2014/main" id="{335FDBB6-586A-2BA2-F206-4F1CEBC7DD27}"/>
              </a:ext>
            </a:extLst>
          </p:cNvPr>
          <p:cNvSpPr/>
          <p:nvPr/>
        </p:nvSpPr>
        <p:spPr>
          <a:xfrm>
            <a:off x="3870030" y="599151"/>
            <a:ext cx="3864569"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464" name="Content Placeholder 6" descr="Suburban scene outline">
            <a:extLst>
              <a:ext uri="{FF2B5EF4-FFF2-40B4-BE49-F238E27FC236}">
                <a16:creationId xmlns:a16="http://schemas.microsoft.com/office/drawing/2014/main" id="{18B6FD21-F6A3-F0A5-5946-34B5B6C6C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8463"/>
            <a:ext cx="11969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
            <a:extLst>
              <a:ext uri="{FF2B5EF4-FFF2-40B4-BE49-F238E27FC236}">
                <a16:creationId xmlns:a16="http://schemas.microsoft.com/office/drawing/2014/main" id="{8752BD8D-450A-8918-F4ED-CA336A29A0C6}"/>
              </a:ext>
            </a:extLst>
          </p:cNvPr>
          <p:cNvSpPr>
            <a:spLocks noGrp="1" noChangeArrowheads="1"/>
          </p:cNvSpPr>
          <p:nvPr>
            <p:ph type="title"/>
          </p:nvPr>
        </p:nvSpPr>
        <p:spPr>
          <a:xfrm>
            <a:off x="2172325" y="398463"/>
            <a:ext cx="10515600" cy="1325563"/>
          </a:xfrm>
        </p:spPr>
        <p:txBody>
          <a:bodyPr/>
          <a:lstStyle/>
          <a:p>
            <a:pPr eaLnBrk="1" hangingPunct="1"/>
            <a:r>
              <a:rPr lang="en-AU" altLang="en-US" dirty="0">
                <a:latin typeface="Arial Rounded MT Bold" panose="020F0704030504030204" pitchFamily="34" charset="0"/>
              </a:rPr>
              <a:t>Relationships harm</a:t>
            </a:r>
          </a:p>
        </p:txBody>
      </p:sp>
      <p:sp>
        <p:nvSpPr>
          <p:cNvPr id="6" name="Content Placeholder 4">
            <a:extLst>
              <a:ext uri="{FF2B5EF4-FFF2-40B4-BE49-F238E27FC236}">
                <a16:creationId xmlns:a16="http://schemas.microsoft.com/office/drawing/2014/main" id="{EE420EA0-8F77-6E49-FA91-2848D4E28171}"/>
              </a:ext>
            </a:extLst>
          </p:cNvPr>
          <p:cNvSpPr>
            <a:spLocks noGrp="1" noChangeArrowheads="1"/>
          </p:cNvSpPr>
          <p:nvPr>
            <p:ph idx="1"/>
          </p:nvPr>
        </p:nvSpPr>
        <p:spPr>
          <a:xfrm>
            <a:off x="838200" y="1825625"/>
            <a:ext cx="6447020" cy="4351338"/>
          </a:xfrm>
        </p:spPr>
        <p:txBody>
          <a:bodyPr/>
          <a:lstStyle/>
          <a:p>
            <a:pPr eaLnBrk="1" hangingPunct="1"/>
            <a:r>
              <a:rPr lang="en-AU" altLang="en-US" dirty="0">
                <a:latin typeface="Arial Nova" panose="020B0504020202020204" pitchFamily="34" charset="0"/>
              </a:rPr>
              <a:t>Dishonest communication</a:t>
            </a:r>
          </a:p>
          <a:p>
            <a:pPr eaLnBrk="1" hangingPunct="1"/>
            <a:r>
              <a:rPr lang="en-AU" altLang="en-US" dirty="0">
                <a:latin typeface="Arial Nova" panose="020B0504020202020204" pitchFamily="34" charset="0"/>
              </a:rPr>
              <a:t>Reduced time spent with others</a:t>
            </a:r>
          </a:p>
          <a:p>
            <a:pPr eaLnBrk="1" hangingPunct="1"/>
            <a:r>
              <a:rPr lang="en-AU" altLang="en-US" dirty="0">
                <a:latin typeface="Arial Nova" panose="020B0504020202020204" pitchFamily="34" charset="0"/>
              </a:rPr>
              <a:t>Withdrawal from relationship responsibilities</a:t>
            </a:r>
          </a:p>
          <a:p>
            <a:pPr eaLnBrk="1" hangingPunct="1"/>
            <a:r>
              <a:rPr lang="en-AU" altLang="en-US" dirty="0">
                <a:latin typeface="Arial Nova" panose="020B0504020202020204" pitchFamily="34" charset="0"/>
              </a:rPr>
              <a:t>Increased tension</a:t>
            </a:r>
          </a:p>
          <a:p>
            <a:pPr eaLnBrk="1" hangingPunct="1"/>
            <a:r>
              <a:rPr lang="en-AU" altLang="en-US" dirty="0">
                <a:latin typeface="Arial Nova" panose="020B0504020202020204" pitchFamily="34" charset="0"/>
              </a:rPr>
              <a:t>Increased conflict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oman sitting in a couch">
            <a:extLst>
              <a:ext uri="{FF2B5EF4-FFF2-40B4-BE49-F238E27FC236}">
                <a16:creationId xmlns:a16="http://schemas.microsoft.com/office/drawing/2014/main" id="{316AB87E-BE87-1876-1C3A-0E92EDD9D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0"/>
            <a:ext cx="102727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2EC88F-2FA0-DA56-4CD4-6568FCB10DCD}"/>
              </a:ext>
            </a:extLst>
          </p:cNvPr>
          <p:cNvSpPr/>
          <p:nvPr/>
        </p:nvSpPr>
        <p:spPr>
          <a:xfrm rot="5400000">
            <a:off x="2581275" y="-2581275"/>
            <a:ext cx="6191253" cy="1135380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1510" name="Title 1">
            <a:extLst>
              <a:ext uri="{FF2B5EF4-FFF2-40B4-BE49-F238E27FC236}">
                <a16:creationId xmlns:a16="http://schemas.microsoft.com/office/drawing/2014/main" id="{B59DA6E9-C2B3-EBB4-FDE0-7DCDBAA59CAD}"/>
              </a:ext>
            </a:extLst>
          </p:cNvPr>
          <p:cNvSpPr>
            <a:spLocks noGrp="1" noChangeArrowheads="1"/>
          </p:cNvSpPr>
          <p:nvPr>
            <p:ph type="title"/>
          </p:nvPr>
        </p:nvSpPr>
        <p:spPr>
          <a:xfrm>
            <a:off x="2098675" y="384968"/>
            <a:ext cx="10515600" cy="1325563"/>
          </a:xfrm>
        </p:spPr>
        <p:txBody>
          <a:bodyPr/>
          <a:lstStyle/>
          <a:p>
            <a:pPr eaLnBrk="1" hangingPunct="1"/>
            <a:r>
              <a:rPr lang="en-AU" altLang="en-US" dirty="0">
                <a:latin typeface="Arial Rounded MT Bold" panose="020F0704030504030204" pitchFamily="34" charset="0"/>
              </a:rPr>
              <a:t>Health harm</a:t>
            </a:r>
          </a:p>
        </p:txBody>
      </p:sp>
      <p:pic>
        <p:nvPicPr>
          <p:cNvPr id="21512" name="Graphic 3" descr="Apple outline">
            <a:extLst>
              <a:ext uri="{FF2B5EF4-FFF2-40B4-BE49-F238E27FC236}">
                <a16:creationId xmlns:a16="http://schemas.microsoft.com/office/drawing/2014/main" id="{32E612E8-6667-BB66-D179-526D39374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34963"/>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50E6042D-C946-2CAF-3794-4F0E3D9C8051}"/>
              </a:ext>
            </a:extLst>
          </p:cNvPr>
          <p:cNvSpPr>
            <a:spLocks noGrp="1" noChangeArrowheads="1"/>
          </p:cNvSpPr>
          <p:nvPr>
            <p:ph idx="1"/>
          </p:nvPr>
        </p:nvSpPr>
        <p:spPr>
          <a:xfrm>
            <a:off x="838200" y="1825625"/>
            <a:ext cx="10515600" cy="4351338"/>
          </a:xfrm>
        </p:spPr>
        <p:txBody>
          <a:bodyPr/>
          <a:lstStyle/>
          <a:p>
            <a:pPr eaLnBrk="1" hangingPunct="1"/>
            <a:r>
              <a:rPr lang="en-AU" altLang="en-US" dirty="0">
                <a:latin typeface="Arial Nova" panose="020B0504020202020204" pitchFamily="34" charset="0"/>
              </a:rPr>
              <a:t>Changes to diet</a:t>
            </a:r>
          </a:p>
          <a:p>
            <a:pPr eaLnBrk="1" hangingPunct="1"/>
            <a:r>
              <a:rPr lang="en-AU" altLang="en-US" dirty="0">
                <a:latin typeface="Arial Nova" panose="020B0504020202020204" pitchFamily="34" charset="0"/>
              </a:rPr>
              <a:t>Less physical activity</a:t>
            </a:r>
          </a:p>
          <a:p>
            <a:pPr eaLnBrk="1" hangingPunct="1"/>
            <a:r>
              <a:rPr lang="en-AU" altLang="en-US" dirty="0">
                <a:latin typeface="Arial Nova" panose="020B0504020202020204" pitchFamily="34" charset="0"/>
              </a:rPr>
              <a:t>Reduced sleep</a:t>
            </a:r>
          </a:p>
          <a:p>
            <a:pPr eaLnBrk="1" hangingPunct="1"/>
            <a:r>
              <a:rPr lang="en-AU" altLang="en-US" dirty="0">
                <a:latin typeface="Arial Nova" panose="020B0504020202020204" pitchFamily="34" charset="0"/>
              </a:rPr>
              <a:t>Frequent injury or illness</a:t>
            </a:r>
          </a:p>
          <a:p>
            <a:pPr eaLnBrk="1" hangingPunct="1"/>
            <a:r>
              <a:rPr lang="en-AU" altLang="en-US" dirty="0">
                <a:latin typeface="Arial Nova" panose="020B0504020202020204" pitchFamily="34" charset="0"/>
              </a:rPr>
              <a:t>Increased blood pressure</a:t>
            </a:r>
          </a:p>
          <a:p>
            <a:pPr eaLnBrk="1" hangingPunct="1"/>
            <a:r>
              <a:rPr lang="en-AU" altLang="en-US" dirty="0">
                <a:latin typeface="Arial Nova" panose="020B0504020202020204" pitchFamily="34" charset="0"/>
              </a:rPr>
              <a:t>Increased smoking, alcohol or drug use</a:t>
            </a:r>
          </a:p>
          <a:p>
            <a:pPr eaLnBrk="1" hangingPunct="1"/>
            <a:r>
              <a:rPr lang="en-AU" altLang="en-US" dirty="0">
                <a:latin typeface="Arial Nova" panose="020B0504020202020204" pitchFamily="34" charset="0"/>
              </a:rPr>
              <a:t>Increased frequency of violence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People praying">
            <a:extLst>
              <a:ext uri="{FF2B5EF4-FFF2-40B4-BE49-F238E27FC236}">
                <a16:creationId xmlns:a16="http://schemas.microsoft.com/office/drawing/2014/main" id="{050E3565-7A60-17F8-CEA2-D79736C72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0"/>
            <a:ext cx="7332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68281F-359E-A4B0-E429-5CD292639621}"/>
              </a:ext>
            </a:extLst>
          </p:cNvPr>
          <p:cNvSpPr/>
          <p:nvPr/>
        </p:nvSpPr>
        <p:spPr>
          <a:xfrm rot="5400000">
            <a:off x="2504729" y="-2453164"/>
            <a:ext cx="6176953" cy="1108328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3558" name="Title 1">
            <a:extLst>
              <a:ext uri="{FF2B5EF4-FFF2-40B4-BE49-F238E27FC236}">
                <a16:creationId xmlns:a16="http://schemas.microsoft.com/office/drawing/2014/main" id="{F0899875-F3BA-98A5-1786-477FDFCFC74F}"/>
              </a:ext>
            </a:extLst>
          </p:cNvPr>
          <p:cNvSpPr>
            <a:spLocks noGrp="1" noChangeArrowheads="1"/>
          </p:cNvSpPr>
          <p:nvPr>
            <p:ph type="title"/>
          </p:nvPr>
        </p:nvSpPr>
        <p:spPr>
          <a:xfrm>
            <a:off x="2317750" y="365125"/>
            <a:ext cx="9036050" cy="1325563"/>
          </a:xfrm>
        </p:spPr>
        <p:txBody>
          <a:bodyPr/>
          <a:lstStyle/>
          <a:p>
            <a:pPr eaLnBrk="1" hangingPunct="1"/>
            <a:r>
              <a:rPr lang="en-AU" altLang="en-US">
                <a:latin typeface="Arial Rounded MT Bold" panose="020F0704030504030204" pitchFamily="34" charset="0"/>
              </a:rPr>
              <a:t>Cultural harm</a:t>
            </a:r>
          </a:p>
        </p:txBody>
      </p:sp>
      <p:sp>
        <p:nvSpPr>
          <p:cNvPr id="23559" name="Content Placeholder 2">
            <a:extLst>
              <a:ext uri="{FF2B5EF4-FFF2-40B4-BE49-F238E27FC236}">
                <a16:creationId xmlns:a16="http://schemas.microsoft.com/office/drawing/2014/main" id="{9678317D-8110-6EC3-2C42-C5D6EE51FD7E}"/>
              </a:ext>
            </a:extLst>
          </p:cNvPr>
          <p:cNvSpPr>
            <a:spLocks noGrp="1" noChangeArrowheads="1"/>
          </p:cNvSpPr>
          <p:nvPr>
            <p:ph sz="half" idx="1"/>
          </p:nvPr>
        </p:nvSpPr>
        <p:spPr>
          <a:xfrm>
            <a:off x="838200" y="2141538"/>
            <a:ext cx="5513388" cy="4351337"/>
          </a:xfrm>
        </p:spPr>
        <p:txBody>
          <a:bodyPr/>
          <a:lstStyle/>
          <a:p>
            <a:pPr eaLnBrk="1" hangingPunct="1"/>
            <a:r>
              <a:rPr lang="en-AU" altLang="en-US">
                <a:latin typeface="Arial Nova" panose="020B0504020202020204" pitchFamily="34" charset="0"/>
              </a:rPr>
              <a:t>Culturally-based shame or guilt</a:t>
            </a:r>
          </a:p>
          <a:p>
            <a:pPr eaLnBrk="1" hangingPunct="1"/>
            <a:r>
              <a:rPr lang="en-AU" altLang="en-US">
                <a:latin typeface="Arial Nova" panose="020B0504020202020204" pitchFamily="34" charset="0"/>
              </a:rPr>
              <a:t>Reduced engagement in cultural practices</a:t>
            </a:r>
          </a:p>
          <a:p>
            <a:pPr eaLnBrk="1" hangingPunct="1"/>
            <a:r>
              <a:rPr lang="en-AU" altLang="en-US">
                <a:latin typeface="Arial Nova" panose="020B0504020202020204" pitchFamily="34" charset="0"/>
              </a:rPr>
              <a:t>Decreased connection to culture</a:t>
            </a:r>
          </a:p>
          <a:p>
            <a:pPr eaLnBrk="1" hangingPunct="1"/>
            <a:r>
              <a:rPr lang="en-AU" altLang="en-US">
                <a:latin typeface="Arial Nova" panose="020B0504020202020204" pitchFamily="34" charset="0"/>
              </a:rPr>
              <a:t>Social exclusion or isolation</a:t>
            </a:r>
          </a:p>
          <a:p>
            <a:pPr eaLnBrk="1" hangingPunct="1"/>
            <a:r>
              <a:rPr lang="en-AU" altLang="en-US">
                <a:latin typeface="Arial Nova" panose="020B0504020202020204" pitchFamily="34" charset="0"/>
              </a:rPr>
              <a:t>Challenges with identity</a:t>
            </a:r>
          </a:p>
        </p:txBody>
      </p:sp>
      <p:pic>
        <p:nvPicPr>
          <p:cNvPr id="23560" name="Graphic 3" descr="Cheers outline">
            <a:extLst>
              <a:ext uri="{FF2B5EF4-FFF2-40B4-BE49-F238E27FC236}">
                <a16:creationId xmlns:a16="http://schemas.microsoft.com/office/drawing/2014/main" id="{EB6A3716-8576-C9F4-DB70-385BFF76A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2425"/>
            <a:ext cx="13255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Two women sitting on stairs looking at a phone&#10;&#10;Description automatically generated">
            <a:extLst>
              <a:ext uri="{FF2B5EF4-FFF2-40B4-BE49-F238E27FC236}">
                <a16:creationId xmlns:a16="http://schemas.microsoft.com/office/drawing/2014/main" id="{3B5A9659-9ADA-DF7B-649D-EDA562BA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39"/>
          <a:stretch>
            <a:fillRect/>
          </a:stretch>
        </p:blipFill>
        <p:spPr bwMode="auto">
          <a:xfrm>
            <a:off x="3954463" y="0"/>
            <a:ext cx="823753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6A065A4-6BDA-7EB1-7752-B9609D4F8AB6}"/>
              </a:ext>
            </a:extLst>
          </p:cNvPr>
          <p:cNvSpPr/>
          <p:nvPr/>
        </p:nvSpPr>
        <p:spPr>
          <a:xfrm rot="5400000">
            <a:off x="1982452" y="-1930889"/>
            <a:ext cx="6176953" cy="1003873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5607" name="Content Placeholder 2">
            <a:extLst>
              <a:ext uri="{FF2B5EF4-FFF2-40B4-BE49-F238E27FC236}">
                <a16:creationId xmlns:a16="http://schemas.microsoft.com/office/drawing/2014/main" id="{2F08CC9D-23D9-713E-A9C1-5DE193D3AA35}"/>
              </a:ext>
            </a:extLst>
          </p:cNvPr>
          <p:cNvSpPr>
            <a:spLocks noGrp="1" noChangeArrowheads="1"/>
          </p:cNvSpPr>
          <p:nvPr>
            <p:ph sz="half" idx="1"/>
          </p:nvPr>
        </p:nvSpPr>
        <p:spPr>
          <a:xfrm>
            <a:off x="838200" y="2141538"/>
            <a:ext cx="5622925" cy="4716462"/>
          </a:xfrm>
        </p:spPr>
        <p:txBody>
          <a:bodyPr/>
          <a:lstStyle/>
          <a:p>
            <a:pPr eaLnBrk="1" hangingPunct="1"/>
            <a:r>
              <a:rPr lang="en-AU" altLang="en-US">
                <a:latin typeface="Arial Nova" panose="020B0504020202020204" pitchFamily="34" charset="0"/>
              </a:rPr>
              <a:t>Reduced performance</a:t>
            </a:r>
          </a:p>
          <a:p>
            <a:pPr eaLnBrk="1" hangingPunct="1"/>
            <a:r>
              <a:rPr lang="en-AU" altLang="en-US">
                <a:latin typeface="Arial Nova" panose="020B0504020202020204" pitchFamily="34" charset="0"/>
              </a:rPr>
              <a:t>Increased absence</a:t>
            </a:r>
          </a:p>
          <a:p>
            <a:pPr eaLnBrk="1" hangingPunct="1"/>
            <a:r>
              <a:rPr lang="en-AU" altLang="en-US">
                <a:latin typeface="Arial Nova" panose="020B0504020202020204" pitchFamily="34" charset="0"/>
              </a:rPr>
              <a:t>Decreased focus</a:t>
            </a:r>
          </a:p>
          <a:p>
            <a:pPr eaLnBrk="1" hangingPunct="1"/>
            <a:r>
              <a:rPr lang="en-AU" altLang="en-US">
                <a:latin typeface="Arial Nova" panose="020B0504020202020204" pitchFamily="34" charset="0"/>
              </a:rPr>
              <a:t>Consequences from work or study institution </a:t>
            </a:r>
          </a:p>
          <a:p>
            <a:pPr eaLnBrk="1" hangingPunct="1"/>
            <a:r>
              <a:rPr lang="en-AU" altLang="en-US">
                <a:latin typeface="Arial Nova" panose="020B0504020202020204" pitchFamily="34" charset="0"/>
              </a:rPr>
              <a:t>Reduced availability to volunteer</a:t>
            </a:r>
          </a:p>
        </p:txBody>
      </p:sp>
      <p:pic>
        <p:nvPicPr>
          <p:cNvPr id="25608" name="Graphic 3" descr="Briefcase outline">
            <a:extLst>
              <a:ext uri="{FF2B5EF4-FFF2-40B4-BE49-F238E27FC236}">
                <a16:creationId xmlns:a16="http://schemas.microsoft.com/office/drawing/2014/main" id="{10C2E373-4F6C-A523-63E2-06F6147BC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7513"/>
            <a:ext cx="12874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A11D9D30-DF43-6CCD-4F25-FD8620C544B6}"/>
              </a:ext>
            </a:extLst>
          </p:cNvPr>
          <p:cNvSpPr/>
          <p:nvPr/>
        </p:nvSpPr>
        <p:spPr>
          <a:xfrm>
            <a:off x="4096281" y="572627"/>
            <a:ext cx="3864569"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06" name="Title 1">
            <a:extLst>
              <a:ext uri="{FF2B5EF4-FFF2-40B4-BE49-F238E27FC236}">
                <a16:creationId xmlns:a16="http://schemas.microsoft.com/office/drawing/2014/main" id="{C245E6CB-0EC1-98D5-971D-224D71A7415D}"/>
              </a:ext>
            </a:extLst>
          </p:cNvPr>
          <p:cNvSpPr>
            <a:spLocks noGrp="1" noChangeArrowheads="1"/>
          </p:cNvSpPr>
          <p:nvPr>
            <p:ph type="title"/>
          </p:nvPr>
        </p:nvSpPr>
        <p:spPr>
          <a:xfrm>
            <a:off x="2270125" y="365125"/>
            <a:ext cx="9228138" cy="1325563"/>
          </a:xfrm>
        </p:spPr>
        <p:txBody>
          <a:bodyPr/>
          <a:lstStyle/>
          <a:p>
            <a:pPr eaLnBrk="1" hangingPunct="1"/>
            <a:r>
              <a:rPr lang="en-AU" altLang="en-US" dirty="0">
                <a:latin typeface="Arial Rounded MT Bold" panose="020F0704030504030204" pitchFamily="34" charset="0"/>
              </a:rPr>
              <a:t>Work or study harm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descr="A person sitting at a table with his hands in his face&#10;&#10;Description automatically generated">
            <a:extLst>
              <a:ext uri="{FF2B5EF4-FFF2-40B4-BE49-F238E27FC236}">
                <a16:creationId xmlns:a16="http://schemas.microsoft.com/office/drawing/2014/main" id="{18F63249-A69F-9EC6-E0F4-453C1184B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3"/>
          <a:stretch>
            <a:fillRect/>
          </a:stretch>
        </p:blipFill>
        <p:spPr bwMode="auto">
          <a:xfrm>
            <a:off x="1905000" y="0"/>
            <a:ext cx="10287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66E7C56-206F-2194-B673-81BC14044DD7}"/>
              </a:ext>
            </a:extLst>
          </p:cNvPr>
          <p:cNvSpPr/>
          <p:nvPr/>
        </p:nvSpPr>
        <p:spPr>
          <a:xfrm rot="5400000">
            <a:off x="1916496" y="-1864934"/>
            <a:ext cx="6176953" cy="9906829"/>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7654" name="Title 1">
            <a:extLst>
              <a:ext uri="{FF2B5EF4-FFF2-40B4-BE49-F238E27FC236}">
                <a16:creationId xmlns:a16="http://schemas.microsoft.com/office/drawing/2014/main" id="{2E0AA9E1-95D8-8FF5-ADB0-A81EDB94DF4D}"/>
              </a:ext>
            </a:extLst>
          </p:cNvPr>
          <p:cNvSpPr>
            <a:spLocks noGrp="1" noChangeArrowheads="1"/>
          </p:cNvSpPr>
          <p:nvPr>
            <p:ph type="title"/>
          </p:nvPr>
        </p:nvSpPr>
        <p:spPr>
          <a:xfrm>
            <a:off x="2022475" y="365125"/>
            <a:ext cx="9331325" cy="1325563"/>
          </a:xfrm>
        </p:spPr>
        <p:txBody>
          <a:bodyPr/>
          <a:lstStyle/>
          <a:p>
            <a:pPr eaLnBrk="1" hangingPunct="1"/>
            <a:r>
              <a:rPr lang="en-AU" altLang="en-US">
                <a:latin typeface="Arial Rounded MT Bold" panose="020F0704030504030204" pitchFamily="34" charset="0"/>
              </a:rPr>
              <a:t>Legacy harm</a:t>
            </a:r>
          </a:p>
        </p:txBody>
      </p:sp>
      <p:sp>
        <p:nvSpPr>
          <p:cNvPr id="27655" name="Content Placeholder 2">
            <a:extLst>
              <a:ext uri="{FF2B5EF4-FFF2-40B4-BE49-F238E27FC236}">
                <a16:creationId xmlns:a16="http://schemas.microsoft.com/office/drawing/2014/main" id="{2FD72D5C-2A6F-6F85-F237-C2033E9B41CB}"/>
              </a:ext>
            </a:extLst>
          </p:cNvPr>
          <p:cNvSpPr>
            <a:spLocks noGrp="1" noChangeArrowheads="1"/>
          </p:cNvSpPr>
          <p:nvPr>
            <p:ph sz="half" idx="1"/>
          </p:nvPr>
        </p:nvSpPr>
        <p:spPr>
          <a:xfrm>
            <a:off x="838200" y="2095500"/>
            <a:ext cx="5446713" cy="4351338"/>
          </a:xfrm>
        </p:spPr>
        <p:txBody>
          <a:bodyPr/>
          <a:lstStyle/>
          <a:p>
            <a:pPr eaLnBrk="1" hangingPunct="1"/>
            <a:r>
              <a:rPr lang="en-AU" altLang="en-US">
                <a:latin typeface="Arial Nova" panose="020B0504020202020204" pitchFamily="34" charset="0"/>
              </a:rPr>
              <a:t>Loss of major life events</a:t>
            </a:r>
          </a:p>
          <a:p>
            <a:pPr eaLnBrk="1" hangingPunct="1"/>
            <a:r>
              <a:rPr lang="en-AU" altLang="en-US">
                <a:latin typeface="Arial Nova" panose="020B0504020202020204" pitchFamily="34" charset="0"/>
              </a:rPr>
              <a:t>Ongoing financial harm</a:t>
            </a:r>
          </a:p>
          <a:p>
            <a:pPr eaLnBrk="1" hangingPunct="1"/>
            <a:r>
              <a:rPr lang="en-AU" altLang="en-US">
                <a:latin typeface="Arial Nova" panose="020B0504020202020204" pitchFamily="34" charset="0"/>
              </a:rPr>
              <a:t>Loss of primary relationships</a:t>
            </a:r>
          </a:p>
          <a:p>
            <a:pPr eaLnBrk="1" hangingPunct="1"/>
            <a:r>
              <a:rPr lang="en-AU" altLang="en-US">
                <a:latin typeface="Arial Nova" panose="020B0504020202020204" pitchFamily="34" charset="0"/>
              </a:rPr>
              <a:t>Changes to location or career</a:t>
            </a:r>
          </a:p>
          <a:p>
            <a:pPr eaLnBrk="1" hangingPunct="1"/>
            <a:r>
              <a:rPr lang="en-AU" altLang="en-US">
                <a:latin typeface="Arial Nova" panose="020B0504020202020204" pitchFamily="34" charset="0"/>
              </a:rPr>
              <a:t>Homelessness</a:t>
            </a:r>
          </a:p>
          <a:p>
            <a:pPr eaLnBrk="1" hangingPunct="1"/>
            <a:r>
              <a:rPr lang="en-AU" altLang="en-US">
                <a:latin typeface="Arial Nova" panose="020B0504020202020204" pitchFamily="34" charset="0"/>
              </a:rPr>
              <a:t>Incarceration </a:t>
            </a:r>
          </a:p>
        </p:txBody>
      </p:sp>
      <p:pic>
        <p:nvPicPr>
          <p:cNvPr id="27656" name="Graphic 2" descr="Bow And Arrow outline">
            <a:extLst>
              <a:ext uri="{FF2B5EF4-FFF2-40B4-BE49-F238E27FC236}">
                <a16:creationId xmlns:a16="http://schemas.microsoft.com/office/drawing/2014/main" id="{357B20E1-E1BE-1541-A115-2E82A82B0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1163"/>
            <a:ext cx="11842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9651B9C-D29D-E78A-6D2C-931096CA70D2}"/>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Louise’s story</a:t>
            </a:r>
          </a:p>
        </p:txBody>
      </p:sp>
      <p:pic>
        <p:nvPicPr>
          <p:cNvPr id="2" name="Online Media 1" title="'When gambling took over...' Louise">
            <a:hlinkClick r:id="" action="ppaction://media"/>
            <a:extLst>
              <a:ext uri="{FF2B5EF4-FFF2-40B4-BE49-F238E27FC236}">
                <a16:creationId xmlns:a16="http://schemas.microsoft.com/office/drawing/2014/main" id="{1BB12620-584D-DEA1-7FCF-0EB8F96F4AFD}"/>
              </a:ext>
            </a:extLst>
          </p:cNvPr>
          <p:cNvPicPr>
            <a:picLocks noRot="1" noChangeAspect="1"/>
          </p:cNvPicPr>
          <p:nvPr>
            <a:videoFile r:link="rId1"/>
          </p:nvPr>
        </p:nvPicPr>
        <p:blipFill>
          <a:blip r:embed="rId4"/>
          <a:stretch>
            <a:fillRect/>
          </a:stretch>
        </p:blipFill>
        <p:spPr>
          <a:xfrm>
            <a:off x="2182813" y="1574800"/>
            <a:ext cx="7369175" cy="4164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hard hat using a drill to drill wood&#10;&#10;Description automatically generated">
            <a:extLst>
              <a:ext uri="{FF2B5EF4-FFF2-40B4-BE49-F238E27FC236}">
                <a16:creationId xmlns:a16="http://schemas.microsoft.com/office/drawing/2014/main" id="{A6D75E1F-197B-751C-BFE7-7588E7CF9D3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507"/>
          <a:stretch/>
        </p:blipFill>
        <p:spPr>
          <a:xfrm>
            <a:off x="1904372" y="0"/>
            <a:ext cx="10287628" cy="6176954"/>
          </a:xfrm>
          <a:prstGeom prst="rect">
            <a:avLst/>
          </a:prstGeom>
        </p:spPr>
      </p:pic>
      <p:sp>
        <p:nvSpPr>
          <p:cNvPr id="4" name="Rectangle 3">
            <a:extLst>
              <a:ext uri="{FF2B5EF4-FFF2-40B4-BE49-F238E27FC236}">
                <a16:creationId xmlns:a16="http://schemas.microsoft.com/office/drawing/2014/main" id="{AD5D0069-09A2-4886-33D4-52A11CD50EE8}"/>
              </a:ext>
            </a:extLst>
          </p:cNvPr>
          <p:cNvSpPr/>
          <p:nvPr/>
        </p:nvSpPr>
        <p:spPr>
          <a:xfrm rot="5400000">
            <a:off x="1902212" y="-1850646"/>
            <a:ext cx="6176953" cy="9878254"/>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31751" name="Text Placeholder 1">
            <a:extLst>
              <a:ext uri="{FF2B5EF4-FFF2-40B4-BE49-F238E27FC236}">
                <a16:creationId xmlns:a16="http://schemas.microsoft.com/office/drawing/2014/main" id="{59019706-9D82-6768-A8FE-D2D8DC712394}"/>
              </a:ext>
            </a:extLst>
          </p:cNvPr>
          <p:cNvSpPr>
            <a:spLocks noGrp="1" noChangeArrowheads="1"/>
          </p:cNvSpPr>
          <p:nvPr>
            <p:ph type="body" idx="1"/>
          </p:nvPr>
        </p:nvSpPr>
        <p:spPr>
          <a:xfrm>
            <a:off x="836613" y="1690688"/>
            <a:ext cx="5157787" cy="823912"/>
          </a:xfrm>
        </p:spPr>
        <p:txBody>
          <a:bodyPr/>
          <a:lstStyle/>
          <a:p>
            <a:pPr eaLnBrk="1" hangingPunct="1"/>
            <a:r>
              <a:rPr lang="en-AU" altLang="en-US" sz="2800">
                <a:latin typeface="Arial Nova" panose="020B0504020202020204" pitchFamily="34" charset="0"/>
              </a:rPr>
              <a:t>Social risk factors</a:t>
            </a:r>
          </a:p>
        </p:txBody>
      </p:sp>
      <p:sp>
        <p:nvSpPr>
          <p:cNvPr id="28680" name="Content Placeholder 2">
            <a:extLst>
              <a:ext uri="{FF2B5EF4-FFF2-40B4-BE49-F238E27FC236}">
                <a16:creationId xmlns:a16="http://schemas.microsoft.com/office/drawing/2014/main" id="{54128B84-9F15-3CE1-4CD4-915081CAC51A}"/>
              </a:ext>
            </a:extLst>
          </p:cNvPr>
          <p:cNvSpPr>
            <a:spLocks noGrp="1" noChangeArrowheads="1"/>
          </p:cNvSpPr>
          <p:nvPr>
            <p:ph sz="half" idx="2"/>
          </p:nvPr>
        </p:nvSpPr>
        <p:spPr>
          <a:xfrm>
            <a:off x="836613" y="2514600"/>
            <a:ext cx="5157787" cy="3684588"/>
          </a:xfrm>
        </p:spPr>
        <p:txBody>
          <a:bodyPr/>
          <a:lstStyle/>
          <a:p>
            <a:pPr eaLnBrk="1" hangingPunct="1">
              <a:defRPr/>
            </a:pPr>
            <a:r>
              <a:rPr lang="en-AU" altLang="en-US" dirty="0">
                <a:latin typeface="Arial Nova" panose="020B0504020202020204" pitchFamily="34" charset="0"/>
              </a:rPr>
              <a:t>Gender: men are more at-risk than women</a:t>
            </a:r>
          </a:p>
          <a:p>
            <a:pPr eaLnBrk="1" hangingPunct="1">
              <a:defRPr/>
            </a:pPr>
            <a:r>
              <a:rPr lang="en-AU" altLang="en-US" dirty="0">
                <a:latin typeface="Arial Nova" panose="020B0504020202020204" pitchFamily="34" charset="0"/>
              </a:rPr>
              <a:t>Age: 18–34-year-olds</a:t>
            </a:r>
          </a:p>
          <a:p>
            <a:pPr eaLnBrk="1" hangingPunct="1">
              <a:defRPr/>
            </a:pPr>
            <a:r>
              <a:rPr lang="en-AU" altLang="en-US" dirty="0">
                <a:latin typeface="Arial Nova" panose="020B0504020202020204" pitchFamily="34" charset="0"/>
              </a:rPr>
              <a:t>Occupation: blue collar workers</a:t>
            </a:r>
            <a:endParaRPr lang="en-AU" altLang="en-US" dirty="0">
              <a:highlight>
                <a:srgbClr val="FFFF00"/>
              </a:highlight>
              <a:latin typeface="Arial Nova" panose="020B0504020202020204" pitchFamily="34" charset="0"/>
            </a:endParaRPr>
          </a:p>
        </p:txBody>
      </p:sp>
      <p:sp>
        <p:nvSpPr>
          <p:cNvPr id="3" name="Rectangle: Rounded Corners 2">
            <a:extLst>
              <a:ext uri="{FF2B5EF4-FFF2-40B4-BE49-F238E27FC236}">
                <a16:creationId xmlns:a16="http://schemas.microsoft.com/office/drawing/2014/main" id="{5E356671-323B-0635-8189-E2D7F433C78E}"/>
              </a:ext>
            </a:extLst>
          </p:cNvPr>
          <p:cNvSpPr/>
          <p:nvPr/>
        </p:nvSpPr>
        <p:spPr>
          <a:xfrm>
            <a:off x="4682068" y="529763"/>
            <a:ext cx="3864569"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750" name="Title 1">
            <a:extLst>
              <a:ext uri="{FF2B5EF4-FFF2-40B4-BE49-F238E27FC236}">
                <a16:creationId xmlns:a16="http://schemas.microsoft.com/office/drawing/2014/main" id="{4584B459-B671-0E56-0E86-25F8E98C0DB1}"/>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harm risk factors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erson sitting in empty room">
            <a:extLst>
              <a:ext uri="{FF2B5EF4-FFF2-40B4-BE49-F238E27FC236}">
                <a16:creationId xmlns:a16="http://schemas.microsoft.com/office/drawing/2014/main" id="{1F1DA72D-B72F-0099-6FB6-14E7F7ACB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68"/>
          <a:stretch>
            <a:fillRect/>
          </a:stretch>
        </p:blipFill>
        <p:spPr bwMode="auto">
          <a:xfrm>
            <a:off x="3422650" y="0"/>
            <a:ext cx="876935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5CF14D8-2980-EC25-04B3-94A49E2490D4}"/>
              </a:ext>
            </a:extLst>
          </p:cNvPr>
          <p:cNvSpPr/>
          <p:nvPr/>
        </p:nvSpPr>
        <p:spPr>
          <a:xfrm rot="5400000">
            <a:off x="2288742" y="-2288740"/>
            <a:ext cx="6176953" cy="10754439"/>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3798" name="Title 1">
            <a:extLst>
              <a:ext uri="{FF2B5EF4-FFF2-40B4-BE49-F238E27FC236}">
                <a16:creationId xmlns:a16="http://schemas.microsoft.com/office/drawing/2014/main" id="{1CAC8919-4E96-5AD8-0C99-D116E148D70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 risk factors</a:t>
            </a:r>
          </a:p>
        </p:txBody>
      </p:sp>
      <p:sp>
        <p:nvSpPr>
          <p:cNvPr id="33799" name="Text Placeholder 1">
            <a:extLst>
              <a:ext uri="{FF2B5EF4-FFF2-40B4-BE49-F238E27FC236}">
                <a16:creationId xmlns:a16="http://schemas.microsoft.com/office/drawing/2014/main" id="{FEAB9BB0-1BAE-3B91-F965-7DBD9CD35BC5}"/>
              </a:ext>
            </a:extLst>
          </p:cNvPr>
          <p:cNvSpPr>
            <a:spLocks noGrp="1" noChangeArrowheads="1"/>
          </p:cNvSpPr>
          <p:nvPr>
            <p:ph type="body" idx="1"/>
          </p:nvPr>
        </p:nvSpPr>
        <p:spPr/>
        <p:txBody>
          <a:bodyPr/>
          <a:lstStyle/>
          <a:p>
            <a:pPr eaLnBrk="1" hangingPunct="1"/>
            <a:r>
              <a:rPr lang="en-AU" altLang="en-US" sz="2800">
                <a:latin typeface="Arial Nova" panose="020B0504020202020204" pitchFamily="34" charset="0"/>
              </a:rPr>
              <a:t>Individual risk factors</a:t>
            </a:r>
          </a:p>
        </p:txBody>
      </p:sp>
      <p:sp>
        <p:nvSpPr>
          <p:cNvPr id="33800" name="Content Placeholder 2">
            <a:extLst>
              <a:ext uri="{FF2B5EF4-FFF2-40B4-BE49-F238E27FC236}">
                <a16:creationId xmlns:a16="http://schemas.microsoft.com/office/drawing/2014/main" id="{2C1D3F1B-9777-4DDC-6C8F-EFBA30C2B052}"/>
              </a:ext>
            </a:extLst>
          </p:cNvPr>
          <p:cNvSpPr>
            <a:spLocks noGrp="1" noChangeArrowheads="1"/>
          </p:cNvSpPr>
          <p:nvPr>
            <p:ph sz="half" idx="2"/>
          </p:nvPr>
        </p:nvSpPr>
        <p:spPr/>
        <p:txBody>
          <a:bodyPr/>
          <a:lstStyle/>
          <a:p>
            <a:pPr eaLnBrk="1" hangingPunct="1"/>
            <a:r>
              <a:rPr lang="en-AU" altLang="en-US" dirty="0">
                <a:latin typeface="Arial Nova" panose="020B0504020202020204" pitchFamily="34" charset="0"/>
              </a:rPr>
              <a:t>Big changes in life</a:t>
            </a:r>
          </a:p>
          <a:p>
            <a:pPr eaLnBrk="1" hangingPunct="1"/>
            <a:r>
              <a:rPr lang="en-AU" altLang="en-US" dirty="0">
                <a:latin typeface="Arial Nova" panose="020B0504020202020204" pitchFamily="34" charset="0"/>
              </a:rPr>
              <a:t>Mental ill-health</a:t>
            </a:r>
          </a:p>
          <a:p>
            <a:pPr eaLnBrk="1" hangingPunct="1"/>
            <a:r>
              <a:rPr lang="en-AU" altLang="en-US" dirty="0">
                <a:latin typeface="Arial Nova" panose="020B0504020202020204" pitchFamily="34" charset="0"/>
              </a:rPr>
              <a:t>Drugs or alcohol use</a:t>
            </a:r>
          </a:p>
          <a:p>
            <a:pPr eaLnBrk="1" hangingPunct="1"/>
            <a:r>
              <a:rPr lang="en-AU" altLang="en-US" dirty="0">
                <a:latin typeface="Arial Nova" panose="020B0504020202020204" pitchFamily="34" charset="0"/>
              </a:rPr>
              <a:t>Previous experience of gambling harm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0EDB0D8-60CB-A3CF-6080-779AEAA42FEF}"/>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Get support</a:t>
            </a:r>
          </a:p>
        </p:txBody>
      </p:sp>
      <p:sp>
        <p:nvSpPr>
          <p:cNvPr id="35843" name="Content Placeholder 2">
            <a:extLst>
              <a:ext uri="{FF2B5EF4-FFF2-40B4-BE49-F238E27FC236}">
                <a16:creationId xmlns:a16="http://schemas.microsoft.com/office/drawing/2014/main" id="{FF579C8A-36E6-D523-EA92-25199A3DF252}"/>
              </a:ext>
            </a:extLst>
          </p:cNvPr>
          <p:cNvSpPr>
            <a:spLocks noGrp="1" noChangeArrowheads="1"/>
          </p:cNvSpPr>
          <p:nvPr>
            <p:ph idx="1"/>
          </p:nvPr>
        </p:nvSpPr>
        <p:spPr>
          <a:xfrm>
            <a:off x="1160463" y="3951288"/>
            <a:ext cx="1973262" cy="827087"/>
          </a:xfrm>
        </p:spPr>
        <p:txBody>
          <a:bodyPr/>
          <a:lstStyle/>
          <a:p>
            <a:pPr marL="0" indent="0"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35844" name="Content Placeholder 2">
            <a:extLst>
              <a:ext uri="{FF2B5EF4-FFF2-40B4-BE49-F238E27FC236}">
                <a16:creationId xmlns:a16="http://schemas.microsoft.com/office/drawing/2014/main" id="{5AF1212D-DDDD-AAD5-AEAF-F2042BF8A42E}"/>
              </a:ext>
            </a:extLst>
          </p:cNvPr>
          <p:cNvSpPr txBox="1">
            <a:spLocks noChangeArrowheads="1"/>
          </p:cNvSpPr>
          <p:nvPr/>
        </p:nvSpPr>
        <p:spPr bwMode="auto">
          <a:xfrm>
            <a:off x="8831263" y="3951288"/>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Support services</a:t>
            </a:r>
          </a:p>
        </p:txBody>
      </p:sp>
      <p:sp>
        <p:nvSpPr>
          <p:cNvPr id="35845" name="Content Placeholder 2">
            <a:extLst>
              <a:ext uri="{FF2B5EF4-FFF2-40B4-BE49-F238E27FC236}">
                <a16:creationId xmlns:a16="http://schemas.microsoft.com/office/drawing/2014/main" id="{5A86AABB-397D-D4F0-D125-8613C3E41F21}"/>
              </a:ext>
            </a:extLst>
          </p:cNvPr>
          <p:cNvSpPr txBox="1">
            <a:spLocks noChangeArrowheads="1"/>
          </p:cNvSpPr>
          <p:nvPr/>
        </p:nvSpPr>
        <p:spPr bwMode="auto">
          <a:xfrm>
            <a:off x="5173663" y="3952875"/>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Ban yourself</a:t>
            </a:r>
          </a:p>
        </p:txBody>
      </p:sp>
      <p:pic>
        <p:nvPicPr>
          <p:cNvPr id="35846" name="Graphic 2" descr="Female Profile with solid fill">
            <a:extLst>
              <a:ext uri="{FF2B5EF4-FFF2-40B4-BE49-F238E27FC236}">
                <a16:creationId xmlns:a16="http://schemas.microsoft.com/office/drawing/2014/main" id="{1A84DC75-FEE1-799A-C786-1985CFC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2373313"/>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Graphic 4" descr="Lock with solid fill">
            <a:extLst>
              <a:ext uri="{FF2B5EF4-FFF2-40B4-BE49-F238E27FC236}">
                <a16:creationId xmlns:a16="http://schemas.microsoft.com/office/drawing/2014/main" id="{FE95910B-32FF-67A0-6C29-84E7F0B07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373313"/>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Graphic 6" descr="Call center with solid fill">
            <a:extLst>
              <a:ext uri="{FF2B5EF4-FFF2-40B4-BE49-F238E27FC236}">
                <a16:creationId xmlns:a16="http://schemas.microsoft.com/office/drawing/2014/main" id="{91038663-CFA7-5756-D8C1-1108E20C3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813" y="2373313"/>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FCD13B8-E05B-6002-0E4B-EF018D82392B}"/>
              </a:ext>
            </a:extLst>
          </p:cNvPr>
          <p:cNvSpPr>
            <a:spLocks noGrp="1" noChangeArrowheads="1"/>
          </p:cNvSpPr>
          <p:nvPr>
            <p:ph type="title"/>
          </p:nvPr>
        </p:nvSpPr>
        <p:spPr/>
        <p:txBody>
          <a:bodyPr/>
          <a:lstStyle/>
          <a:p>
            <a:r>
              <a:rPr lang="en-AU" altLang="en-US">
                <a:latin typeface="Arial Rounded MT Bold" panose="020F0704030504030204" pitchFamily="34" charset="0"/>
              </a:rPr>
              <a:t>Acknowledgement of Country</a:t>
            </a:r>
          </a:p>
        </p:txBody>
      </p:sp>
      <p:sp>
        <p:nvSpPr>
          <p:cNvPr id="5123" name="Content Placeholder 2">
            <a:extLst>
              <a:ext uri="{FF2B5EF4-FFF2-40B4-BE49-F238E27FC236}">
                <a16:creationId xmlns:a16="http://schemas.microsoft.com/office/drawing/2014/main" id="{E922B97D-FF8D-1C18-6CCD-EA59970B852D}"/>
              </a:ext>
            </a:extLst>
          </p:cNvPr>
          <p:cNvSpPr>
            <a:spLocks noGrp="1" noChangeArrowheads="1"/>
          </p:cNvSpPr>
          <p:nvPr>
            <p:ph idx="1"/>
          </p:nvPr>
        </p:nvSpPr>
        <p:spPr>
          <a:xfrm>
            <a:off x="838200" y="1817688"/>
            <a:ext cx="6083300" cy="4351337"/>
          </a:xfrm>
        </p:spPr>
        <p:txBody>
          <a:bodyPr/>
          <a:lstStyle/>
          <a:p>
            <a:pPr marL="0" indent="0">
              <a:buFont typeface="Arial" panose="020B0604020202020204" pitchFamily="34" charset="0"/>
              <a:buNone/>
            </a:pPr>
            <a:r>
              <a:rPr lang="en-AU" altLang="en-US">
                <a:latin typeface="Arial Nova" panose="020B0504020202020204" pitchFamily="34" charset="0"/>
              </a:rPr>
              <a:t>We acknowledge the Traditional Custodians of the lands and waters on which we meet today. </a:t>
            </a:r>
          </a:p>
          <a:p>
            <a:pPr marL="0" indent="0">
              <a:buFont typeface="Arial" panose="020B0604020202020204" pitchFamily="34" charset="0"/>
              <a:buNone/>
            </a:pPr>
            <a:r>
              <a:rPr lang="en-AU" altLang="en-US">
                <a:latin typeface="Arial Nova" panose="020B0504020202020204" pitchFamily="34" charset="0"/>
              </a:rPr>
              <a:t>We pay our respects to Elders past, present and emerging.</a:t>
            </a:r>
          </a:p>
          <a:p>
            <a:pPr marL="0" indent="0">
              <a:buFont typeface="Arial" panose="020B0604020202020204" pitchFamily="34" charset="0"/>
              <a:buNone/>
            </a:pPr>
            <a:r>
              <a:rPr lang="en-AU" altLang="en-US">
                <a:latin typeface="Arial Nova" panose="020B0504020202020204" pitchFamily="34" charset="0"/>
              </a:rPr>
              <a:t>We extend that respect to Aboriginal and Torres Strait Islander peoples here today.</a:t>
            </a:r>
          </a:p>
        </p:txBody>
      </p:sp>
      <p:pic>
        <p:nvPicPr>
          <p:cNvPr id="5124" name="Picture 3" descr="A tree with roots and a person in the middle&#10;&#10;Description automatically generated with medium confidence">
            <a:extLst>
              <a:ext uri="{FF2B5EF4-FFF2-40B4-BE49-F238E27FC236}">
                <a16:creationId xmlns:a16="http://schemas.microsoft.com/office/drawing/2014/main" id="{6178C3C0-5FAC-E01A-800A-A98B2BFFF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479550"/>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A person writing on sticky notes">
            <a:extLst>
              <a:ext uri="{FF2B5EF4-FFF2-40B4-BE49-F238E27FC236}">
                <a16:creationId xmlns:a16="http://schemas.microsoft.com/office/drawing/2014/main" id="{9DA85C42-5B00-05F6-6F7E-F574AD22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748" b="9930"/>
          <a:stretch>
            <a:fillRect/>
          </a:stretch>
        </p:blipFill>
        <p:spPr bwMode="auto">
          <a:xfrm>
            <a:off x="4141788" y="0"/>
            <a:ext cx="8050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A9F3EC8-07F0-D6A6-970A-8759EC4AA7C5}"/>
              </a:ext>
            </a:extLst>
          </p:cNvPr>
          <p:cNvSpPr/>
          <p:nvPr/>
        </p:nvSpPr>
        <p:spPr>
          <a:xfrm rot="5400000">
            <a:off x="2157889" y="-2106324"/>
            <a:ext cx="6176953" cy="1038961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7894" name="Title 1">
            <a:extLst>
              <a:ext uri="{FF2B5EF4-FFF2-40B4-BE49-F238E27FC236}">
                <a16:creationId xmlns:a16="http://schemas.microsoft.com/office/drawing/2014/main" id="{38C48065-7C0A-5D59-98E2-25E5EA410476}"/>
              </a:ext>
            </a:extLst>
          </p:cNvPr>
          <p:cNvSpPr>
            <a:spLocks noGrp="1" noChangeArrowheads="1"/>
          </p:cNvSpPr>
          <p:nvPr>
            <p:ph type="title"/>
          </p:nvPr>
        </p:nvSpPr>
        <p:spPr>
          <a:xfrm>
            <a:off x="838200" y="365125"/>
            <a:ext cx="7734300" cy="1325563"/>
          </a:xfrm>
        </p:spPr>
        <p:txBody>
          <a:bodyPr/>
          <a:lstStyle/>
          <a:p>
            <a:pPr eaLnBrk="1" hangingPunct="1"/>
            <a:r>
              <a:rPr lang="en-AU" altLang="en-US">
                <a:latin typeface="Arial Rounded MT Bold" panose="020F0704030504030204" pitchFamily="34" charset="0"/>
              </a:rPr>
              <a:t>Self-help</a:t>
            </a:r>
          </a:p>
        </p:txBody>
      </p:sp>
      <p:sp>
        <p:nvSpPr>
          <p:cNvPr id="37895" name="Content Placeholder 2">
            <a:extLst>
              <a:ext uri="{FF2B5EF4-FFF2-40B4-BE49-F238E27FC236}">
                <a16:creationId xmlns:a16="http://schemas.microsoft.com/office/drawing/2014/main" id="{B83DA42D-B434-5F34-67DD-260CFA2F5A7D}"/>
              </a:ext>
            </a:extLst>
          </p:cNvPr>
          <p:cNvSpPr>
            <a:spLocks noGrp="1" noChangeArrowheads="1"/>
          </p:cNvSpPr>
          <p:nvPr>
            <p:ph idx="1"/>
          </p:nvPr>
        </p:nvSpPr>
        <p:spPr/>
        <p:txBody>
          <a:bodyPr/>
          <a:lstStyle/>
          <a:p>
            <a:pPr eaLnBrk="1" hangingPunct="1"/>
            <a:r>
              <a:rPr lang="en-AU" altLang="en-US">
                <a:latin typeface="Arial Nova" panose="020B0504020202020204" pitchFamily="34" charset="0"/>
              </a:rPr>
              <a:t>Changing thoughts and beliefs</a:t>
            </a:r>
          </a:p>
          <a:p>
            <a:pPr eaLnBrk="1" hangingPunct="1"/>
            <a:r>
              <a:rPr lang="en-AU" altLang="en-US">
                <a:latin typeface="Arial Nova" panose="020B0504020202020204" pitchFamily="34" charset="0"/>
              </a:rPr>
              <a:t>Managing money</a:t>
            </a:r>
          </a:p>
          <a:p>
            <a:pPr eaLnBrk="1" hangingPunct="1"/>
            <a:r>
              <a:rPr lang="en-AU" altLang="en-US">
                <a:latin typeface="Arial Nova" panose="020B0504020202020204" pitchFamily="34" charset="0"/>
              </a:rPr>
              <a:t>Setting limits</a:t>
            </a:r>
          </a:p>
          <a:p>
            <a:pPr eaLnBrk="1" hangingPunct="1"/>
            <a:r>
              <a:rPr lang="en-AU" altLang="en-US">
                <a:latin typeface="Arial Nova" panose="020B0504020202020204" pitchFamily="34" charset="0"/>
              </a:rPr>
              <a:t>Keeping busy</a:t>
            </a:r>
          </a:p>
          <a:p>
            <a:pPr eaLnBrk="1" hangingPunct="1"/>
            <a:r>
              <a:rPr lang="en-AU" altLang="en-US">
                <a:latin typeface="Arial Nova" panose="020B0504020202020204" pitchFamily="34" charset="0"/>
              </a:rPr>
              <a:t>Using social support</a:t>
            </a:r>
          </a:p>
          <a:p>
            <a:pPr eaLnBrk="1" hangingPunct="1"/>
            <a:r>
              <a:rPr lang="en-AU" altLang="en-US">
                <a:latin typeface="Arial Nova" panose="020B0504020202020204" pitchFamily="34" charset="0"/>
              </a:rPr>
              <a:t>Learning about triggers and urges</a:t>
            </a:r>
          </a:p>
          <a:p>
            <a:pPr eaLnBrk="1" hangingPunct="1"/>
            <a:r>
              <a:rPr lang="en-AU" altLang="en-US">
                <a:latin typeface="Arial Nova" panose="020B0504020202020204" pitchFamily="34" charset="0"/>
              </a:rPr>
              <a:t>Focusing on health and wellbeing</a:t>
            </a:r>
          </a:p>
        </p:txBody>
      </p:sp>
      <p:sp>
        <p:nvSpPr>
          <p:cNvPr id="37896" name="TextBox 10">
            <a:extLst>
              <a:ext uri="{FF2B5EF4-FFF2-40B4-BE49-F238E27FC236}">
                <a16:creationId xmlns:a16="http://schemas.microsoft.com/office/drawing/2014/main" id="{06D5AC4F-D165-9386-05A9-FBF9D1D04AB9}"/>
              </a:ext>
            </a:extLst>
          </p:cNvPr>
          <p:cNvSpPr txBox="1">
            <a:spLocks noChangeArrowheads="1"/>
          </p:cNvSpPr>
          <p:nvPr/>
        </p:nvSpPr>
        <p:spPr bwMode="auto">
          <a:xfrm>
            <a:off x="7389813" y="82867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a:solidFill>
                  <a:schemeClr val="bg1"/>
                </a:solidFill>
                <a:latin typeface="Arial Nova" panose="020B0504020202020204" pitchFamily="34" charset="0"/>
              </a:rPr>
              <a:t>For more information, visit </a:t>
            </a:r>
            <a:r>
              <a:rPr lang="en-AU" altLang="en-US" b="1">
                <a:solidFill>
                  <a:schemeClr val="bg1"/>
                </a:solidFill>
                <a:latin typeface="Arial Nova" panose="020B0504020202020204" pitchFamily="34" charset="0"/>
              </a:rPr>
              <a:t>gamblinghelpqld.org.au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Pen placed on top of a signature line">
            <a:extLst>
              <a:ext uri="{FF2B5EF4-FFF2-40B4-BE49-F238E27FC236}">
                <a16:creationId xmlns:a16="http://schemas.microsoft.com/office/drawing/2014/main" id="{3D4615CF-56E5-448D-BA67-B3173B347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37" t="484" r="21379"/>
          <a:stretch>
            <a:fillRect/>
          </a:stretch>
        </p:blipFill>
        <p:spPr bwMode="auto">
          <a:xfrm>
            <a:off x="3619500" y="0"/>
            <a:ext cx="85725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35B48DA-D0C5-F76A-DE51-85B18762C961}"/>
              </a:ext>
            </a:extLst>
          </p:cNvPr>
          <p:cNvSpPr/>
          <p:nvPr/>
        </p:nvSpPr>
        <p:spPr>
          <a:xfrm rot="5400000">
            <a:off x="2341509" y="-2289945"/>
            <a:ext cx="6176953" cy="1075685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9942" name="Title 1">
            <a:extLst>
              <a:ext uri="{FF2B5EF4-FFF2-40B4-BE49-F238E27FC236}">
                <a16:creationId xmlns:a16="http://schemas.microsoft.com/office/drawing/2014/main" id="{9CBFAC05-D6B3-A20C-2925-9D1A786FFE04}"/>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Self-exclusion</a:t>
            </a:r>
          </a:p>
        </p:txBody>
      </p:sp>
      <p:sp>
        <p:nvSpPr>
          <p:cNvPr id="39943" name="Content Placeholder 2">
            <a:extLst>
              <a:ext uri="{FF2B5EF4-FFF2-40B4-BE49-F238E27FC236}">
                <a16:creationId xmlns:a16="http://schemas.microsoft.com/office/drawing/2014/main" id="{4D379A96-FFA4-BAA9-76F9-5B42C9D869C0}"/>
              </a:ext>
            </a:extLst>
          </p:cNvPr>
          <p:cNvSpPr>
            <a:spLocks noGrp="1" noChangeArrowheads="1"/>
          </p:cNvSpPr>
          <p:nvPr>
            <p:ph idx="1"/>
          </p:nvPr>
        </p:nvSpPr>
        <p:spPr>
          <a:xfrm>
            <a:off x="838200" y="1825625"/>
            <a:ext cx="5881688" cy="4351338"/>
          </a:xfrm>
        </p:spPr>
        <p:txBody>
          <a:bodyPr/>
          <a:lstStyle/>
          <a:p>
            <a:pPr eaLnBrk="1" hangingPunct="1"/>
            <a:r>
              <a:rPr lang="en-AU" altLang="en-US">
                <a:latin typeface="Arial Nova" panose="020B0504020202020204" pitchFamily="34" charset="0"/>
              </a:rPr>
              <a:t>A request to be banned from specific gambling providers, products or services</a:t>
            </a:r>
          </a:p>
          <a:p>
            <a:pPr eaLnBrk="1" hangingPunct="1"/>
            <a:r>
              <a:rPr lang="en-AU" altLang="en-US">
                <a:latin typeface="Arial Nova" panose="020B0504020202020204" pitchFamily="34" charset="0"/>
              </a:rPr>
              <a:t>Gambling providers are required to offer self-exclusion</a:t>
            </a:r>
          </a:p>
          <a:p>
            <a:pPr eaLnBrk="1" hangingPunct="1"/>
            <a:r>
              <a:rPr lang="en-AU" altLang="en-US">
                <a:latin typeface="Arial Nova" panose="020B0504020202020204" pitchFamily="34" charset="0"/>
              </a:rPr>
              <a:t>We can help you with the self-exclusion process</a:t>
            </a:r>
          </a:p>
        </p:txBody>
      </p:sp>
      <p:sp>
        <p:nvSpPr>
          <p:cNvPr id="39944" name="TextBox 8">
            <a:extLst>
              <a:ext uri="{FF2B5EF4-FFF2-40B4-BE49-F238E27FC236}">
                <a16:creationId xmlns:a16="http://schemas.microsoft.com/office/drawing/2014/main" id="{B4BF807F-81FE-02A4-AB52-BA75501283E9}"/>
              </a:ext>
            </a:extLst>
          </p:cNvPr>
          <p:cNvSpPr txBox="1">
            <a:spLocks noChangeArrowheads="1"/>
          </p:cNvSpPr>
          <p:nvPr/>
        </p:nvSpPr>
        <p:spPr bwMode="auto">
          <a:xfrm>
            <a:off x="7389813" y="82867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a:solidFill>
                  <a:schemeClr val="bg1"/>
                </a:solidFill>
                <a:latin typeface="Arial Nova" panose="020B0504020202020204" pitchFamily="34" charset="0"/>
              </a:rPr>
              <a:t>For more information, visit </a:t>
            </a:r>
            <a:r>
              <a:rPr lang="en-AU" altLang="en-US" b="1">
                <a:solidFill>
                  <a:schemeClr val="bg1"/>
                </a:solidFill>
                <a:latin typeface="Arial Nova" panose="020B0504020202020204" pitchFamily="34" charset="0"/>
              </a:rPr>
              <a:t>gamblinghelpqld.org.au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erson in therapy">
            <a:extLst>
              <a:ext uri="{FF2B5EF4-FFF2-40B4-BE49-F238E27FC236}">
                <a16:creationId xmlns:a16="http://schemas.microsoft.com/office/drawing/2014/main" id="{880324BE-5313-9E3A-4CCB-7A07301F4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833" b="9930"/>
          <a:stretch>
            <a:fillRect/>
          </a:stretch>
        </p:blipFill>
        <p:spPr bwMode="auto">
          <a:xfrm>
            <a:off x="3843338" y="0"/>
            <a:ext cx="8348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791AF1B-8522-B3B9-72B2-00BCB0752480}"/>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0966" name="Title 1">
            <a:extLst>
              <a:ext uri="{FF2B5EF4-FFF2-40B4-BE49-F238E27FC236}">
                <a16:creationId xmlns:a16="http://schemas.microsoft.com/office/drawing/2014/main" id="{925EFC99-92F0-CF92-7269-6A39435F0E24}"/>
              </a:ext>
            </a:extLst>
          </p:cNvPr>
          <p:cNvSpPr>
            <a:spLocks noGrp="1" noChangeArrowheads="1"/>
          </p:cNvSpPr>
          <p:nvPr>
            <p:ph type="title"/>
          </p:nvPr>
        </p:nvSpPr>
        <p:spPr/>
        <p:txBody>
          <a:bodyPr/>
          <a:lstStyle/>
          <a:p>
            <a:r>
              <a:rPr lang="en-AU" altLang="en-US">
                <a:latin typeface="Arial Rounded MT Bold" panose="020F0704030504030204" pitchFamily="34" charset="0"/>
              </a:rPr>
              <a:t>Support services</a:t>
            </a:r>
          </a:p>
        </p:txBody>
      </p:sp>
      <p:sp>
        <p:nvSpPr>
          <p:cNvPr id="3" name="Content Placeholder 2">
            <a:extLst>
              <a:ext uri="{FF2B5EF4-FFF2-40B4-BE49-F238E27FC236}">
                <a16:creationId xmlns:a16="http://schemas.microsoft.com/office/drawing/2014/main" id="{04D3E3C0-3162-5E97-3E77-FA6A472DA71C}"/>
              </a:ext>
            </a:extLst>
          </p:cNvPr>
          <p:cNvSpPr txBox="1">
            <a:spLocks noChangeArrowheads="1"/>
          </p:cNvSpPr>
          <p:nvPr/>
        </p:nvSpPr>
        <p:spPr bwMode="auto">
          <a:xfrm>
            <a:off x="838200" y="1825621"/>
            <a:ext cx="57673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dirty="0">
                <a:latin typeface="Arial Nova" panose="020B0504020202020204" pitchFamily="34" charset="0"/>
              </a:rPr>
              <a:t>Free and confidential counselling</a:t>
            </a:r>
          </a:p>
          <a:p>
            <a:r>
              <a:rPr lang="en-AU" altLang="en-US" dirty="0">
                <a:latin typeface="Arial Nova" panose="020B0504020202020204" pitchFamily="34" charset="0"/>
              </a:rPr>
              <a:t>Support is available either face-to-face, over the phone or online</a:t>
            </a:r>
          </a:p>
          <a:p>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B9F41"/>
                </a:solidFill>
                <a:latin typeface="Arial Nova" panose="020B0504020202020204" pitchFamily="34" charset="0"/>
              </a:rPr>
              <a:t>Phone us:</a:t>
            </a:r>
          </a:p>
          <a:p>
            <a:pPr marL="0" indent="0">
              <a:buFont typeface="Arial" panose="020B0604020202020204" pitchFamily="34" charset="0"/>
              <a:buNone/>
            </a:pPr>
            <a:r>
              <a:rPr lang="en-AU" altLang="en-US" b="1" dirty="0">
                <a:solidFill>
                  <a:srgbClr val="5B9F41"/>
                </a:solidFill>
                <a:latin typeface="Arial Nova" panose="020B0504020202020204" pitchFamily="34" charset="0"/>
              </a:rPr>
              <a:t>Visit our website: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9DE2662-B182-6398-6A1B-2334EFA6A287}"/>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Other local support services</a:t>
            </a:r>
          </a:p>
        </p:txBody>
      </p:sp>
      <p:graphicFrame>
        <p:nvGraphicFramePr>
          <p:cNvPr id="2" name="Table 2">
            <a:extLst>
              <a:ext uri="{FF2B5EF4-FFF2-40B4-BE49-F238E27FC236}">
                <a16:creationId xmlns:a16="http://schemas.microsoft.com/office/drawing/2014/main" id="{B08A9C70-C0DA-0982-9689-45F17155FBD8}"/>
              </a:ext>
            </a:extLst>
          </p:cNvPr>
          <p:cNvGraphicFramePr>
            <a:graphicFrameLocks noGrp="1"/>
          </p:cNvGraphicFramePr>
          <p:nvPr>
            <p:ph idx="1"/>
          </p:nvPr>
        </p:nvGraphicFramePr>
        <p:xfrm>
          <a:off x="838200" y="1825625"/>
          <a:ext cx="10515600" cy="3609975"/>
        </p:xfrm>
        <a:graphic>
          <a:graphicData uri="http://schemas.openxmlformats.org/drawingml/2006/table">
            <a:tbl>
              <a:tblPr firstRow="1" bandRow="1">
                <a:tableStyleId>{68D230F3-CF80-4859-8CE7-A43EE81993B5}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21995">
                <a:tc>
                  <a:txBody>
                    <a:bodyPr/>
                    <a:lstStyle/>
                    <a:p>
                      <a:r>
                        <a:rPr lang="en-AU" sz="2400" dirty="0">
                          <a:latin typeface="Arial Nova" panose="020B0504020202020204" pitchFamily="34" charset="0"/>
                        </a:rPr>
                        <a:t>Support service</a:t>
                      </a:r>
                    </a:p>
                  </a:txBody>
                  <a:tcPr marT="45727" marB="45727">
                    <a:lnR w="12700" cap="flat" cmpd="sng" algn="ctr">
                      <a:solidFill>
                        <a:srgbClr val="5EA443"/>
                      </a:solidFill>
                      <a:prstDash val="solid"/>
                      <a:round/>
                      <a:headEnd type="none" w="med" len="med"/>
                      <a:tailEnd type="none" w="med" len="med"/>
                    </a:lnR>
                  </a:tcPr>
                </a:tc>
                <a:tc>
                  <a:txBody>
                    <a:bodyPr/>
                    <a:lstStyle/>
                    <a:p>
                      <a:r>
                        <a:rPr lang="en-AU" sz="2400" dirty="0">
                          <a:latin typeface="Arial Nova" panose="020B0504020202020204" pitchFamily="34" charset="0"/>
                        </a:rPr>
                        <a:t>Contact information</a:t>
                      </a: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0"/>
                  </a:ext>
                </a:extLst>
              </a:tr>
              <a:tr h="721995">
                <a:tc>
                  <a:txBody>
                    <a:bodyPr/>
                    <a:lstStyle/>
                    <a:p>
                      <a:r>
                        <a:rPr lang="en-AU" sz="2400" dirty="0">
                          <a:latin typeface="Arial Nova" panose="020B0504020202020204" pitchFamily="34" charset="0"/>
                        </a:rPr>
                        <a:t>Mental health support</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1"/>
                  </a:ext>
                </a:extLst>
              </a:tr>
              <a:tr h="721995">
                <a:tc>
                  <a:txBody>
                    <a:bodyPr/>
                    <a:lstStyle/>
                    <a:p>
                      <a:r>
                        <a:rPr lang="en-AU" sz="2400" dirty="0">
                          <a:latin typeface="Arial Nova" panose="020B0504020202020204" pitchFamily="34" charset="0"/>
                        </a:rPr>
                        <a:t>Domestic and family violence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2"/>
                  </a:ext>
                </a:extLst>
              </a:tr>
              <a:tr h="721995">
                <a:tc>
                  <a:txBody>
                    <a:bodyPr/>
                    <a:lstStyle/>
                    <a:p>
                      <a:r>
                        <a:rPr lang="en-AU" sz="2400" dirty="0">
                          <a:latin typeface="Arial Nova" panose="020B0504020202020204" pitchFamily="34" charset="0"/>
                        </a:rPr>
                        <a:t>Alcohol and other drug use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3"/>
                  </a:ext>
                </a:extLst>
              </a:tr>
              <a:tr h="721995">
                <a:tc>
                  <a:txBody>
                    <a:bodyPr/>
                    <a:lstStyle/>
                    <a:p>
                      <a:r>
                        <a:rPr lang="en-AU" sz="2400" dirty="0">
                          <a:latin typeface="Arial Nova" panose="020B0504020202020204" pitchFamily="34" charset="0"/>
                        </a:rPr>
                        <a:t>Financial counselling</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rson using smartphone">
            <a:extLst>
              <a:ext uri="{FF2B5EF4-FFF2-40B4-BE49-F238E27FC236}">
                <a16:creationId xmlns:a16="http://schemas.microsoft.com/office/drawing/2014/main" id="{780B0C40-D25F-0639-6B62-A67A51BEFC17}"/>
              </a:ext>
            </a:extLst>
          </p:cNvPr>
          <p:cNvPicPr>
            <a:picLocks noChangeAspect="1"/>
          </p:cNvPicPr>
          <p:nvPr/>
        </p:nvPicPr>
        <p:blipFill rotWithShape="1">
          <a:blip r:embed="rId3">
            <a:extLst>
              <a:ext uri="{28A0092B-C50C-407E-A947-70E740481C1C}">
                <a14:useLocalDpi xmlns:a14="http://schemas.microsoft.com/office/drawing/2010/main" val="0"/>
              </a:ext>
            </a:extLst>
          </a:blip>
          <a:srcRect l="-37940" r="32317" b="4866"/>
          <a:stretch/>
        </p:blipFill>
        <p:spPr>
          <a:xfrm>
            <a:off x="1908517" y="0"/>
            <a:ext cx="10283483" cy="6176954"/>
          </a:xfrm>
          <a:prstGeom prst="rect">
            <a:avLst/>
          </a:prstGeom>
        </p:spPr>
      </p:pic>
      <p:sp>
        <p:nvSpPr>
          <p:cNvPr id="4" name="Rectangle 3">
            <a:extLst>
              <a:ext uri="{FF2B5EF4-FFF2-40B4-BE49-F238E27FC236}">
                <a16:creationId xmlns:a16="http://schemas.microsoft.com/office/drawing/2014/main" id="{72216390-2AF6-F4A8-6D95-2E8F8C0DE06C}"/>
              </a:ext>
            </a:extLst>
          </p:cNvPr>
          <p:cNvSpPr/>
          <p:nvPr/>
        </p:nvSpPr>
        <p:spPr>
          <a:xfrm rot="5400000">
            <a:off x="1497269" y="-1445706"/>
            <a:ext cx="6176953" cy="90683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Gambling Help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da-DK" altLang="en-US" b="1" dirty="0">
                <a:solidFill>
                  <a:srgbClr val="5EA443"/>
                </a:solidFill>
                <a:latin typeface="Arial Nova" panose="020B0504020202020204" pitchFamily="34" charset="0"/>
              </a:rPr>
              <a:t>Gambling Help Queensland</a:t>
            </a:r>
          </a:p>
          <a:p>
            <a:pPr marL="0" indent="0">
              <a:buFont typeface="Arial" panose="020B0604020202020204" pitchFamily="34" charset="0"/>
              <a:buNone/>
            </a:pPr>
            <a:r>
              <a:rPr lang="da-DK"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www.gamblinghelpqld.org.au</a:t>
            </a:r>
          </a:p>
          <a:p>
            <a:pPr marL="0" indent="0">
              <a:buFont typeface="Arial" panose="020B0604020202020204" pitchFamily="34" charset="0"/>
              <a:buNone/>
            </a:pPr>
            <a:endParaRPr lang="en-AU" altLang="en-US" dirty="0"/>
          </a:p>
          <a:p>
            <a:pPr marL="0" indent="0">
              <a:buFont typeface="Arial" panose="020B0604020202020204" pitchFamily="34" charset="0"/>
              <a:buNone/>
            </a:pPr>
            <a:r>
              <a:rPr lang="en-AU" altLang="en-US" b="1" dirty="0">
                <a:solidFill>
                  <a:srgbClr val="5EA443"/>
                </a:solidFill>
                <a:latin typeface="Arial Nova" panose="020B0504020202020204" pitchFamily="34" charset="0"/>
              </a:rPr>
              <a:t>Gambling Help Online</a:t>
            </a:r>
          </a:p>
          <a:p>
            <a:pPr marL="0" indent="0">
              <a:buFont typeface="Arial" panose="020B0604020202020204" pitchFamily="34" charset="0"/>
              <a:buNone/>
            </a:pPr>
            <a:r>
              <a:rPr lang="en-AU"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p>
        </p:txBody>
      </p:sp>
    </p:spTree>
    <p:extLst>
      <p:ext uri="{BB962C8B-B14F-4D97-AF65-F5344CB8AC3E}">
        <p14:creationId xmlns:p14="http://schemas.microsoft.com/office/powerpoint/2010/main" val="212403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Group therapy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en-AU" altLang="en-US" b="1" dirty="0">
                <a:solidFill>
                  <a:srgbClr val="5EA443"/>
                </a:solidFill>
                <a:latin typeface="Arial Nova" panose="020B0504020202020204" pitchFamily="34" charset="0"/>
              </a:rPr>
              <a:t>Gamblers Anonymous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a:t>
            </a:r>
          </a:p>
          <a:p>
            <a:pPr marL="0" indent="0">
              <a:buFont typeface="Arial" panose="020B0604020202020204" pitchFamily="34" charset="0"/>
              <a:buNone/>
            </a:pPr>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EA443"/>
                </a:solidFill>
                <a:latin typeface="Arial Nova" panose="020B0504020202020204" pitchFamily="34" charset="0"/>
              </a:rPr>
              <a:t>Gam-Anon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www.gaaustralia.org.au/gam-anon/</a:t>
            </a:r>
          </a:p>
          <a:p>
            <a:pPr marL="0" indent="0">
              <a:buFont typeface="Arial" panose="020B0604020202020204" pitchFamily="34" charset="0"/>
              <a:buNone/>
            </a:pPr>
            <a:endParaRPr lang="en-AU" altLang="en-US" dirty="0"/>
          </a:p>
          <a:p>
            <a:pPr marL="0" indent="0">
              <a:buFont typeface="Arial" panose="020B0604020202020204" pitchFamily="34" charset="0"/>
              <a:buNone/>
            </a:pPr>
            <a:endParaRPr lang="en-AU" altLang="en-US" dirty="0"/>
          </a:p>
        </p:txBody>
      </p:sp>
      <p:pic>
        <p:nvPicPr>
          <p:cNvPr id="4" name="Picture 3" descr="A computer with a screen on&#10;&#10;Description automatically generated">
            <a:extLst>
              <a:ext uri="{FF2B5EF4-FFF2-40B4-BE49-F238E27FC236}">
                <a16:creationId xmlns:a16="http://schemas.microsoft.com/office/drawing/2014/main" id="{2A2AF23F-9A22-D5DE-7B6E-35A7778904EA}"/>
              </a:ext>
            </a:extLst>
          </p:cNvPr>
          <p:cNvPicPr>
            <a:picLocks noChangeAspect="1"/>
          </p:cNvPicPr>
          <p:nvPr/>
        </p:nvPicPr>
        <p:blipFill rotWithShape="1">
          <a:blip r:embed="rId3">
            <a:extLst>
              <a:ext uri="{28A0092B-C50C-407E-A947-70E740481C1C}">
                <a14:useLocalDpi xmlns:a14="http://schemas.microsoft.com/office/drawing/2010/main" val="0"/>
              </a:ext>
            </a:extLst>
          </a:blip>
          <a:srcRect r="17777"/>
          <a:stretch/>
        </p:blipFill>
        <p:spPr>
          <a:xfrm>
            <a:off x="6701589" y="2273111"/>
            <a:ext cx="5490411" cy="3903852"/>
          </a:xfrm>
          <a:prstGeom prst="rect">
            <a:avLst/>
          </a:prstGeom>
        </p:spPr>
      </p:pic>
    </p:spTree>
    <p:extLst>
      <p:ext uri="{BB962C8B-B14F-4D97-AF65-F5344CB8AC3E}">
        <p14:creationId xmlns:p14="http://schemas.microsoft.com/office/powerpoint/2010/main" val="336192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ted people in rows indoors, with one arm raised, facing standing presenter in formal dress shirt and tie">
            <a:extLst>
              <a:ext uri="{FF2B5EF4-FFF2-40B4-BE49-F238E27FC236}">
                <a16:creationId xmlns:a16="http://schemas.microsoft.com/office/drawing/2014/main" id="{BF5E28BA-6ACA-12FC-24BD-7B7DCC173B73}"/>
              </a:ext>
            </a:extLst>
          </p:cNvPr>
          <p:cNvPicPr>
            <a:picLocks noChangeAspect="1"/>
          </p:cNvPicPr>
          <p:nvPr/>
        </p:nvPicPr>
        <p:blipFill rotWithShape="1">
          <a:blip r:embed="rId3">
            <a:extLst>
              <a:ext uri="{28A0092B-C50C-407E-A947-70E740481C1C}">
                <a14:useLocalDpi xmlns:a14="http://schemas.microsoft.com/office/drawing/2010/main" val="0"/>
              </a:ext>
            </a:extLst>
          </a:blip>
          <a:srcRect l="-25885" r="15086" b="206"/>
          <a:stretch/>
        </p:blipFill>
        <p:spPr>
          <a:xfrm>
            <a:off x="1950856" y="-6"/>
            <a:ext cx="10241144" cy="6176953"/>
          </a:xfrm>
          <a:prstGeom prst="rect">
            <a:avLst/>
          </a:prstGeom>
        </p:spPr>
      </p:pic>
      <p:sp>
        <p:nvSpPr>
          <p:cNvPr id="4" name="Rectangle 3">
            <a:extLst>
              <a:ext uri="{FF2B5EF4-FFF2-40B4-BE49-F238E27FC236}">
                <a16:creationId xmlns:a16="http://schemas.microsoft.com/office/drawing/2014/main" id="{80BF19C8-E43B-3F25-DF9B-19AE8A6D2895}"/>
              </a:ext>
            </a:extLst>
          </p:cNvPr>
          <p:cNvSpPr/>
          <p:nvPr/>
        </p:nvSpPr>
        <p:spPr>
          <a:xfrm rot="5400000">
            <a:off x="2614203" y="-2562638"/>
            <a:ext cx="6176953" cy="113022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4343" name="Content Placeholder 2">
            <a:extLst>
              <a:ext uri="{FF2B5EF4-FFF2-40B4-BE49-F238E27FC236}">
                <a16:creationId xmlns:a16="http://schemas.microsoft.com/office/drawing/2014/main" id="{1A74F82A-3530-D19E-6BE3-29CF4E3D31D4}"/>
              </a:ext>
            </a:extLst>
          </p:cNvPr>
          <p:cNvSpPr>
            <a:spLocks noGrp="1" noChangeArrowheads="1"/>
          </p:cNvSpPr>
          <p:nvPr>
            <p:ph idx="1"/>
          </p:nvPr>
        </p:nvSpPr>
        <p:spPr>
          <a:xfrm>
            <a:off x="838200" y="1825625"/>
            <a:ext cx="6915411" cy="4351338"/>
          </a:xfrm>
        </p:spPr>
        <p:txBody>
          <a:bodyPr/>
          <a:lstStyle/>
          <a:p>
            <a:pPr eaLnBrk="1" hangingPunct="1"/>
            <a:r>
              <a:rPr lang="en-AU" altLang="en-US" dirty="0">
                <a:latin typeface="Arial Nova" panose="020B0504020202020204" pitchFamily="34" charset="0"/>
              </a:rPr>
              <a:t>Do you have lived experience of gambling harm?</a:t>
            </a:r>
          </a:p>
          <a:p>
            <a:pPr eaLnBrk="1" hangingPunct="1"/>
            <a:r>
              <a:rPr lang="en-AU" altLang="en-US" dirty="0">
                <a:latin typeface="Arial Nova" panose="020B0504020202020204" pitchFamily="34" charset="0"/>
              </a:rPr>
              <a:t>You can make a difference to the policies and programs that support people with lived experience of gambling harm in Queensland.</a:t>
            </a:r>
          </a:p>
          <a:p>
            <a:pPr marL="0" indent="0" eaLnBrk="1" hangingPunct="1">
              <a:buNone/>
            </a:pPr>
            <a:endParaRPr lang="en-AU" altLang="en-US" dirty="0">
              <a:latin typeface="Arial Nova" panose="020B0504020202020204" pitchFamily="34" charset="0"/>
            </a:endParaRPr>
          </a:p>
        </p:txBody>
      </p:sp>
      <p:sp>
        <p:nvSpPr>
          <p:cNvPr id="3" name="TextBox 10">
            <a:extLst>
              <a:ext uri="{FF2B5EF4-FFF2-40B4-BE49-F238E27FC236}">
                <a16:creationId xmlns:a16="http://schemas.microsoft.com/office/drawing/2014/main" id="{E319D561-348D-04F2-C9D5-7BE4B7F25FE8}"/>
              </a:ext>
            </a:extLst>
          </p:cNvPr>
          <p:cNvSpPr txBox="1">
            <a:spLocks noChangeArrowheads="1"/>
          </p:cNvSpPr>
          <p:nvPr/>
        </p:nvSpPr>
        <p:spPr bwMode="auto">
          <a:xfrm>
            <a:off x="838200" y="4587786"/>
            <a:ext cx="6765099"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dirty="0">
                <a:solidFill>
                  <a:schemeClr val="bg1"/>
                </a:solidFill>
                <a:latin typeface="Arial Nova" panose="020B0504020202020204" pitchFamily="34" charset="0"/>
              </a:rPr>
              <a:t>Register your interest at </a:t>
            </a:r>
            <a:r>
              <a:rPr lang="en-AU" altLang="en-US" b="1" dirty="0">
                <a:solidFill>
                  <a:schemeClr val="bg1"/>
                </a:solidFill>
                <a:latin typeface="Arial Nova" panose="020B0504020202020204" pitchFamily="34" charset="0"/>
              </a:rPr>
              <a:t>qld.gov.au/gamblingharmconsultations </a:t>
            </a:r>
          </a:p>
        </p:txBody>
      </p:sp>
      <p:sp>
        <p:nvSpPr>
          <p:cNvPr id="5" name="Rectangle: Rounded Corners 4">
            <a:extLst>
              <a:ext uri="{FF2B5EF4-FFF2-40B4-BE49-F238E27FC236}">
                <a16:creationId xmlns:a16="http://schemas.microsoft.com/office/drawing/2014/main" id="{7AB0AEA3-E3E4-D1FD-7D44-0E0FBF2353A6}"/>
              </a:ext>
            </a:extLst>
          </p:cNvPr>
          <p:cNvSpPr/>
          <p:nvPr/>
        </p:nvSpPr>
        <p:spPr>
          <a:xfrm>
            <a:off x="4396802" y="513785"/>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42" name="Title 1">
            <a:extLst>
              <a:ext uri="{FF2B5EF4-FFF2-40B4-BE49-F238E27FC236}">
                <a16:creationId xmlns:a16="http://schemas.microsoft.com/office/drawing/2014/main" id="{37DFE248-1E15-BD76-546A-D4F8EB2A1D38}"/>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harm consultations</a:t>
            </a:r>
          </a:p>
        </p:txBody>
      </p:sp>
    </p:spTree>
    <p:extLst>
      <p:ext uri="{BB962C8B-B14F-4D97-AF65-F5344CB8AC3E}">
        <p14:creationId xmlns:p14="http://schemas.microsoft.com/office/powerpoint/2010/main" val="492818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00A3D58-E588-C551-E677-9048E6AC4744}"/>
              </a:ext>
            </a:extLst>
          </p:cNvPr>
          <p:cNvSpPr>
            <a:spLocks noGrp="1" noChangeArrowheads="1"/>
          </p:cNvSpPr>
          <p:nvPr>
            <p:ph type="title"/>
          </p:nvPr>
        </p:nvSpPr>
        <p:spPr/>
        <p:txBody>
          <a:bodyPr/>
          <a:lstStyle/>
          <a:p>
            <a:r>
              <a:rPr lang="en-AU" altLang="en-US">
                <a:latin typeface="Arial Rounded MT Bold" panose="020F0704030504030204" pitchFamily="34" charset="0"/>
              </a:rPr>
              <a:t>Crisis support</a:t>
            </a:r>
            <a:endParaRPr lang="en-AU" altLang="en-US"/>
          </a:p>
        </p:txBody>
      </p:sp>
      <p:sp>
        <p:nvSpPr>
          <p:cNvPr id="48131" name="Content Placeholder 2">
            <a:extLst>
              <a:ext uri="{FF2B5EF4-FFF2-40B4-BE49-F238E27FC236}">
                <a16:creationId xmlns:a16="http://schemas.microsoft.com/office/drawing/2014/main" id="{6AF8D88B-4448-B8BB-2A42-B5C9D05789B9}"/>
              </a:ext>
            </a:extLst>
          </p:cNvPr>
          <p:cNvSpPr>
            <a:spLocks noGrp="1" noChangeArrowheads="1"/>
          </p:cNvSpPr>
          <p:nvPr>
            <p:ph idx="1"/>
          </p:nvPr>
        </p:nvSpPr>
        <p:spPr/>
        <p:txBody>
          <a:bodyPr/>
          <a:lstStyle/>
          <a:p>
            <a:pPr marL="0" indent="0">
              <a:buFont typeface="Arial" panose="020B0604020202020204" pitchFamily="34" charset="0"/>
              <a:buNone/>
            </a:pPr>
            <a:endParaRPr lang="en-AU" altLang="en-US" b="1">
              <a:latin typeface="Arial Nova" panose="020B0504020202020204" pitchFamily="34" charset="0"/>
            </a:endParaRPr>
          </a:p>
          <a:p>
            <a:pPr marL="0" indent="0">
              <a:buFont typeface="Arial" panose="020B0604020202020204" pitchFamily="34" charset="0"/>
              <a:buNone/>
            </a:pPr>
            <a:endParaRPr lang="en-AU" altLang="en-US" b="1">
              <a:latin typeface="Arial Nova" panose="020B0504020202020204" pitchFamily="34" charset="0"/>
            </a:endParaRPr>
          </a:p>
        </p:txBody>
      </p:sp>
      <p:pic>
        <p:nvPicPr>
          <p:cNvPr id="48132" name="Picture 4" descr="No photo description available.">
            <a:extLst>
              <a:ext uri="{FF2B5EF4-FFF2-40B4-BE49-F238E27FC236}">
                <a16:creationId xmlns:a16="http://schemas.microsoft.com/office/drawing/2014/main" id="{230C8338-3E73-B967-2B90-A2B79187B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81" b="24911"/>
          <a:stretch>
            <a:fillRect/>
          </a:stretch>
        </p:blipFill>
        <p:spPr bwMode="auto">
          <a:xfrm>
            <a:off x="2514600" y="1825625"/>
            <a:ext cx="71628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486C736-CAE9-A698-A52C-7CBD01EE800C}"/>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Help services</a:t>
            </a:r>
          </a:p>
        </p:txBody>
      </p:sp>
      <p:sp>
        <p:nvSpPr>
          <p:cNvPr id="8195" name="Content Placeholder 2">
            <a:extLst>
              <a:ext uri="{FF2B5EF4-FFF2-40B4-BE49-F238E27FC236}">
                <a16:creationId xmlns:a16="http://schemas.microsoft.com/office/drawing/2014/main" id="{B09B010C-73C3-B016-E02B-401F43A471A4}"/>
              </a:ext>
            </a:extLst>
          </p:cNvPr>
          <p:cNvSpPr>
            <a:spLocks noGrp="1" noChangeArrowheads="1"/>
          </p:cNvSpPr>
          <p:nvPr>
            <p:ph idx="1"/>
          </p:nvPr>
        </p:nvSpPr>
        <p:spPr>
          <a:xfrm>
            <a:off x="838200" y="1825625"/>
            <a:ext cx="7812314" cy="4351338"/>
          </a:xfrm>
        </p:spPr>
        <p:txBody>
          <a:bodyPr/>
          <a:lstStyle/>
          <a:p>
            <a:pPr eaLnBrk="1" hangingPunct="1"/>
            <a:r>
              <a:rPr lang="en-AU" altLang="en-US" dirty="0">
                <a:latin typeface="Arial Nova" panose="020B0504020202020204" pitchFamily="34" charset="0"/>
              </a:rPr>
              <a:t>Gambling Help Services are free and funded by the Queensland Government</a:t>
            </a:r>
          </a:p>
          <a:p>
            <a:pPr eaLnBrk="1" hangingPunct="1"/>
            <a:r>
              <a:rPr lang="en-AU" altLang="en-US" dirty="0">
                <a:latin typeface="Arial Nova" panose="020B0504020202020204" pitchFamily="34" charset="0"/>
              </a:rPr>
              <a:t>We provide support for people experiencing gambling harm</a:t>
            </a:r>
          </a:p>
          <a:p>
            <a:pPr eaLnBrk="1" hangingPunct="1"/>
            <a:r>
              <a:rPr lang="en-AU" altLang="en-US" dirty="0">
                <a:latin typeface="Arial Nova" panose="020B0504020202020204" pitchFamily="34" charset="0"/>
              </a:rPr>
              <a:t>We deliver community education and counselling services</a:t>
            </a:r>
          </a:p>
          <a:p>
            <a:pPr eaLnBrk="1" hangingPunct="1"/>
            <a:endParaRPr lang="en-AU" altLang="en-US" dirty="0">
              <a:latin typeface="Arial Nova" panose="020B0504020202020204" pitchFamily="34" charset="0"/>
            </a:endParaRPr>
          </a:p>
        </p:txBody>
      </p:sp>
      <p:pic>
        <p:nvPicPr>
          <p:cNvPr id="1028" name="Picture 4" descr="Centacare North Queensland - Townsville - General Support Services &amp;  Counselling - Townsville Community Directory">
            <a:extLst>
              <a:ext uri="{FF2B5EF4-FFF2-40B4-BE49-F238E27FC236}">
                <a16:creationId xmlns:a16="http://schemas.microsoft.com/office/drawing/2014/main" id="{02D525D5-E401-4C64-60AB-B5FAB6DB0B9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122388" y="810603"/>
            <a:ext cx="2607956" cy="766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ecutive Advisor at Relationships Australia Qld - Jobs">
            <a:extLst>
              <a:ext uri="{FF2B5EF4-FFF2-40B4-BE49-F238E27FC236}">
                <a16:creationId xmlns:a16="http://schemas.microsoft.com/office/drawing/2014/main" id="{1CD0D216-3DA7-C6FB-F6A5-D2171994458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513998" y="2148895"/>
            <a:ext cx="3216346" cy="770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feline QLD : Home">
            <a:extLst>
              <a:ext uri="{FF2B5EF4-FFF2-40B4-BE49-F238E27FC236}">
                <a16:creationId xmlns:a16="http://schemas.microsoft.com/office/drawing/2014/main" id="{BF5BFCE1-F2DD-546C-BE67-2A707E6E6D0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9637485" y="4711750"/>
            <a:ext cx="2092859" cy="703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BDDDDB-642F-A007-DF98-F8552ECBB233}"/>
              </a:ext>
            </a:extLst>
          </p:cNvPr>
          <p:cNvSpPr txBox="1"/>
          <p:nvPr/>
        </p:nvSpPr>
        <p:spPr>
          <a:xfrm>
            <a:off x="838200" y="4819195"/>
            <a:ext cx="7812314" cy="461665"/>
          </a:xfrm>
          <a:prstGeom prst="rect">
            <a:avLst/>
          </a:prstGeom>
          <a:noFill/>
        </p:spPr>
        <p:txBody>
          <a:bodyPr wrap="square">
            <a:spAutoFit/>
          </a:bodyPr>
          <a:lstStyle/>
          <a:p>
            <a:pPr marL="0" indent="0" eaLnBrk="1" hangingPunct="1">
              <a:buNone/>
            </a:pPr>
            <a:r>
              <a:rPr lang="en-AU" altLang="en-US" sz="2400" b="1" dirty="0">
                <a:solidFill>
                  <a:srgbClr val="5EA443"/>
                </a:solidFill>
                <a:latin typeface="Arial Nova" panose="020B0504020202020204" pitchFamily="34" charset="0"/>
              </a:rPr>
              <a:t>[Add community educator contact information here.]</a:t>
            </a:r>
          </a:p>
        </p:txBody>
      </p:sp>
      <p:pic>
        <p:nvPicPr>
          <p:cNvPr id="2" name="Picture 2" descr="UnitingCare (QLD) – Circles of Support and Microboards – COSAMs">
            <a:extLst>
              <a:ext uri="{FF2B5EF4-FFF2-40B4-BE49-F238E27FC236}">
                <a16:creationId xmlns:a16="http://schemas.microsoft.com/office/drawing/2014/main" id="{DB0BBB97-1F03-B2A3-A31A-0435A9F31F89}"/>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5288" t="24983" r="6868" b="16030"/>
          <a:stretch/>
        </p:blipFill>
        <p:spPr bwMode="auto">
          <a:xfrm>
            <a:off x="8650514" y="3397335"/>
            <a:ext cx="3079830" cy="836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1347D22-0691-F19C-A8AB-D170E48BB21F}"/>
              </a:ext>
            </a:extLst>
          </p:cNvPr>
          <p:cNvSpPr>
            <a:spLocks noGrp="1" noChangeArrowheads="1"/>
          </p:cNvSpPr>
          <p:nvPr>
            <p:ph type="title"/>
          </p:nvPr>
        </p:nvSpPr>
        <p:spPr/>
        <p:txBody>
          <a:bodyPr/>
          <a:lstStyle/>
          <a:p>
            <a:pPr eaLnBrk="1" hangingPunct="1"/>
            <a:r>
              <a:rPr lang="en-AU" altLang="en-US" dirty="0">
                <a:solidFill>
                  <a:srgbClr val="5EA443"/>
                </a:solidFill>
                <a:latin typeface="Arial Rounded MT Bold" panose="020F0704030504030204" pitchFamily="34" charset="0"/>
              </a:rPr>
              <a:t>Our services</a:t>
            </a:r>
            <a:endParaRPr lang="en-AU" altLang="en-US" dirty="0"/>
          </a:p>
        </p:txBody>
      </p:sp>
      <p:sp>
        <p:nvSpPr>
          <p:cNvPr id="2" name="Content Placeholder 2">
            <a:extLst>
              <a:ext uri="{FF2B5EF4-FFF2-40B4-BE49-F238E27FC236}">
                <a16:creationId xmlns:a16="http://schemas.microsoft.com/office/drawing/2014/main" id="{5DCE75DB-5E92-EFD6-FDE1-69CE192D96CF}"/>
              </a:ext>
            </a:extLst>
          </p:cNvPr>
          <p:cNvSpPr txBox="1">
            <a:spLocks noChangeArrowheads="1"/>
          </p:cNvSpPr>
          <p:nvPr/>
        </p:nvSpPr>
        <p:spPr bwMode="auto">
          <a:xfrm>
            <a:off x="838200" y="3953574"/>
            <a:ext cx="269878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Call the 24/7 Gambling Helpline on 1800 858 858</a:t>
            </a:r>
          </a:p>
        </p:txBody>
      </p:sp>
      <p:sp>
        <p:nvSpPr>
          <p:cNvPr id="3" name="Content Placeholder 2">
            <a:extLst>
              <a:ext uri="{FF2B5EF4-FFF2-40B4-BE49-F238E27FC236}">
                <a16:creationId xmlns:a16="http://schemas.microsoft.com/office/drawing/2014/main" id="{21AA8848-E095-DC3D-0936-3489704ED125}"/>
              </a:ext>
            </a:extLst>
          </p:cNvPr>
          <p:cNvSpPr txBox="1">
            <a:spLocks noChangeArrowheads="1"/>
          </p:cNvSpPr>
          <p:nvPr/>
        </p:nvSpPr>
        <p:spPr bwMode="auto">
          <a:xfrm>
            <a:off x="8655012" y="3972070"/>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Online counselling and real time chat</a:t>
            </a:r>
          </a:p>
        </p:txBody>
      </p:sp>
      <p:sp>
        <p:nvSpPr>
          <p:cNvPr id="4" name="Content Placeholder 2">
            <a:extLst>
              <a:ext uri="{FF2B5EF4-FFF2-40B4-BE49-F238E27FC236}">
                <a16:creationId xmlns:a16="http://schemas.microsoft.com/office/drawing/2014/main" id="{926A284E-61A5-6713-E82C-9FFA73BE0FB6}"/>
              </a:ext>
            </a:extLst>
          </p:cNvPr>
          <p:cNvSpPr txBox="1">
            <a:spLocks noChangeArrowheads="1"/>
          </p:cNvSpPr>
          <p:nvPr/>
        </p:nvSpPr>
        <p:spPr bwMode="auto">
          <a:xfrm>
            <a:off x="4999830" y="3973657"/>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Face-to-face counselling locations</a:t>
            </a:r>
          </a:p>
        </p:txBody>
      </p:sp>
      <p:pic>
        <p:nvPicPr>
          <p:cNvPr id="9" name="Graphic 8" descr="Receiver with solid fill">
            <a:extLst>
              <a:ext uri="{FF2B5EF4-FFF2-40B4-BE49-F238E27FC236}">
                <a16:creationId xmlns:a16="http://schemas.microsoft.com/office/drawing/2014/main" id="{AC0DCB2D-769F-7D14-788D-B6B0E9ADE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0169" y="2398063"/>
            <a:ext cx="1134846" cy="1134846"/>
          </a:xfrm>
          <a:prstGeom prst="rect">
            <a:avLst/>
          </a:prstGeom>
        </p:spPr>
      </p:pic>
      <p:pic>
        <p:nvPicPr>
          <p:cNvPr id="11" name="Graphic 10" descr="Chat with solid fill">
            <a:extLst>
              <a:ext uri="{FF2B5EF4-FFF2-40B4-BE49-F238E27FC236}">
                <a16:creationId xmlns:a16="http://schemas.microsoft.com/office/drawing/2014/main" id="{79FDE093-43B1-B132-E255-5FA01B4ACD01}"/>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548" y="2464438"/>
            <a:ext cx="1435678" cy="1068474"/>
          </a:xfrm>
          <a:prstGeom prst="rect">
            <a:avLst/>
          </a:prstGeom>
        </p:spPr>
      </p:pic>
      <p:pic>
        <p:nvPicPr>
          <p:cNvPr id="13" name="Graphic 12" descr="Office worker female with solid fill">
            <a:extLst>
              <a:ext uri="{FF2B5EF4-FFF2-40B4-BE49-F238E27FC236}">
                <a16:creationId xmlns:a16="http://schemas.microsoft.com/office/drawing/2014/main" id="{63FF433E-0846-5AB3-1C17-01D64B83AC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1511" y="2303931"/>
            <a:ext cx="1228978" cy="12289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iends hugging each other">
            <a:extLst>
              <a:ext uri="{FF2B5EF4-FFF2-40B4-BE49-F238E27FC236}">
                <a16:creationId xmlns:a16="http://schemas.microsoft.com/office/drawing/2014/main" id="{EC6C11FF-48DC-B99E-09F5-B5A77A38F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0"/>
            <a:ext cx="85772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9D03C87-01EA-5355-1596-CB4A0C678E42}"/>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7174" name="Title 1">
            <a:extLst>
              <a:ext uri="{FF2B5EF4-FFF2-40B4-BE49-F238E27FC236}">
                <a16:creationId xmlns:a16="http://schemas.microsoft.com/office/drawing/2014/main" id="{18D0082A-56ED-2E37-3C7F-4989EEA78A72}"/>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Overview</a:t>
            </a:r>
          </a:p>
        </p:txBody>
      </p:sp>
      <p:sp>
        <p:nvSpPr>
          <p:cNvPr id="7175" name="Content Placeholder 2">
            <a:extLst>
              <a:ext uri="{FF2B5EF4-FFF2-40B4-BE49-F238E27FC236}">
                <a16:creationId xmlns:a16="http://schemas.microsoft.com/office/drawing/2014/main" id="{D275964B-0351-C918-4C14-6882E02641ED}"/>
              </a:ext>
            </a:extLst>
          </p:cNvPr>
          <p:cNvSpPr>
            <a:spLocks noGrp="1" noChangeArrowheads="1"/>
          </p:cNvSpPr>
          <p:nvPr>
            <p:ph idx="1"/>
          </p:nvPr>
        </p:nvSpPr>
        <p:spPr/>
        <p:txBody>
          <a:bodyPr/>
          <a:lstStyle/>
          <a:p>
            <a:pPr eaLnBrk="1" hangingPunct="1"/>
            <a:r>
              <a:rPr lang="en-AU" altLang="en-US">
                <a:latin typeface="Arial Nova" panose="020B0504020202020204" pitchFamily="34" charset="0"/>
              </a:rPr>
              <a:t>Definition of gambling harm</a:t>
            </a:r>
          </a:p>
          <a:p>
            <a:pPr eaLnBrk="1" hangingPunct="1"/>
            <a:r>
              <a:rPr lang="en-AU" altLang="en-US">
                <a:latin typeface="Arial Nova" panose="020B0504020202020204" pitchFamily="34" charset="0"/>
              </a:rPr>
              <a:t>Affected others</a:t>
            </a:r>
          </a:p>
          <a:p>
            <a:pPr eaLnBrk="1" hangingPunct="1"/>
            <a:r>
              <a:rPr lang="en-AU" altLang="en-US">
                <a:latin typeface="Arial Nova" panose="020B0504020202020204" pitchFamily="34" charset="0"/>
              </a:rPr>
              <a:t>Signs of gambling harm</a:t>
            </a:r>
          </a:p>
          <a:p>
            <a:pPr eaLnBrk="1" hangingPunct="1"/>
            <a:r>
              <a:rPr lang="en-AU" altLang="en-US">
                <a:latin typeface="Arial Nova" panose="020B0504020202020204" pitchFamily="34" charset="0"/>
              </a:rPr>
              <a:t>Gambling harm risk factors</a:t>
            </a:r>
          </a:p>
          <a:p>
            <a:pPr eaLnBrk="1" hangingPunct="1"/>
            <a:r>
              <a:rPr lang="en-AU" altLang="en-US">
                <a:latin typeface="Arial Nova" panose="020B0504020202020204" pitchFamily="34" charset="0"/>
              </a:rPr>
              <a:t>Pathways to seek support</a:t>
            </a:r>
          </a:p>
          <a:p>
            <a:pPr eaLnBrk="1" hangingPunct="1"/>
            <a:endParaRPr lang="en-A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A group of people hugging&#10;&#10;Description automatically generated">
            <a:extLst>
              <a:ext uri="{FF2B5EF4-FFF2-40B4-BE49-F238E27FC236}">
                <a16:creationId xmlns:a16="http://schemas.microsoft.com/office/drawing/2014/main" id="{1F86D54C-13D8-17C2-5E35-A5E7A02A6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0"/>
            <a:ext cx="8177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7B61C8B-AB90-C3F5-50B9-809ECA58BF87}"/>
              </a:ext>
            </a:extLst>
          </p:cNvPr>
          <p:cNvSpPr/>
          <p:nvPr/>
        </p:nvSpPr>
        <p:spPr>
          <a:xfrm rot="5400000">
            <a:off x="1067013" y="-1015448"/>
            <a:ext cx="6176953" cy="820785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9222" name="Title 1">
            <a:extLst>
              <a:ext uri="{FF2B5EF4-FFF2-40B4-BE49-F238E27FC236}">
                <a16:creationId xmlns:a16="http://schemas.microsoft.com/office/drawing/2014/main" id="{8D8164A9-E136-902C-17CC-2E6E455B8542}"/>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a:t>
            </a:r>
          </a:p>
        </p:txBody>
      </p:sp>
      <p:sp>
        <p:nvSpPr>
          <p:cNvPr id="9223" name="Content Placeholder 2">
            <a:extLst>
              <a:ext uri="{FF2B5EF4-FFF2-40B4-BE49-F238E27FC236}">
                <a16:creationId xmlns:a16="http://schemas.microsoft.com/office/drawing/2014/main" id="{CF968524-448E-D038-955B-1FD829D397A6}"/>
              </a:ext>
            </a:extLst>
          </p:cNvPr>
          <p:cNvSpPr>
            <a:spLocks noGrp="1" noChangeArrowheads="1"/>
          </p:cNvSpPr>
          <p:nvPr>
            <p:ph idx="1"/>
          </p:nvPr>
        </p:nvSpPr>
        <p:spPr>
          <a:xfrm>
            <a:off x="838200" y="1825625"/>
            <a:ext cx="6354763" cy="4351338"/>
          </a:xfrm>
        </p:spPr>
        <p:txBody>
          <a:bodyPr/>
          <a:lstStyle/>
          <a:p>
            <a:pPr eaLnBrk="1" hangingPunct="1"/>
            <a:r>
              <a:rPr lang="en-AU" altLang="en-US">
                <a:latin typeface="Arial Nova" panose="020B0504020202020204" pitchFamily="34" charset="0"/>
              </a:rPr>
              <a:t>Any negative impact that gambling can have on a person and the people close to them</a:t>
            </a:r>
          </a:p>
          <a:p>
            <a:pPr eaLnBrk="1" hangingPunct="1"/>
            <a:r>
              <a:rPr lang="en-AU" altLang="en-US">
                <a:latin typeface="Arial Nova" panose="020B0504020202020204" pitchFamily="34" charset="0"/>
              </a:rPr>
              <a:t>Includes</a:t>
            </a:r>
          </a:p>
          <a:p>
            <a:pPr lvl="1" eaLnBrk="1" hangingPunct="1"/>
            <a:r>
              <a:rPr lang="en-AU" altLang="en-US">
                <a:latin typeface="Arial Nova" panose="020B0504020202020204" pitchFamily="34" charset="0"/>
              </a:rPr>
              <a:t>Health and wellbeing</a:t>
            </a:r>
          </a:p>
          <a:p>
            <a:pPr lvl="1" eaLnBrk="1" hangingPunct="1"/>
            <a:r>
              <a:rPr lang="en-AU" altLang="en-US">
                <a:latin typeface="Arial Nova" panose="020B0504020202020204" pitchFamily="34" charset="0"/>
              </a:rPr>
              <a:t>Finances</a:t>
            </a:r>
          </a:p>
          <a:p>
            <a:pPr lvl="1" eaLnBrk="1" hangingPunct="1"/>
            <a:r>
              <a:rPr lang="en-AU" altLang="en-US">
                <a:latin typeface="Arial Nova" panose="020B0504020202020204" pitchFamily="34" charset="0"/>
              </a:rPr>
              <a:t>Relationships</a:t>
            </a:r>
          </a:p>
          <a:p>
            <a:pPr lvl="1" eaLnBrk="1" hangingPunct="1"/>
            <a:r>
              <a:rPr lang="en-AU" altLang="en-US">
                <a:latin typeface="Arial Nova" panose="020B0504020202020204" pitchFamily="34" charset="0"/>
              </a:rPr>
              <a:t>Culture</a:t>
            </a:r>
          </a:p>
          <a:p>
            <a:pPr lvl="1" eaLnBrk="1" hangingPunct="1"/>
            <a:r>
              <a:rPr lang="en-AU" altLang="en-US">
                <a:latin typeface="Arial Nova" panose="020B0504020202020204" pitchFamily="34" charset="0"/>
              </a:rPr>
              <a:t>Work or study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ildren reading books">
            <a:extLst>
              <a:ext uri="{FF2B5EF4-FFF2-40B4-BE49-F238E27FC236}">
                <a16:creationId xmlns:a16="http://schemas.microsoft.com/office/drawing/2014/main" id="{BC435055-6169-4BE1-8187-37694FF24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2"/>
          <a:stretch>
            <a:fillRect/>
          </a:stretch>
        </p:blipFill>
        <p:spPr bwMode="auto">
          <a:xfrm>
            <a:off x="4629150" y="-53975"/>
            <a:ext cx="7562850"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916AB4D-D190-7BC0-93A0-5086D3C35F24}"/>
              </a:ext>
            </a:extLst>
          </p:cNvPr>
          <p:cNvSpPr/>
          <p:nvPr/>
        </p:nvSpPr>
        <p:spPr>
          <a:xfrm rot="5400000">
            <a:off x="2588424" y="-2588423"/>
            <a:ext cx="6176953" cy="113538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11270" name="Title 1">
            <a:extLst>
              <a:ext uri="{FF2B5EF4-FFF2-40B4-BE49-F238E27FC236}">
                <a16:creationId xmlns:a16="http://schemas.microsoft.com/office/drawing/2014/main" id="{9151030E-4BEE-158C-10BD-50A26F5255D8}"/>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Affected others</a:t>
            </a:r>
          </a:p>
        </p:txBody>
      </p:sp>
      <p:sp>
        <p:nvSpPr>
          <p:cNvPr id="11271" name="Content Placeholder 2">
            <a:extLst>
              <a:ext uri="{FF2B5EF4-FFF2-40B4-BE49-F238E27FC236}">
                <a16:creationId xmlns:a16="http://schemas.microsoft.com/office/drawing/2014/main" id="{93452C0C-7FC4-6519-1452-8E867C80A1BD}"/>
              </a:ext>
            </a:extLst>
          </p:cNvPr>
          <p:cNvSpPr>
            <a:spLocks noGrp="1" noChangeArrowheads="1"/>
          </p:cNvSpPr>
          <p:nvPr>
            <p:ph idx="1"/>
          </p:nvPr>
        </p:nvSpPr>
        <p:spPr>
          <a:xfrm>
            <a:off x="838200" y="1609725"/>
            <a:ext cx="6408738" cy="4589463"/>
          </a:xfrm>
        </p:spPr>
        <p:txBody>
          <a:bodyPr/>
          <a:lstStyle/>
          <a:p>
            <a:pPr eaLnBrk="1" hangingPunct="1"/>
            <a:r>
              <a:rPr lang="en-AU" altLang="en-US">
                <a:latin typeface="Arial Nova" panose="020B0504020202020204" pitchFamily="34" charset="0"/>
              </a:rPr>
              <a:t>Gambling harm impacts many people, not just the person who gambles</a:t>
            </a:r>
          </a:p>
          <a:p>
            <a:pPr eaLnBrk="1" hangingPunct="1"/>
            <a:r>
              <a:rPr lang="en-AU" altLang="en-US">
                <a:latin typeface="Arial Nova" panose="020B0504020202020204" pitchFamily="34" charset="0"/>
              </a:rPr>
              <a:t>Affected others include</a:t>
            </a:r>
          </a:p>
          <a:p>
            <a:pPr lvl="1" eaLnBrk="1" hangingPunct="1"/>
            <a:r>
              <a:rPr lang="en-AU" altLang="en-US">
                <a:latin typeface="Arial Nova" panose="020B0504020202020204" pitchFamily="34" charset="0"/>
              </a:rPr>
              <a:t>Partner/Spouse</a:t>
            </a:r>
          </a:p>
          <a:p>
            <a:pPr lvl="1" eaLnBrk="1" hangingPunct="1"/>
            <a:r>
              <a:rPr lang="en-AU" altLang="en-US">
                <a:latin typeface="Arial Nova" panose="020B0504020202020204" pitchFamily="34" charset="0"/>
              </a:rPr>
              <a:t>Children</a:t>
            </a:r>
          </a:p>
          <a:p>
            <a:pPr lvl="1" eaLnBrk="1" hangingPunct="1"/>
            <a:r>
              <a:rPr lang="en-AU" altLang="en-US">
                <a:latin typeface="Arial Nova" panose="020B0504020202020204" pitchFamily="34" charset="0"/>
              </a:rPr>
              <a:t>Other family members</a:t>
            </a:r>
          </a:p>
          <a:p>
            <a:pPr lvl="1" eaLnBrk="1" hangingPunct="1"/>
            <a:r>
              <a:rPr lang="en-AU" altLang="en-US">
                <a:latin typeface="Arial Nova" panose="020B0504020202020204" pitchFamily="34" charset="0"/>
              </a:rPr>
              <a:t>Friends</a:t>
            </a:r>
          </a:p>
          <a:p>
            <a:pPr lvl="1" eaLnBrk="1" hangingPunct="1"/>
            <a:r>
              <a:rPr lang="en-AU" altLang="en-US">
                <a:latin typeface="Arial Nova" panose="020B0504020202020204" pitchFamily="34" charset="0"/>
              </a:rPr>
              <a:t>Work colleagues</a:t>
            </a:r>
          </a:p>
          <a:p>
            <a:pPr lvl="1" eaLnBrk="1" hangingPunct="1"/>
            <a:r>
              <a:rPr lang="en-AU" altLang="en-US">
                <a:latin typeface="Arial Nova" panose="020B0504020202020204" pitchFamily="34" charset="0"/>
              </a:rPr>
              <a:t>Broader community members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6C80ED6-F02B-BF9A-8532-E49CF88C8953}"/>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Signs of gambling harm</a:t>
            </a:r>
          </a:p>
        </p:txBody>
      </p:sp>
      <p:sp>
        <p:nvSpPr>
          <p:cNvPr id="13315" name="TextBox 19">
            <a:extLst>
              <a:ext uri="{FF2B5EF4-FFF2-40B4-BE49-F238E27FC236}">
                <a16:creationId xmlns:a16="http://schemas.microsoft.com/office/drawing/2014/main" id="{DFCF1EE4-FEE6-3C08-C09E-A4C4ACAC697B}"/>
              </a:ext>
            </a:extLst>
          </p:cNvPr>
          <p:cNvSpPr txBox="1">
            <a:spLocks noChangeArrowheads="1"/>
          </p:cNvSpPr>
          <p:nvPr/>
        </p:nvSpPr>
        <p:spPr bwMode="auto">
          <a:xfrm>
            <a:off x="1473200" y="2986088"/>
            <a:ext cx="2601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Financial signs</a:t>
            </a:r>
          </a:p>
        </p:txBody>
      </p:sp>
      <p:sp>
        <p:nvSpPr>
          <p:cNvPr id="13316" name="TextBox 20">
            <a:extLst>
              <a:ext uri="{FF2B5EF4-FFF2-40B4-BE49-F238E27FC236}">
                <a16:creationId xmlns:a16="http://schemas.microsoft.com/office/drawing/2014/main" id="{541A8BF2-AA04-F108-DBF5-C81A2A7497A8}"/>
              </a:ext>
            </a:extLst>
          </p:cNvPr>
          <p:cNvSpPr txBox="1">
            <a:spLocks noChangeArrowheads="1"/>
          </p:cNvSpPr>
          <p:nvPr/>
        </p:nvSpPr>
        <p:spPr bwMode="auto">
          <a:xfrm>
            <a:off x="4795838" y="2986088"/>
            <a:ext cx="272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Emotional signs</a:t>
            </a:r>
          </a:p>
        </p:txBody>
      </p:sp>
      <p:sp>
        <p:nvSpPr>
          <p:cNvPr id="13317" name="TextBox 21">
            <a:extLst>
              <a:ext uri="{FF2B5EF4-FFF2-40B4-BE49-F238E27FC236}">
                <a16:creationId xmlns:a16="http://schemas.microsoft.com/office/drawing/2014/main" id="{40C3CAF5-7C0C-A5E2-B88A-EC860E4003E5}"/>
              </a:ext>
            </a:extLst>
          </p:cNvPr>
          <p:cNvSpPr txBox="1">
            <a:spLocks noChangeArrowheads="1"/>
          </p:cNvSpPr>
          <p:nvPr/>
        </p:nvSpPr>
        <p:spPr bwMode="auto">
          <a:xfrm>
            <a:off x="8294688" y="2989263"/>
            <a:ext cx="305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Relationship signs</a:t>
            </a:r>
          </a:p>
        </p:txBody>
      </p:sp>
      <p:sp>
        <p:nvSpPr>
          <p:cNvPr id="13318" name="TextBox 22">
            <a:extLst>
              <a:ext uri="{FF2B5EF4-FFF2-40B4-BE49-F238E27FC236}">
                <a16:creationId xmlns:a16="http://schemas.microsoft.com/office/drawing/2014/main" id="{977E2C48-2E37-5DD7-E434-730D6A2DA01B}"/>
              </a:ext>
            </a:extLst>
          </p:cNvPr>
          <p:cNvSpPr txBox="1">
            <a:spLocks noChangeArrowheads="1"/>
          </p:cNvSpPr>
          <p:nvPr/>
        </p:nvSpPr>
        <p:spPr bwMode="auto">
          <a:xfrm>
            <a:off x="630238" y="5167313"/>
            <a:ext cx="260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Health signs</a:t>
            </a:r>
          </a:p>
        </p:txBody>
      </p:sp>
      <p:sp>
        <p:nvSpPr>
          <p:cNvPr id="13319" name="TextBox 23">
            <a:extLst>
              <a:ext uri="{FF2B5EF4-FFF2-40B4-BE49-F238E27FC236}">
                <a16:creationId xmlns:a16="http://schemas.microsoft.com/office/drawing/2014/main" id="{F2AE0FEC-7ECF-B08E-4531-1502BA92837C}"/>
              </a:ext>
            </a:extLst>
          </p:cNvPr>
          <p:cNvSpPr txBox="1">
            <a:spLocks noChangeArrowheads="1"/>
          </p:cNvSpPr>
          <p:nvPr/>
        </p:nvSpPr>
        <p:spPr bwMode="auto">
          <a:xfrm>
            <a:off x="3494088" y="5167313"/>
            <a:ext cx="260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Cultural signs</a:t>
            </a:r>
          </a:p>
        </p:txBody>
      </p:sp>
      <p:sp>
        <p:nvSpPr>
          <p:cNvPr id="13320" name="TextBox 24">
            <a:extLst>
              <a:ext uri="{FF2B5EF4-FFF2-40B4-BE49-F238E27FC236}">
                <a16:creationId xmlns:a16="http://schemas.microsoft.com/office/drawing/2014/main" id="{7EA85F62-7583-120A-0AB4-200DB5765440}"/>
              </a:ext>
            </a:extLst>
          </p:cNvPr>
          <p:cNvSpPr txBox="1">
            <a:spLocks noChangeArrowheads="1"/>
          </p:cNvSpPr>
          <p:nvPr/>
        </p:nvSpPr>
        <p:spPr bwMode="auto">
          <a:xfrm>
            <a:off x="6802438" y="5167313"/>
            <a:ext cx="260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Work signs</a:t>
            </a:r>
          </a:p>
        </p:txBody>
      </p:sp>
      <p:sp>
        <p:nvSpPr>
          <p:cNvPr id="13321" name="TextBox 25">
            <a:extLst>
              <a:ext uri="{FF2B5EF4-FFF2-40B4-BE49-F238E27FC236}">
                <a16:creationId xmlns:a16="http://schemas.microsoft.com/office/drawing/2014/main" id="{D0ECD5F4-23D0-B536-3024-F1B58B45F4E1}"/>
              </a:ext>
            </a:extLst>
          </p:cNvPr>
          <p:cNvSpPr txBox="1">
            <a:spLocks noChangeArrowheads="1"/>
          </p:cNvSpPr>
          <p:nvPr/>
        </p:nvSpPr>
        <p:spPr bwMode="auto">
          <a:xfrm>
            <a:off x="9469438" y="5172075"/>
            <a:ext cx="260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a:solidFill>
                  <a:srgbClr val="5EA443"/>
                </a:solidFill>
                <a:latin typeface="Arial Nova" panose="020B0504020202020204" pitchFamily="34" charset="0"/>
              </a:rPr>
              <a:t>Legacy signs</a:t>
            </a:r>
          </a:p>
        </p:txBody>
      </p:sp>
      <p:pic>
        <p:nvPicPr>
          <p:cNvPr id="13322" name="Graphic 4" descr="Apple with solid fill">
            <a:extLst>
              <a:ext uri="{FF2B5EF4-FFF2-40B4-BE49-F238E27FC236}">
                <a16:creationId xmlns:a16="http://schemas.microsoft.com/office/drawing/2014/main" id="{FD0EBA0E-4A2A-882D-0E44-0DAE7C1F0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38941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Graphic 6" descr="Cheers with solid fill">
            <a:extLst>
              <a:ext uri="{FF2B5EF4-FFF2-40B4-BE49-F238E27FC236}">
                <a16:creationId xmlns:a16="http://schemas.microsoft.com/office/drawing/2014/main" id="{9CECF3A6-BF7F-435C-9225-24174531E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5" y="38941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Graphic 8" descr="Briefcase with solid fill">
            <a:extLst>
              <a:ext uri="{FF2B5EF4-FFF2-40B4-BE49-F238E27FC236}">
                <a16:creationId xmlns:a16="http://schemas.microsoft.com/office/drawing/2014/main" id="{67112CAF-22ED-BE26-BC61-71674C5D9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925" y="3894138"/>
            <a:ext cx="10874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Graphic 10" descr="Bow And Arrow with solid fill">
            <a:extLst>
              <a:ext uri="{FF2B5EF4-FFF2-40B4-BE49-F238E27FC236}">
                <a16:creationId xmlns:a16="http://schemas.microsoft.com/office/drawing/2014/main" id="{DEC5AD4F-E146-DB81-179E-582B92EA3E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3013" y="38941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Graphic 12" descr="Coins with solid fill">
            <a:extLst>
              <a:ext uri="{FF2B5EF4-FFF2-40B4-BE49-F238E27FC236}">
                <a16:creationId xmlns:a16="http://schemas.microsoft.com/office/drawing/2014/main" id="{9EB4D4B1-8611-6D7B-1A06-75B787406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25" y="1724025"/>
            <a:ext cx="12620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Graphic 14" descr="Heart with pulse with solid fill">
            <a:extLst>
              <a:ext uri="{FF2B5EF4-FFF2-40B4-BE49-F238E27FC236}">
                <a16:creationId xmlns:a16="http://schemas.microsoft.com/office/drawing/2014/main" id="{6484E549-5527-CF48-57DE-B1FB03CEC0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4175" y="1724025"/>
            <a:ext cx="12620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Content Placeholder 22" descr="House with solid fill">
            <a:extLst>
              <a:ext uri="{FF2B5EF4-FFF2-40B4-BE49-F238E27FC236}">
                <a16:creationId xmlns:a16="http://schemas.microsoft.com/office/drawing/2014/main" id="{27DCE19B-420D-CD3C-505A-9B88189A7331}"/>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9193213" y="1724025"/>
            <a:ext cx="1262062" cy="12620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A person and person sitting on a couch reading a book&#10;&#10;Description automatically generated">
            <a:extLst>
              <a:ext uri="{FF2B5EF4-FFF2-40B4-BE49-F238E27FC236}">
                <a16:creationId xmlns:a16="http://schemas.microsoft.com/office/drawing/2014/main" id="{B839323D-93DD-E5B0-59FB-A42E11897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588"/>
            <a:ext cx="7553325"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DD0D5A3-DFC9-F174-43D5-5EC8D593C111}"/>
              </a:ext>
            </a:extLst>
          </p:cNvPr>
          <p:cNvSpPr/>
          <p:nvPr/>
        </p:nvSpPr>
        <p:spPr>
          <a:xfrm rot="5400000">
            <a:off x="2220884" y="-2169319"/>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15366" name="Title 1">
            <a:extLst>
              <a:ext uri="{FF2B5EF4-FFF2-40B4-BE49-F238E27FC236}">
                <a16:creationId xmlns:a16="http://schemas.microsoft.com/office/drawing/2014/main" id="{B3E85AE9-36DF-814D-D8BC-E341F60BD931}"/>
              </a:ext>
            </a:extLst>
          </p:cNvPr>
          <p:cNvSpPr>
            <a:spLocks noGrp="1" noChangeArrowheads="1"/>
          </p:cNvSpPr>
          <p:nvPr>
            <p:ph type="title"/>
          </p:nvPr>
        </p:nvSpPr>
        <p:spPr>
          <a:xfrm>
            <a:off x="2143125" y="379413"/>
            <a:ext cx="10515600" cy="1325562"/>
          </a:xfrm>
        </p:spPr>
        <p:txBody>
          <a:bodyPr/>
          <a:lstStyle/>
          <a:p>
            <a:pPr eaLnBrk="1" hangingPunct="1"/>
            <a:r>
              <a:rPr lang="en-AU" altLang="en-US">
                <a:latin typeface="Arial Rounded MT Bold" panose="020F0704030504030204" pitchFamily="34" charset="0"/>
              </a:rPr>
              <a:t>Financial harm</a:t>
            </a:r>
          </a:p>
        </p:txBody>
      </p:sp>
      <p:sp>
        <p:nvSpPr>
          <p:cNvPr id="15367" name="Content Placeholder 2">
            <a:extLst>
              <a:ext uri="{FF2B5EF4-FFF2-40B4-BE49-F238E27FC236}">
                <a16:creationId xmlns:a16="http://schemas.microsoft.com/office/drawing/2014/main" id="{0067E476-225E-57C9-50A3-F8C0CE0E64AB}"/>
              </a:ext>
            </a:extLst>
          </p:cNvPr>
          <p:cNvSpPr>
            <a:spLocks noGrp="1" noChangeArrowheads="1"/>
          </p:cNvSpPr>
          <p:nvPr>
            <p:ph idx="1"/>
          </p:nvPr>
        </p:nvSpPr>
        <p:spPr>
          <a:xfrm>
            <a:off x="838200" y="1704975"/>
            <a:ext cx="7877175" cy="4351338"/>
          </a:xfrm>
        </p:spPr>
        <p:txBody>
          <a:bodyPr/>
          <a:lstStyle/>
          <a:p>
            <a:pPr eaLnBrk="1" hangingPunct="1"/>
            <a:r>
              <a:rPr lang="en-AU" altLang="en-US">
                <a:latin typeface="Arial Nova" panose="020B0504020202020204" pitchFamily="34" charset="0"/>
              </a:rPr>
              <a:t>Decreased savings</a:t>
            </a:r>
          </a:p>
          <a:p>
            <a:pPr eaLnBrk="1" hangingPunct="1"/>
            <a:r>
              <a:rPr lang="en-AU" altLang="en-US">
                <a:latin typeface="Arial Nova" panose="020B0504020202020204" pitchFamily="34" charset="0"/>
              </a:rPr>
              <a:t>Borrowing or taking money</a:t>
            </a:r>
          </a:p>
          <a:p>
            <a:pPr eaLnBrk="1" hangingPunct="1"/>
            <a:r>
              <a:rPr lang="en-AU" altLang="en-US">
                <a:latin typeface="Arial Nova" panose="020B0504020202020204" pitchFamily="34" charset="0"/>
              </a:rPr>
              <a:t>Spending less on important expenses</a:t>
            </a:r>
          </a:p>
          <a:p>
            <a:pPr eaLnBrk="1" hangingPunct="1"/>
            <a:r>
              <a:rPr lang="en-AU" altLang="en-US">
                <a:latin typeface="Arial Nova" panose="020B0504020202020204" pitchFamily="34" charset="0"/>
              </a:rPr>
              <a:t>Struggling to buy basic items</a:t>
            </a:r>
          </a:p>
          <a:p>
            <a:pPr eaLnBrk="1" hangingPunct="1"/>
            <a:r>
              <a:rPr lang="en-AU" altLang="en-US">
                <a:latin typeface="Arial Nova" panose="020B0504020202020204" pitchFamily="34" charset="0"/>
              </a:rPr>
              <a:t>Needing assistance to pay for bills</a:t>
            </a:r>
          </a:p>
        </p:txBody>
      </p:sp>
      <p:pic>
        <p:nvPicPr>
          <p:cNvPr id="15368" name="Graphic 9" descr="Coins outline">
            <a:extLst>
              <a:ext uri="{FF2B5EF4-FFF2-40B4-BE49-F238E27FC236}">
                <a16:creationId xmlns:a16="http://schemas.microsoft.com/office/drawing/2014/main" id="{3AD1BD2A-57DB-44B5-0B27-038433064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85775"/>
            <a:ext cx="11112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0017C18B560341929455D6ABCBE9B8" ma:contentTypeVersion="19" ma:contentTypeDescription="Create a new document." ma:contentTypeScope="" ma:versionID="8dce8365e5cfb6e004de096e0b48522b">
  <xsd:schema xmlns:xsd="http://www.w3.org/2001/XMLSchema" xmlns:xs="http://www.w3.org/2001/XMLSchema" xmlns:p="http://schemas.microsoft.com/office/2006/metadata/properties" xmlns:ns2="558c946d-ee25-4941-8a7f-e2473d3b0c31" xmlns:ns3="49388460-2b74-4ed5-aedc-a9c9dc8864f8" targetNamespace="http://schemas.microsoft.com/office/2006/metadata/properties" ma:root="true" ma:fieldsID="421e513535a954c7feb382dfd4d6757c" ns2:_="" ns3:_="">
    <xsd:import namespace="558c946d-ee25-4941-8a7f-e2473d3b0c31"/>
    <xsd:import namespace="49388460-2b74-4ed5-aedc-a9c9dc8864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c946d-ee25-4941-8a7f-e2473d3b0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ddfcb4-d4d9-4c0a-a157-a322b1d893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388460-2b74-4ed5-aedc-a9c9dc8864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bcbf5f-ce4e-464b-8f2f-637f79654fce}" ma:internalName="TaxCatchAll" ma:showField="CatchAllData" ma:web="49388460-2b74-4ed5-aedc-a9c9dc8864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8c946d-ee25-4941-8a7f-e2473d3b0c31">
      <Terms xmlns="http://schemas.microsoft.com/office/infopath/2007/PartnerControls"/>
    </lcf76f155ced4ddcb4097134ff3c332f>
    <TaxCatchAll xmlns="49388460-2b74-4ed5-aedc-a9c9dc8864f8"/>
  </documentManagement>
</p:properties>
</file>

<file path=customXml/itemProps1.xml><?xml version="1.0" encoding="utf-8"?>
<ds:datastoreItem xmlns:ds="http://schemas.openxmlformats.org/officeDocument/2006/customXml" ds:itemID="{ADB8CD9B-3DDD-4785-8281-598A95069562}">
  <ds:schemaRefs>
    <ds:schemaRef ds:uri="http://schemas.microsoft.com/sharepoint/v3/contenttype/forms"/>
  </ds:schemaRefs>
</ds:datastoreItem>
</file>

<file path=customXml/itemProps2.xml><?xml version="1.0" encoding="utf-8"?>
<ds:datastoreItem xmlns:ds="http://schemas.openxmlformats.org/officeDocument/2006/customXml" ds:itemID="{83D997DE-A3B7-4EA5-8129-1408702C34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8c946d-ee25-4941-8a7f-e2473d3b0c31"/>
    <ds:schemaRef ds:uri="49388460-2b74-4ed5-aedc-a9c9dc8864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C164A6-4829-4D2D-A2A1-6DCC08EE736F}">
  <ds:schemaRefs>
    <ds:schemaRef ds:uri="http://schemas.microsoft.com/office/2006/metadata/properties"/>
    <ds:schemaRef ds:uri="http://schemas.microsoft.com/office/infopath/2007/PartnerControls"/>
    <ds:schemaRef ds:uri="558c946d-ee25-4941-8a7f-e2473d3b0c31"/>
    <ds:schemaRef ds:uri="49388460-2b74-4ed5-aedc-a9c9dc8864f8"/>
  </ds:schemaRefs>
</ds:datastoreItem>
</file>

<file path=docProps/app.xml><?xml version="1.0" encoding="utf-8"?>
<Properties xmlns="http://schemas.openxmlformats.org/officeDocument/2006/extended-properties" xmlns:vt="http://schemas.openxmlformats.org/officeDocument/2006/docPropsVTypes">
  <TotalTime>1068</TotalTime>
  <Words>4797</Words>
  <Application>Microsoft Office PowerPoint</Application>
  <PresentationFormat>Widescreen</PresentationFormat>
  <Paragraphs>371</Paragraphs>
  <Slides>28</Slides>
  <Notes>28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Arial Nova</vt:lpstr>
      <vt:lpstr>Arial Rounded MT Bold</vt:lpstr>
      <vt:lpstr>BlinkMacSystemFont</vt:lpstr>
      <vt:lpstr>Calibri</vt:lpstr>
      <vt:lpstr>Calibri Light</vt:lpstr>
      <vt:lpstr>Karla</vt:lpstr>
      <vt:lpstr>Metropolis-Bold</vt:lpstr>
      <vt:lpstr>Metropolis-Regular</vt:lpstr>
      <vt:lpstr>Times New Roman</vt:lpstr>
      <vt:lpstr>Office Theme</vt:lpstr>
      <vt:lpstr>PowerPoint Presentation</vt:lpstr>
      <vt:lpstr>Acknowledgement of Country</vt:lpstr>
      <vt:lpstr>Gambling Help services</vt:lpstr>
      <vt:lpstr>Our services</vt:lpstr>
      <vt:lpstr>Overview</vt:lpstr>
      <vt:lpstr>Gambling harm</vt:lpstr>
      <vt:lpstr>Affected others</vt:lpstr>
      <vt:lpstr>Signs of gambling harm</vt:lpstr>
      <vt:lpstr>Financial harm</vt:lpstr>
      <vt:lpstr>Emotional or psychological harm</vt:lpstr>
      <vt:lpstr>Relationships harm</vt:lpstr>
      <vt:lpstr>Health harm</vt:lpstr>
      <vt:lpstr>Cultural harm</vt:lpstr>
      <vt:lpstr>Work or study harm</vt:lpstr>
      <vt:lpstr>Legacy harm</vt:lpstr>
      <vt:lpstr>Louise’s story</vt:lpstr>
      <vt:lpstr>Gambling harm risk factors</vt:lpstr>
      <vt:lpstr>Gambling harm risk factors</vt:lpstr>
      <vt:lpstr>Get support</vt:lpstr>
      <vt:lpstr>Self-help</vt:lpstr>
      <vt:lpstr>Self-exclusion</vt:lpstr>
      <vt:lpstr>Support services</vt:lpstr>
      <vt:lpstr>Other local support services</vt:lpstr>
      <vt:lpstr>Gambling Help support services</vt:lpstr>
      <vt:lpstr>Group therapy support services</vt:lpstr>
      <vt:lpstr>Gambling harm consultations</vt:lpstr>
      <vt:lpstr>Crisis support</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Dominique Bell</cp:lastModifiedBy>
  <cp:revision>67</cp:revision>
  <dcterms:created xsi:type="dcterms:W3CDTF">2024-02-29T05:40:25Z</dcterms:created>
  <dcterms:modified xsi:type="dcterms:W3CDTF">2024-09-06T00:43:53Z</dcterms:modified>
</cp:coreProperties>
</file>