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Lst>
  <p:notesMasterIdLst>
    <p:notesMasterId r:id="rId27"/>
  </p:notesMasterIdLst>
  <p:sldIdLst>
    <p:sldId id="263" r:id="rId7"/>
    <p:sldId id="259" r:id="rId8"/>
    <p:sldId id="268" r:id="rId9"/>
    <p:sldId id="260" r:id="rId10"/>
    <p:sldId id="261" r:id="rId11"/>
    <p:sldId id="264" r:id="rId12"/>
    <p:sldId id="265" r:id="rId13"/>
    <p:sldId id="273" r:id="rId14"/>
    <p:sldId id="272" r:id="rId15"/>
    <p:sldId id="274" r:id="rId16"/>
    <p:sldId id="277" r:id="rId17"/>
    <p:sldId id="279" r:id="rId18"/>
    <p:sldId id="284" r:id="rId19"/>
    <p:sldId id="285" r:id="rId20"/>
    <p:sldId id="283" r:id="rId21"/>
    <p:sldId id="278" r:id="rId22"/>
    <p:sldId id="267" r:id="rId23"/>
    <p:sldId id="282" r:id="rId24"/>
    <p:sldId id="281"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99114B-AD1F-7628-2815-35A9FE5F238F}" name="Daina Fernyhough" initials="DF" userId="S::daina.fernyhough_cyjma.qld.gov.au#ext#@dsitiaqld.onmicrosoft.com::d53be5bf-b63f-45be-8118-ea0e182bfab9" providerId="AD"/>
  <p188:author id="{82E56D7C-D5EB-4027-22B6-032B07A72905}" name="Suzanne W Butler" initials="SWB" userId="S::swbutler@communities.qld.gov.au::58359882-f55e-4d02-82d0-8e066f75f8d3" providerId="AD"/>
  <p188:author id="{5237D69A-28FC-115A-E5EB-42E113FA56D2}" name="Beth Henry" initials="BH" userId="S::beth.henry_cyjma.qld.gov.au#ext#@dsitiaqld.onmicrosoft.com::5281ba55-f3d0-40c3-8a8c-d7a26405cc3c" providerId="AD"/>
  <p188:author id="{9D1454C8-E308-3DCB-03CA-C30AB62287FF}" name="Adele Rowlands-Dealey" initials="AR" userId="S::arowland_communities.qld.gov.au#ext#@dsitiaqld.onmicrosoft.com::ed617d52-2c64-44cc-a5eb-7a2268703cf5" providerId="AD"/>
  <p188:author id="{4DEEF2D6-046D-A19D-4C1B-CD3C3CD541F6}" name="Rachelle Harrison" initials="RH" userId="S::raharris@communities.qld.gov.au::aca3b23b-8d53-46b8-a1ff-6e45c5742f7a" providerId="AD"/>
  <p188:author id="{CB237DD7-EB3A-F20C-27D0-1018AA4FACB6}" name="Rachelle Harrison" initials="RH" userId="S::rachelle.harrison_cyjma.qld.gov.au#ext#@dsitiaqld.onmicrosoft.com::b75dd041-f45d-4504-a030-1fbca48885cc" providerId="AD"/>
  <p188:author id="{56B558DD-3FA3-783A-6B03-D47DA77FFE70}" name="Karen Ashton" initials="KA" userId="S::Karen.Ashton@desbt.qld.gov.au::5b1d5bff-ccb7-4bc3-b62b-5de2a48291cb" providerId="AD"/>
  <p188:author id="{7A8384F0-1BC3-95BC-C3CF-BC688AEA7161}" name="Daina Fernyhough" initials="DF" userId="S::dfernyho@communities.qld.gov.au::5ccdf265-39f7-4361-a008-def888f0de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79D"/>
    <a:srgbClr val="EF424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17B530-CAA0-D6FA-7FF8-7034B9CC87D9}" v="33" dt="2024-06-07T01:28:41.853"/>
    <p1510:client id="{E8762AB2-7BF6-F886-9677-4676C1D9803F}" v="538" dt="2024-06-05T07:53:31.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420" autoAdjust="0"/>
  </p:normalViewPr>
  <p:slideViewPr>
    <p:cSldViewPr snapToGrid="0">
      <p:cViewPr varScale="1">
        <p:scale>
          <a:sx n="76" d="100"/>
          <a:sy n="76" d="100"/>
        </p:scale>
        <p:origin x="19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6148347900583"/>
          <c:y val="0.10895609047539552"/>
          <c:w val="0.7534898443614797"/>
          <c:h val="0.78208781904920888"/>
        </c:manualLayout>
      </c:layout>
      <c:doughnutChart>
        <c:varyColors val="1"/>
        <c:ser>
          <c:idx val="0"/>
          <c:order val="0"/>
          <c:tx>
            <c:strRef>
              <c:f>Sheet1!$B$1</c:f>
              <c:strCache>
                <c:ptCount val="1"/>
                <c:pt idx="0">
                  <c:v>Sales</c:v>
                </c:pt>
              </c:strCache>
            </c:strRef>
          </c:tx>
          <c:spPr>
            <a:solidFill>
              <a:srgbClr val="EF424D"/>
            </a:solidFill>
          </c:spPr>
          <c:dPt>
            <c:idx val="0"/>
            <c:bubble3D val="0"/>
            <c:spPr>
              <a:solidFill>
                <a:srgbClr val="4B479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D8E-4459-B01D-978C2F594423}"/>
              </c:ext>
            </c:extLst>
          </c:dPt>
          <c:dPt>
            <c:idx val="1"/>
            <c:bubble3D val="0"/>
            <c:spPr>
              <a:solidFill>
                <a:srgbClr val="8EE0E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D8E-4459-B01D-978C2F594423}"/>
              </c:ext>
            </c:extLst>
          </c:dPt>
          <c:dPt>
            <c:idx val="2"/>
            <c:bubble3D val="0"/>
            <c:spPr>
              <a:solidFill>
                <a:srgbClr val="EF424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D8E-4459-B01D-978C2F594423}"/>
              </c:ext>
            </c:extLst>
          </c:dPt>
          <c:dPt>
            <c:idx val="3"/>
            <c:bubble3D val="0"/>
            <c:spPr>
              <a:solidFill>
                <a:srgbClr val="EF424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D8E-4459-B01D-978C2F594423}"/>
              </c:ext>
            </c:extLst>
          </c:dPt>
          <c:dLbls>
            <c:dLbl>
              <c:idx val="0"/>
              <c:delete val="1"/>
              <c:extLst>
                <c:ext xmlns:c15="http://schemas.microsoft.com/office/drawing/2012/chart" uri="{CE6537A1-D6FC-4f65-9D91-7224C49458BB}">
                  <c15:layout>
                    <c:manualLayout>
                      <c:w val="0.10446099901574803"/>
                      <c:h val="9.9867181356595641E-2"/>
                    </c:manualLayout>
                  </c15:layout>
                </c:ext>
                <c:ext xmlns:c16="http://schemas.microsoft.com/office/drawing/2014/chart" uri="{C3380CC4-5D6E-409C-BE32-E72D297353CC}">
                  <c16:uniqueId val="{00000001-3D8E-4459-B01D-978C2F594423}"/>
                </c:ext>
              </c:extLst>
            </c:dLbl>
            <c:dLbl>
              <c:idx val="1"/>
              <c:delete val="1"/>
              <c:extLst>
                <c:ext xmlns:c15="http://schemas.microsoft.com/office/drawing/2012/chart" uri="{CE6537A1-D6FC-4f65-9D91-7224C49458BB}"/>
                <c:ext xmlns:c16="http://schemas.microsoft.com/office/drawing/2014/chart" uri="{C3380CC4-5D6E-409C-BE32-E72D297353CC}">
                  <c16:uniqueId val="{00000003-3D8E-4459-B01D-978C2F59442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7.8</c:v>
                </c:pt>
                <c:pt idx="1">
                  <c:v>2.2000000000000002</c:v>
                </c:pt>
              </c:numCache>
            </c:numRef>
          </c:val>
          <c:extLst>
            <c:ext xmlns:c16="http://schemas.microsoft.com/office/drawing/2014/chart" uri="{C3380CC4-5D6E-409C-BE32-E72D297353CC}">
              <c16:uniqueId val="{00000008-3D8E-4459-B01D-978C2F594423}"/>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F424D"/>
            </a:solidFill>
          </c:spPr>
          <c:dPt>
            <c:idx val="0"/>
            <c:bubble3D val="0"/>
            <c:spPr>
              <a:solidFill>
                <a:srgbClr val="4B479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6D7-49D7-985D-6E4A2E03682E}"/>
              </c:ext>
            </c:extLst>
          </c:dPt>
          <c:dPt>
            <c:idx val="1"/>
            <c:bubble3D val="0"/>
            <c:spPr>
              <a:solidFill>
                <a:srgbClr val="8EE0E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6D7-49D7-985D-6E4A2E03682E}"/>
              </c:ext>
            </c:extLst>
          </c:dPt>
          <c:dPt>
            <c:idx val="2"/>
            <c:bubble3D val="0"/>
            <c:spPr>
              <a:solidFill>
                <a:srgbClr val="EF424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06D7-49D7-985D-6E4A2E03682E}"/>
              </c:ext>
            </c:extLst>
          </c:dPt>
          <c:dPt>
            <c:idx val="3"/>
            <c:bubble3D val="0"/>
            <c:spPr>
              <a:solidFill>
                <a:srgbClr val="EF424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06D7-49D7-985D-6E4A2E03682E}"/>
              </c:ext>
            </c:extLst>
          </c:dPt>
          <c:dLbls>
            <c:dLbl>
              <c:idx val="0"/>
              <c:delete val="1"/>
              <c:extLst>
                <c:ext xmlns:c15="http://schemas.microsoft.com/office/drawing/2012/chart" uri="{CE6537A1-D6FC-4f65-9D91-7224C49458BB}">
                  <c15:layout>
                    <c:manualLayout>
                      <c:w val="0.10446099901574803"/>
                      <c:h val="9.9867181356595641E-2"/>
                    </c:manualLayout>
                  </c15:layout>
                </c:ext>
                <c:ext xmlns:c16="http://schemas.microsoft.com/office/drawing/2014/chart" uri="{C3380CC4-5D6E-409C-BE32-E72D297353CC}">
                  <c16:uniqueId val="{00000001-06D7-49D7-985D-6E4A2E03682E}"/>
                </c:ext>
              </c:extLst>
            </c:dLbl>
            <c:dLbl>
              <c:idx val="1"/>
              <c:delete val="1"/>
              <c:extLst>
                <c:ext xmlns:c15="http://schemas.microsoft.com/office/drawing/2012/chart" uri="{CE6537A1-D6FC-4f65-9D91-7224C49458BB}"/>
                <c:ext xmlns:c16="http://schemas.microsoft.com/office/drawing/2014/chart" uri="{C3380CC4-5D6E-409C-BE32-E72D297353CC}">
                  <c16:uniqueId val="{00000003-06D7-49D7-985D-6E4A2E03682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45</c:v>
                </c:pt>
                <c:pt idx="1">
                  <c:v>55</c:v>
                </c:pt>
              </c:numCache>
            </c:numRef>
          </c:val>
          <c:extLst>
            <c:ext xmlns:c16="http://schemas.microsoft.com/office/drawing/2014/chart" uri="{C3380CC4-5D6E-409C-BE32-E72D297353CC}">
              <c16:uniqueId val="{00000008-06D7-49D7-985D-6E4A2E03682E}"/>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F424D"/>
            </a:solidFill>
          </c:spPr>
          <c:dPt>
            <c:idx val="0"/>
            <c:bubble3D val="0"/>
            <c:spPr>
              <a:solidFill>
                <a:srgbClr val="4B479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021-4686-867D-CC9ABD3B0147}"/>
              </c:ext>
            </c:extLst>
          </c:dPt>
          <c:dPt>
            <c:idx val="1"/>
            <c:bubble3D val="0"/>
            <c:spPr>
              <a:solidFill>
                <a:srgbClr val="8EE0E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021-4686-867D-CC9ABD3B0147}"/>
              </c:ext>
            </c:extLst>
          </c:dPt>
          <c:dPt>
            <c:idx val="2"/>
            <c:bubble3D val="0"/>
            <c:spPr>
              <a:solidFill>
                <a:srgbClr val="EF424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021-4686-867D-CC9ABD3B0147}"/>
              </c:ext>
            </c:extLst>
          </c:dPt>
          <c:dPt>
            <c:idx val="3"/>
            <c:bubble3D val="0"/>
            <c:spPr>
              <a:solidFill>
                <a:srgbClr val="EF424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021-4686-867D-CC9ABD3B0147}"/>
              </c:ext>
            </c:extLst>
          </c:dPt>
          <c:dLbls>
            <c:dLbl>
              <c:idx val="0"/>
              <c:delete val="1"/>
              <c:extLst>
                <c:ext xmlns:c15="http://schemas.microsoft.com/office/drawing/2012/chart" uri="{CE6537A1-D6FC-4f65-9D91-7224C49458BB}">
                  <c15:layout>
                    <c:manualLayout>
                      <c:w val="0.10446099901574803"/>
                      <c:h val="9.9867181356595641E-2"/>
                    </c:manualLayout>
                  </c15:layout>
                </c:ext>
                <c:ext xmlns:c16="http://schemas.microsoft.com/office/drawing/2014/chart" uri="{C3380CC4-5D6E-409C-BE32-E72D297353CC}">
                  <c16:uniqueId val="{00000001-2021-4686-867D-CC9ABD3B0147}"/>
                </c:ext>
              </c:extLst>
            </c:dLbl>
            <c:dLbl>
              <c:idx val="1"/>
              <c:delete val="1"/>
              <c:extLst>
                <c:ext xmlns:c15="http://schemas.microsoft.com/office/drawing/2012/chart" uri="{CE6537A1-D6FC-4f65-9D91-7224C49458BB}"/>
                <c:ext xmlns:c16="http://schemas.microsoft.com/office/drawing/2014/chart" uri="{C3380CC4-5D6E-409C-BE32-E72D297353CC}">
                  <c16:uniqueId val="{00000003-2021-4686-867D-CC9ABD3B014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15</c:v>
                </c:pt>
                <c:pt idx="1">
                  <c:v>85</c:v>
                </c:pt>
              </c:numCache>
            </c:numRef>
          </c:val>
          <c:extLst>
            <c:ext xmlns:c16="http://schemas.microsoft.com/office/drawing/2014/chart" uri="{C3380CC4-5D6E-409C-BE32-E72D297353CC}">
              <c16:uniqueId val="{00000008-2021-4686-867D-CC9ABD3B0147}"/>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6148347900583"/>
          <c:y val="0.10895609047539552"/>
          <c:w val="0.7534898443614797"/>
          <c:h val="0.78208781904920888"/>
        </c:manualLayout>
      </c:layout>
      <c:doughnutChart>
        <c:varyColors val="1"/>
        <c:ser>
          <c:idx val="0"/>
          <c:order val="0"/>
          <c:tx>
            <c:strRef>
              <c:f>Sheet1!$B$1</c:f>
              <c:strCache>
                <c:ptCount val="1"/>
                <c:pt idx="0">
                  <c:v>Sales</c:v>
                </c:pt>
              </c:strCache>
            </c:strRef>
          </c:tx>
          <c:spPr>
            <a:solidFill>
              <a:srgbClr val="EF424D"/>
            </a:solidFill>
          </c:spPr>
          <c:dPt>
            <c:idx val="0"/>
            <c:bubble3D val="0"/>
            <c:spPr>
              <a:solidFill>
                <a:srgbClr val="4B479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DBD1-448B-829D-2847C647140B}"/>
              </c:ext>
            </c:extLst>
          </c:dPt>
          <c:dPt>
            <c:idx val="1"/>
            <c:bubble3D val="0"/>
            <c:spPr>
              <a:solidFill>
                <a:srgbClr val="8EE0E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BD1-448B-829D-2847C647140B}"/>
              </c:ext>
            </c:extLst>
          </c:dPt>
          <c:dPt>
            <c:idx val="2"/>
            <c:bubble3D val="0"/>
            <c:spPr>
              <a:solidFill>
                <a:srgbClr val="EF424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D90-406F-A515-0EEB0A4F5610}"/>
              </c:ext>
            </c:extLst>
          </c:dPt>
          <c:dPt>
            <c:idx val="3"/>
            <c:bubble3D val="0"/>
            <c:spPr>
              <a:solidFill>
                <a:srgbClr val="EF424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D90-406F-A515-0EEB0A4F5610}"/>
              </c:ext>
            </c:extLst>
          </c:dPt>
          <c:dLbls>
            <c:dLbl>
              <c:idx val="0"/>
              <c:delete val="1"/>
              <c:extLst>
                <c:ext xmlns:c15="http://schemas.microsoft.com/office/drawing/2012/chart" uri="{CE6537A1-D6FC-4f65-9D91-7224C49458BB}">
                  <c15:layout>
                    <c:manualLayout>
                      <c:w val="0.10446099901574803"/>
                      <c:h val="9.9867181356595641E-2"/>
                    </c:manualLayout>
                  </c15:layout>
                </c:ext>
                <c:ext xmlns:c16="http://schemas.microsoft.com/office/drawing/2014/chart" uri="{C3380CC4-5D6E-409C-BE32-E72D297353CC}">
                  <c16:uniqueId val="{00000002-DBD1-448B-829D-2847C647140B}"/>
                </c:ext>
              </c:extLst>
            </c:dLbl>
            <c:dLbl>
              <c:idx val="1"/>
              <c:delete val="1"/>
              <c:extLst>
                <c:ext xmlns:c15="http://schemas.microsoft.com/office/drawing/2012/chart" uri="{CE6537A1-D6FC-4f65-9D91-7224C49458BB}"/>
                <c:ext xmlns:c16="http://schemas.microsoft.com/office/drawing/2014/chart" uri="{C3380CC4-5D6E-409C-BE32-E72D297353CC}">
                  <c16:uniqueId val="{00000001-DBD1-448B-829D-2847C647140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7.7</c:v>
                </c:pt>
                <c:pt idx="1">
                  <c:v>2.2999999999999998</c:v>
                </c:pt>
              </c:numCache>
            </c:numRef>
          </c:val>
          <c:extLst>
            <c:ext xmlns:c16="http://schemas.microsoft.com/office/drawing/2014/chart" uri="{C3380CC4-5D6E-409C-BE32-E72D297353CC}">
              <c16:uniqueId val="{00000000-DBD1-448B-829D-2847C647140B}"/>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F424D"/>
            </a:solidFill>
          </c:spPr>
          <c:dPt>
            <c:idx val="0"/>
            <c:bubble3D val="0"/>
            <c:spPr>
              <a:solidFill>
                <a:srgbClr val="4B479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4CC-48AB-9300-E7AD5C42F64F}"/>
              </c:ext>
            </c:extLst>
          </c:dPt>
          <c:dPt>
            <c:idx val="1"/>
            <c:bubble3D val="0"/>
            <c:spPr>
              <a:solidFill>
                <a:srgbClr val="8EE0E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4CC-48AB-9300-E7AD5C42F64F}"/>
              </c:ext>
            </c:extLst>
          </c:dPt>
          <c:dPt>
            <c:idx val="2"/>
            <c:bubble3D val="0"/>
            <c:spPr>
              <a:solidFill>
                <a:srgbClr val="EF424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4CC-48AB-9300-E7AD5C42F64F}"/>
              </c:ext>
            </c:extLst>
          </c:dPt>
          <c:dPt>
            <c:idx val="3"/>
            <c:bubble3D val="0"/>
            <c:spPr>
              <a:solidFill>
                <a:srgbClr val="EF424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4CC-48AB-9300-E7AD5C42F64F}"/>
              </c:ext>
            </c:extLst>
          </c:dPt>
          <c:dLbls>
            <c:dLbl>
              <c:idx val="0"/>
              <c:delete val="1"/>
              <c:extLst>
                <c:ext xmlns:c15="http://schemas.microsoft.com/office/drawing/2012/chart" uri="{CE6537A1-D6FC-4f65-9D91-7224C49458BB}">
                  <c15:layout>
                    <c:manualLayout>
                      <c:w val="0.10446099901574803"/>
                      <c:h val="9.9867181356595641E-2"/>
                    </c:manualLayout>
                  </c15:layout>
                </c:ext>
                <c:ext xmlns:c16="http://schemas.microsoft.com/office/drawing/2014/chart" uri="{C3380CC4-5D6E-409C-BE32-E72D297353CC}">
                  <c16:uniqueId val="{00000001-84CC-48AB-9300-E7AD5C42F64F}"/>
                </c:ext>
              </c:extLst>
            </c:dLbl>
            <c:dLbl>
              <c:idx val="1"/>
              <c:delete val="1"/>
              <c:extLst>
                <c:ext xmlns:c15="http://schemas.microsoft.com/office/drawing/2012/chart" uri="{CE6537A1-D6FC-4f65-9D91-7224C49458BB}"/>
                <c:ext xmlns:c16="http://schemas.microsoft.com/office/drawing/2014/chart" uri="{C3380CC4-5D6E-409C-BE32-E72D297353CC}">
                  <c16:uniqueId val="{00000003-84CC-48AB-9300-E7AD5C42F64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57</c:v>
                </c:pt>
                <c:pt idx="1">
                  <c:v>43</c:v>
                </c:pt>
              </c:numCache>
            </c:numRef>
          </c:val>
          <c:extLst>
            <c:ext xmlns:c16="http://schemas.microsoft.com/office/drawing/2014/chart" uri="{C3380CC4-5D6E-409C-BE32-E72D297353CC}">
              <c16:uniqueId val="{00000008-84CC-48AB-9300-E7AD5C42F64F}"/>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40E6C-0925-4286-A553-D29972EB77EF}" type="datetimeFigureOut">
              <a:rPr lang="en-AU" smtClean="0"/>
              <a:t>7/11/2024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52A5A-03D9-4881-90DE-4B3CA37F035F}" type="slidenum">
              <a:rPr lang="en-AU" smtClean="0"/>
              <a:t>‹#›</a:t>
            </a:fld>
            <a:endParaRPr lang="en-AU"/>
          </a:p>
        </p:txBody>
      </p:sp>
    </p:spTree>
    <p:extLst>
      <p:ext uri="{BB962C8B-B14F-4D97-AF65-F5344CB8AC3E}">
        <p14:creationId xmlns:p14="http://schemas.microsoft.com/office/powerpoint/2010/main" val="176799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desbt.qld.gov.au/yjgrantscommunit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egoe UI"/>
                <a:cs typeface="Segoe UI"/>
              </a:rPr>
              <a:t>The Youth Justice Crime Prevention Grants Program supports community-based solutions that address youth </a:t>
            </a:r>
            <a:r>
              <a:rPr lang="en-US" dirty="0">
                <a:solidFill>
                  <a:srgbClr val="000000"/>
                </a:solidFill>
                <a:latin typeface="Segoe UI"/>
                <a:cs typeface="Segoe UI"/>
              </a:rPr>
              <a:t>crime</a:t>
            </a:r>
            <a:r>
              <a:rPr lang="en-US" b="0" i="0" dirty="0">
                <a:solidFill>
                  <a:srgbClr val="000000"/>
                </a:solidFill>
                <a:effectLst/>
                <a:latin typeface="Segoe UI"/>
                <a:cs typeface="Segoe UI"/>
              </a:rPr>
              <a:t> and improve the health, education and employment opportunities for young people</a:t>
            </a:r>
            <a:r>
              <a:rPr lang="en-US" dirty="0">
                <a:solidFill>
                  <a:srgbClr val="000000"/>
                </a:solidFill>
                <a:latin typeface="Segoe UI"/>
                <a:cs typeface="Segoe UI"/>
              </a:rPr>
              <a:t>.</a:t>
            </a:r>
            <a:endParaRPr lang="en-AU" dirty="0">
              <a:latin typeface="Segoe UI"/>
              <a:cs typeface="Segoe UI"/>
            </a:endParaRPr>
          </a:p>
        </p:txBody>
      </p:sp>
      <p:sp>
        <p:nvSpPr>
          <p:cNvPr id="4" name="Slide Number Placeholder 3"/>
          <p:cNvSpPr>
            <a:spLocks noGrp="1"/>
          </p:cNvSpPr>
          <p:nvPr>
            <p:ph type="sldNum" sz="quarter" idx="5"/>
          </p:nvPr>
        </p:nvSpPr>
        <p:spPr/>
        <p:txBody>
          <a:bodyPr/>
          <a:lstStyle/>
          <a:p>
            <a:fld id="{C3452A5A-03D9-4881-90DE-4B3CA37F035F}" type="slidenum">
              <a:rPr lang="en-AU" smtClean="0"/>
              <a:t>1</a:t>
            </a:fld>
            <a:endParaRPr lang="en-AU"/>
          </a:p>
        </p:txBody>
      </p:sp>
    </p:spTree>
    <p:extLst>
      <p:ext uri="{BB962C8B-B14F-4D97-AF65-F5344CB8AC3E}">
        <p14:creationId xmlns:p14="http://schemas.microsoft.com/office/powerpoint/2010/main" val="5607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50"/>
              </a:spcAft>
            </a:pPr>
            <a:r>
              <a:rPr lang="en-AU" sz="1800" dirty="0">
                <a:effectLst/>
                <a:latin typeface="Segoe UI"/>
                <a:ea typeface="Segoe UI" panose="020B0502040204020203" pitchFamily="34" charset="0"/>
                <a:cs typeface="Segoe UI"/>
              </a:rPr>
              <a:t>With tougher penalties for youth crime introduced in 2023, these grants are aimed at short term projects that </a:t>
            </a:r>
            <a:r>
              <a:rPr lang="en-AU" sz="1800" dirty="0">
                <a:latin typeface="Segoe UI"/>
                <a:ea typeface="Segoe UI" panose="020B0502040204020203" pitchFamily="34" charset="0"/>
                <a:cs typeface="Segoe UI"/>
              </a:rPr>
              <a:t>address identified areas of community concern.</a:t>
            </a:r>
            <a:endParaRPr lang="en-AU" sz="1800" dirty="0">
              <a:effectLst/>
              <a:latin typeface="Segoe UI"/>
              <a:ea typeface="Times New Roman" panose="02020603050405020304" pitchFamily="18" charset="0"/>
              <a:cs typeface="Segoe UI"/>
            </a:endParaRPr>
          </a:p>
          <a:p>
            <a:pPr>
              <a:spcAft>
                <a:spcPts val="550"/>
              </a:spcAft>
            </a:pPr>
            <a:endParaRPr lang="en-AU" sz="1800" dirty="0">
              <a:latin typeface="Segoe UI"/>
              <a:ea typeface="Segoe UI" panose="020B0502040204020203" pitchFamily="34" charset="0"/>
              <a:cs typeface="Segoe UI"/>
            </a:endParaRPr>
          </a:p>
          <a:p>
            <a:pPr>
              <a:spcAft>
                <a:spcPts val="550"/>
              </a:spcAft>
            </a:pPr>
            <a:r>
              <a:rPr lang="en-AU" sz="1800" dirty="0">
                <a:effectLst/>
                <a:latin typeface="Segoe UI"/>
                <a:ea typeface="Segoe UI" panose="020B0502040204020203" pitchFamily="34" charset="0"/>
                <a:cs typeface="Segoe UI"/>
              </a:rPr>
              <a:t>Grants of </a:t>
            </a:r>
            <a:r>
              <a:rPr lang="en-AU" sz="1800" dirty="0">
                <a:latin typeface="Segoe UI"/>
                <a:ea typeface="Segoe UI" panose="020B0502040204020203" pitchFamily="34" charset="0"/>
                <a:cs typeface="Segoe UI"/>
              </a:rPr>
              <a:t>up to </a:t>
            </a:r>
            <a:r>
              <a:rPr lang="en-AU" sz="1800" dirty="0">
                <a:effectLst/>
                <a:latin typeface="Segoe UI"/>
                <a:ea typeface="Segoe UI" panose="020B0502040204020203" pitchFamily="34" charset="0"/>
                <a:cs typeface="Segoe UI"/>
              </a:rPr>
              <a:t>$75,000 are on offer for short term or one-off local projects, with multiple grant rounds throughout the year. A total of $5,000,000 in funds is available across Queensland.</a:t>
            </a:r>
            <a:r>
              <a:rPr lang="en-AU" sz="1800" dirty="0">
                <a:latin typeface="Segoe UI"/>
                <a:ea typeface="Segoe UI" panose="020B0502040204020203" pitchFamily="34" charset="0"/>
                <a:cs typeface="Segoe UI"/>
              </a:rPr>
              <a:t> </a:t>
            </a:r>
            <a:endParaRPr lang="en-AU" sz="1800" dirty="0">
              <a:effectLst/>
              <a:latin typeface="Segoe UI"/>
              <a:ea typeface="Times New Roman" panose="02020603050405020304" pitchFamily="18" charset="0"/>
            </a:endParaRPr>
          </a:p>
          <a:p>
            <a:pPr>
              <a:spcAft>
                <a:spcPts val="550"/>
              </a:spcAft>
            </a:pPr>
            <a:br>
              <a:rPr lang="en-AU" sz="1800" dirty="0">
                <a:effectLst/>
                <a:latin typeface="Segoe UI" panose="020B0502040204020203" pitchFamily="34" charset="0"/>
                <a:ea typeface="Segoe UI" panose="020B0502040204020203" pitchFamily="34" charset="0"/>
                <a:cs typeface="Segoe UI"/>
              </a:rPr>
            </a:br>
            <a:r>
              <a:rPr lang="en-AU" sz="1800" dirty="0">
                <a:effectLst/>
                <a:latin typeface="Segoe UI"/>
                <a:ea typeface="Segoe UI" panose="020B0502040204020203" pitchFamily="34" charset="0"/>
                <a:cs typeface="Segoe UI"/>
              </a:rPr>
              <a:t>The Queensland Government will consider all project ideas that meet </a:t>
            </a:r>
            <a:r>
              <a:rPr lang="en-AU" sz="1800" dirty="0">
                <a:solidFill>
                  <a:srgbClr val="0078D4"/>
                </a:solidFill>
                <a:effectLst/>
                <a:latin typeface="Segoe UI"/>
                <a:ea typeface="Times New Roman" panose="02020603050405020304" pitchFamily="18" charset="0"/>
                <a:cs typeface="Segoe UI"/>
              </a:rPr>
              <a:t>an identified area of </a:t>
            </a:r>
            <a:r>
              <a:rPr lang="en-AU" sz="1800" dirty="0">
                <a:solidFill>
                  <a:srgbClr val="0078D4"/>
                </a:solidFill>
                <a:latin typeface="Segoe UI"/>
                <a:ea typeface="Times New Roman" panose="02020603050405020304" pitchFamily="18" charset="0"/>
                <a:cs typeface="Segoe UI"/>
              </a:rPr>
              <a:t>community concern</a:t>
            </a:r>
            <a:r>
              <a:rPr lang="en-AU" sz="1800" dirty="0">
                <a:solidFill>
                  <a:srgbClr val="0078D4"/>
                </a:solidFill>
                <a:effectLst/>
                <a:latin typeface="Segoe UI"/>
                <a:ea typeface="Times New Roman" panose="02020603050405020304" pitchFamily="18" charset="0"/>
                <a:cs typeface="Segoe UI"/>
              </a:rPr>
              <a:t> </a:t>
            </a:r>
            <a:r>
              <a:rPr lang="en-AU" sz="1800" dirty="0">
                <a:solidFill>
                  <a:srgbClr val="000000"/>
                </a:solidFill>
                <a:effectLst/>
                <a:latin typeface="Segoe UI"/>
                <a:ea typeface="Times New Roman" panose="02020603050405020304" pitchFamily="18" charset="0"/>
                <a:cs typeface="Segoe UI"/>
              </a:rPr>
              <a:t>and </a:t>
            </a:r>
            <a:r>
              <a:rPr lang="en-AU" sz="1800" dirty="0">
                <a:solidFill>
                  <a:srgbClr val="0078D4"/>
                </a:solidFill>
                <a:effectLst/>
                <a:latin typeface="Segoe UI"/>
                <a:ea typeface="Times New Roman" panose="02020603050405020304" pitchFamily="18" charset="0"/>
                <a:cs typeface="Segoe UI"/>
              </a:rPr>
              <a:t>are </a:t>
            </a:r>
            <a:r>
              <a:rPr lang="en-AU" sz="1800" dirty="0">
                <a:solidFill>
                  <a:srgbClr val="000000"/>
                </a:solidFill>
                <a:effectLst/>
                <a:latin typeface="Segoe UI"/>
                <a:ea typeface="Times New Roman" panose="02020603050405020304" pitchFamily="18" charset="0"/>
                <a:cs typeface="Segoe UI"/>
              </a:rPr>
              <a:t>designed in partnership with the local community.</a:t>
            </a:r>
          </a:p>
          <a:p>
            <a:pPr>
              <a:spcAft>
                <a:spcPts val="550"/>
              </a:spcAft>
            </a:pPr>
            <a:endParaRPr lang="en-AU" sz="1800" dirty="0">
              <a:effectLst/>
              <a:latin typeface="Times New Roman" panose="02020603050405020304" pitchFamily="18" charset="0"/>
              <a:ea typeface="Times New Roman" panose="02020603050405020304" pitchFamily="18" charset="0"/>
            </a:endParaRPr>
          </a:p>
          <a:p>
            <a:pPr>
              <a:spcAft>
                <a:spcPts val="550"/>
              </a:spcAft>
            </a:pPr>
            <a:r>
              <a:rPr lang="en-AU" sz="1800" dirty="0">
                <a:effectLst/>
                <a:latin typeface="Segoe UI" panose="020B0502040204020203" pitchFamily="34" charset="0"/>
                <a:ea typeface="Segoe UI" panose="020B0502040204020203" pitchFamily="34" charset="0"/>
              </a:rPr>
              <a:t>All projects must be culturally appropriate and include evidence of community support and partnerships with Aboriginal and Torres Strait Islander and/or Culturally and Linguistically Diverse peoples and communities.</a:t>
            </a:r>
          </a:p>
          <a:p>
            <a:pPr>
              <a:spcAft>
                <a:spcPts val="550"/>
              </a:spcAft>
            </a:pPr>
            <a:endParaRPr lang="en-AU" sz="1800" dirty="0">
              <a:effectLst/>
              <a:latin typeface="Times New Roman" panose="02020603050405020304" pitchFamily="18" charset="0"/>
              <a:ea typeface="Times New Roman" panose="02020603050405020304" pitchFamily="18" charset="0"/>
            </a:endParaRPr>
          </a:p>
          <a:p>
            <a:pPr>
              <a:spcAft>
                <a:spcPts val="550"/>
              </a:spcAft>
            </a:pPr>
            <a:r>
              <a:rPr lang="en-AU" sz="1800" dirty="0">
                <a:effectLst/>
                <a:latin typeface="Segoe UI" panose="020B0502040204020203" pitchFamily="34" charset="0"/>
                <a:ea typeface="Segoe UI" panose="020B0502040204020203" pitchFamily="34" charset="0"/>
              </a:rPr>
              <a:t>Supports and resources developed in connection with your project must be culturally safe for First Nations young people, their families and communities. Most Aboriginal and Torres Strait Islander children and young people are thriving in family and community. Unfortunately, over representation in the youth justice system remains.</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3452A5A-03D9-4881-90DE-4B3CA37F035F}" type="slidenum">
              <a:rPr lang="en-AU" smtClean="0"/>
              <a:t>11</a:t>
            </a:fld>
            <a:endParaRPr lang="en-AU"/>
          </a:p>
        </p:txBody>
      </p:sp>
    </p:spTree>
    <p:extLst>
      <p:ext uri="{BB962C8B-B14F-4D97-AF65-F5344CB8AC3E}">
        <p14:creationId xmlns:p14="http://schemas.microsoft.com/office/powerpoint/2010/main" val="408084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50"/>
              </a:spcAft>
            </a:pPr>
            <a:endParaRPr lang="en-AU" sz="1800" dirty="0">
              <a:effectLst/>
              <a:latin typeface="Segoe UI"/>
              <a:ea typeface="Segoe UI" panose="020B0502040204020203" pitchFamily="34" charset="0"/>
              <a:cs typeface="Segoe UI"/>
            </a:endParaRPr>
          </a:p>
        </p:txBody>
      </p:sp>
      <p:sp>
        <p:nvSpPr>
          <p:cNvPr id="4" name="Slide Number Placeholder 3"/>
          <p:cNvSpPr>
            <a:spLocks noGrp="1"/>
          </p:cNvSpPr>
          <p:nvPr>
            <p:ph type="sldNum" sz="quarter" idx="5"/>
          </p:nvPr>
        </p:nvSpPr>
        <p:spPr/>
        <p:txBody>
          <a:bodyPr/>
          <a:lstStyle/>
          <a:p>
            <a:fld id="{C3452A5A-03D9-4881-90DE-4B3CA37F035F}" type="slidenum">
              <a:rPr lang="en-AU" smtClean="0"/>
              <a:t>12</a:t>
            </a:fld>
            <a:endParaRPr lang="en-AU"/>
          </a:p>
        </p:txBody>
      </p:sp>
    </p:spTree>
    <p:extLst>
      <p:ext uri="{BB962C8B-B14F-4D97-AF65-F5344CB8AC3E}">
        <p14:creationId xmlns:p14="http://schemas.microsoft.com/office/powerpoint/2010/main" val="3278577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50"/>
              </a:spcAft>
            </a:pPr>
            <a:endParaRPr lang="en-AU" sz="1800" dirty="0">
              <a:effectLst/>
              <a:latin typeface="Segoe UI"/>
              <a:ea typeface="Segoe UI" panose="020B0502040204020203" pitchFamily="34" charset="0"/>
              <a:cs typeface="Segoe UI"/>
            </a:endParaRPr>
          </a:p>
        </p:txBody>
      </p:sp>
      <p:sp>
        <p:nvSpPr>
          <p:cNvPr id="4" name="Slide Number Placeholder 3"/>
          <p:cNvSpPr>
            <a:spLocks noGrp="1"/>
          </p:cNvSpPr>
          <p:nvPr>
            <p:ph type="sldNum" sz="quarter" idx="5"/>
          </p:nvPr>
        </p:nvSpPr>
        <p:spPr/>
        <p:txBody>
          <a:bodyPr/>
          <a:lstStyle/>
          <a:p>
            <a:fld id="{C3452A5A-03D9-4881-90DE-4B3CA37F035F}" type="slidenum">
              <a:rPr lang="en-AU" smtClean="0"/>
              <a:t>13</a:t>
            </a:fld>
            <a:endParaRPr lang="en-AU"/>
          </a:p>
        </p:txBody>
      </p:sp>
    </p:spTree>
    <p:extLst>
      <p:ext uri="{BB962C8B-B14F-4D97-AF65-F5344CB8AC3E}">
        <p14:creationId xmlns:p14="http://schemas.microsoft.com/office/powerpoint/2010/main" val="12161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50"/>
              </a:spcAft>
            </a:pPr>
            <a:endParaRPr lang="en-AU" sz="1800" dirty="0">
              <a:effectLst/>
              <a:latin typeface="Segoe UI"/>
              <a:ea typeface="Segoe UI" panose="020B0502040204020203" pitchFamily="34" charset="0"/>
              <a:cs typeface="Segoe UI"/>
            </a:endParaRPr>
          </a:p>
        </p:txBody>
      </p:sp>
      <p:sp>
        <p:nvSpPr>
          <p:cNvPr id="4" name="Slide Number Placeholder 3"/>
          <p:cNvSpPr>
            <a:spLocks noGrp="1"/>
          </p:cNvSpPr>
          <p:nvPr>
            <p:ph type="sldNum" sz="quarter" idx="5"/>
          </p:nvPr>
        </p:nvSpPr>
        <p:spPr/>
        <p:txBody>
          <a:bodyPr/>
          <a:lstStyle/>
          <a:p>
            <a:fld id="{C3452A5A-03D9-4881-90DE-4B3CA37F035F}" type="slidenum">
              <a:rPr lang="en-AU" smtClean="0"/>
              <a:t>14</a:t>
            </a:fld>
            <a:endParaRPr lang="en-AU"/>
          </a:p>
        </p:txBody>
      </p:sp>
    </p:spTree>
    <p:extLst>
      <p:ext uri="{BB962C8B-B14F-4D97-AF65-F5344CB8AC3E}">
        <p14:creationId xmlns:p14="http://schemas.microsoft.com/office/powerpoint/2010/main" val="3807789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50"/>
              </a:spcAft>
            </a:pPr>
            <a:r>
              <a:rPr lang="en-AU" sz="1800" dirty="0">
                <a:effectLst/>
                <a:latin typeface="Segoe UI"/>
                <a:ea typeface="Segoe UI" panose="020B0502040204020203" pitchFamily="34" charset="0"/>
                <a:cs typeface="Segoe UI"/>
              </a:rPr>
              <a:t>Your application must describe the project, including the purpose or aim, what the benefits will be, and how you measure that. We are looking for prosocial, activity-based responses that target</a:t>
            </a:r>
            <a:r>
              <a:rPr lang="en-AU" sz="1800" dirty="0">
                <a:latin typeface="Segoe UI"/>
                <a:ea typeface="Segoe UI" panose="020B0502040204020203" pitchFamily="34" charset="0"/>
                <a:cs typeface="Segoe UI"/>
              </a:rPr>
              <a:t> young people who may be displaying anti-social behaviours.</a:t>
            </a:r>
            <a:endParaRPr lang="en-AU" sz="1800" dirty="0">
              <a:effectLst/>
              <a:latin typeface="Segoe UI"/>
              <a:ea typeface="Segoe UI" panose="020B0502040204020203" pitchFamily="34" charset="0"/>
              <a:cs typeface="Segoe UI"/>
            </a:endParaRPr>
          </a:p>
          <a:p>
            <a:pPr>
              <a:spcAft>
                <a:spcPts val="550"/>
              </a:spcAft>
            </a:pPr>
            <a:endParaRPr lang="en-AU" sz="1800" dirty="0">
              <a:effectLst/>
              <a:latin typeface="Times New Roman" panose="02020603050405020304" pitchFamily="18" charset="0"/>
              <a:ea typeface="Times New Roman" panose="02020603050405020304" pitchFamily="18" charset="0"/>
              <a:cs typeface="Times New Roman"/>
            </a:endParaRPr>
          </a:p>
          <a:p>
            <a:pPr>
              <a:spcAft>
                <a:spcPts val="550"/>
              </a:spcAft>
            </a:pPr>
            <a:r>
              <a:rPr lang="en-AU" sz="1800" dirty="0">
                <a:effectLst/>
                <a:latin typeface="Segoe UI"/>
                <a:ea typeface="Segoe UI" panose="020B0502040204020203" pitchFamily="34" charset="0"/>
                <a:cs typeface="Segoe UI"/>
              </a:rPr>
              <a:t>Include a project plan that shows what activities or products will be delivered, why it is innovative and how your project will respond to the needs of your community. Tell us what evidence you have that this response should work, and how it will contribute to the local identified areas of </a:t>
            </a:r>
            <a:r>
              <a:rPr lang="en-AU" sz="1800" dirty="0">
                <a:latin typeface="Segoe UI"/>
                <a:ea typeface="Segoe UI" panose="020B0502040204020203" pitchFamily="34" charset="0"/>
                <a:cs typeface="Segoe UI"/>
              </a:rPr>
              <a:t>community concern.</a:t>
            </a:r>
            <a:endParaRPr lang="en-AU" sz="1800" dirty="0">
              <a:effectLst/>
              <a:latin typeface="Segoe UI"/>
              <a:ea typeface="Segoe UI" panose="020B0502040204020203" pitchFamily="34" charset="0"/>
              <a:cs typeface="Segoe UI"/>
            </a:endParaRPr>
          </a:p>
          <a:p>
            <a:pPr>
              <a:spcAft>
                <a:spcPts val="550"/>
              </a:spcAft>
            </a:pPr>
            <a:endParaRPr lang="en-AU" sz="1800" dirty="0">
              <a:effectLst/>
              <a:latin typeface="Times New Roman" panose="02020603050405020304" pitchFamily="18" charset="0"/>
              <a:ea typeface="Times New Roman" panose="02020603050405020304" pitchFamily="18" charset="0"/>
              <a:cs typeface="Times New Roman"/>
            </a:endParaRPr>
          </a:p>
          <a:p>
            <a:pPr>
              <a:spcAft>
                <a:spcPts val="550"/>
              </a:spcAft>
            </a:pPr>
            <a:r>
              <a:rPr lang="en-AU" sz="1800" dirty="0">
                <a:effectLst/>
                <a:latin typeface="Segoe UI"/>
                <a:ea typeface="Segoe UI" panose="020B0502040204020203" pitchFamily="34" charset="0"/>
                <a:cs typeface="Segoe UI"/>
              </a:rPr>
              <a:t>We want to know how your project will support the cultural diversity in your community. Demonstrate any knowledge or experience you have working with young people with complex needs. Include any experience you have working with Aboriginal and/or Torres Strait Islander people and provide evidence of support from your traditional custodians, elders, or different clan groups in your community.</a:t>
            </a:r>
            <a:r>
              <a:rPr lang="en-AU" sz="1800" dirty="0">
                <a:latin typeface="Segoe UI"/>
                <a:ea typeface="Segoe UI" panose="020B0502040204020203" pitchFamily="34" charset="0"/>
                <a:cs typeface="Segoe UI"/>
              </a:rPr>
              <a:t> </a:t>
            </a:r>
            <a:endParaRPr lang="en-AU" sz="1800" dirty="0">
              <a:effectLst/>
              <a:latin typeface="Segoe UI" panose="020B0502040204020203" pitchFamily="34" charset="0"/>
              <a:ea typeface="Segoe UI" panose="020B0502040204020203" pitchFamily="34" charset="0"/>
              <a:cs typeface="Segoe UI"/>
            </a:endParaRPr>
          </a:p>
          <a:p>
            <a:pPr>
              <a:spcAft>
                <a:spcPts val="550"/>
              </a:spcAft>
            </a:pPr>
            <a:endParaRPr lang="en-AU" sz="1800" dirty="0">
              <a:effectLst/>
              <a:latin typeface="Times New Roman" panose="02020603050405020304" pitchFamily="18" charset="0"/>
              <a:ea typeface="Times New Roman" panose="02020603050405020304" pitchFamily="18" charset="0"/>
              <a:cs typeface="Times New Roman"/>
            </a:endParaRPr>
          </a:p>
          <a:p>
            <a:pPr>
              <a:spcAft>
                <a:spcPts val="550"/>
              </a:spcAft>
            </a:pPr>
            <a:r>
              <a:rPr lang="en-AU" sz="1800" dirty="0">
                <a:effectLst/>
                <a:latin typeface="Segoe UI"/>
                <a:ea typeface="Segoe UI" panose="020B0502040204020203" pitchFamily="34" charset="0"/>
                <a:cs typeface="Segoe UI"/>
              </a:rPr>
              <a:t>Ensure that your project focuses on prevention</a:t>
            </a:r>
            <a:r>
              <a:rPr lang="en-AU" sz="1800" dirty="0">
                <a:latin typeface="Segoe UI"/>
                <a:ea typeface="Segoe UI" panose="020B0502040204020203" pitchFamily="34" charset="0"/>
                <a:cs typeface="Segoe UI"/>
              </a:rPr>
              <a:t>,</a:t>
            </a:r>
            <a:r>
              <a:rPr lang="en-AU" sz="1800" dirty="0">
                <a:effectLst/>
                <a:latin typeface="Segoe UI"/>
                <a:ea typeface="Segoe UI" panose="020B0502040204020203" pitchFamily="34" charset="0"/>
                <a:cs typeface="Segoe UI"/>
              </a:rPr>
              <a:t> early intervention </a:t>
            </a:r>
            <a:r>
              <a:rPr lang="en-AU" sz="1800" dirty="0">
                <a:latin typeface="Segoe UI"/>
                <a:ea typeface="Segoe UI" panose="020B0502040204020203" pitchFamily="34" charset="0"/>
                <a:cs typeface="Segoe UI"/>
              </a:rPr>
              <a:t>and diversionary responses</a:t>
            </a:r>
            <a:r>
              <a:rPr lang="en-AU" sz="1800" dirty="0">
                <a:effectLst/>
                <a:latin typeface="Segoe UI"/>
                <a:ea typeface="Segoe UI" panose="020B0502040204020203" pitchFamily="34" charset="0"/>
                <a:cs typeface="Segoe UI"/>
              </a:rPr>
              <a:t> aimed at keeping the community safe and supporting victims.</a:t>
            </a:r>
          </a:p>
        </p:txBody>
      </p:sp>
      <p:sp>
        <p:nvSpPr>
          <p:cNvPr id="4" name="Slide Number Placeholder 3"/>
          <p:cNvSpPr>
            <a:spLocks noGrp="1"/>
          </p:cNvSpPr>
          <p:nvPr>
            <p:ph type="sldNum" sz="quarter" idx="5"/>
          </p:nvPr>
        </p:nvSpPr>
        <p:spPr/>
        <p:txBody>
          <a:bodyPr/>
          <a:lstStyle/>
          <a:p>
            <a:fld id="{C3452A5A-03D9-4881-90DE-4B3CA37F035F}" type="slidenum">
              <a:rPr lang="en-AU" smtClean="0"/>
              <a:t>15</a:t>
            </a:fld>
            <a:endParaRPr lang="en-AU"/>
          </a:p>
        </p:txBody>
      </p:sp>
    </p:spTree>
    <p:extLst>
      <p:ext uri="{BB962C8B-B14F-4D97-AF65-F5344CB8AC3E}">
        <p14:creationId xmlns:p14="http://schemas.microsoft.com/office/powerpoint/2010/main" val="50655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800" dirty="0">
                <a:effectLst/>
                <a:latin typeface="Segoe UI"/>
                <a:ea typeface="Segoe UI" panose="020B0502040204020203" pitchFamily="34" charset="0"/>
                <a:cs typeface="Segoe UI"/>
              </a:rPr>
              <a:t>To be eligible for a grant you must be an incorporated not-for-profit, registered business or legal entity holding an ABN, this includes individuals, or have an auspice agreement with an entity like one of these. First Nations led organisations</a:t>
            </a:r>
            <a:r>
              <a:rPr lang="en-AU" sz="1800" dirty="0">
                <a:latin typeface="Segoe UI"/>
                <a:ea typeface="Segoe UI" panose="020B0502040204020203" pitchFamily="34" charset="0"/>
                <a:cs typeface="Segoe UI"/>
              </a:rPr>
              <a:t>,</a:t>
            </a:r>
            <a:r>
              <a:rPr lang="en-AU" sz="1800" dirty="0">
                <a:effectLst/>
                <a:latin typeface="Segoe UI"/>
                <a:ea typeface="Segoe UI" panose="020B0502040204020203" pitchFamily="34" charset="0"/>
                <a:cs typeface="Segoe UI"/>
              </a:rPr>
              <a:t> and </a:t>
            </a:r>
            <a:r>
              <a:rPr lang="en-AU" sz="1800" dirty="0">
                <a:latin typeface="Segoe UI"/>
                <a:ea typeface="Segoe UI" panose="020B0502040204020203" pitchFamily="34" charset="0"/>
                <a:cs typeface="Segoe UI"/>
              </a:rPr>
              <a:t>small and medium businesses</a:t>
            </a:r>
            <a:r>
              <a:rPr lang="en-AU" sz="1800" dirty="0">
                <a:effectLst/>
                <a:latin typeface="Segoe UI"/>
                <a:ea typeface="Segoe UI" panose="020B0502040204020203" pitchFamily="34" charset="0"/>
                <a:cs typeface="Segoe UI"/>
              </a:rPr>
              <a:t> are strongly encouraged to apply</a:t>
            </a:r>
            <a:r>
              <a:rPr lang="en-AU" sz="1800" dirty="0">
                <a:latin typeface="Segoe UI"/>
                <a:ea typeface="Segoe UI" panose="020B0502040204020203" pitchFamily="34" charset="0"/>
                <a:cs typeface="Segoe UI"/>
              </a:rPr>
              <a:t>.</a:t>
            </a:r>
            <a:endParaRPr lang="en-AU" sz="1800" dirty="0">
              <a:effectLst/>
              <a:latin typeface="Segoe UI"/>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0E8AA6B-66C5-40B5-B60F-4ECEA417CD52}" type="slidenum">
              <a:rPr lang="en-AU" smtClean="0"/>
              <a:t>16</a:t>
            </a:fld>
            <a:endParaRPr lang="en-AU"/>
          </a:p>
        </p:txBody>
      </p:sp>
    </p:spTree>
    <p:extLst>
      <p:ext uri="{BB962C8B-B14F-4D97-AF65-F5344CB8AC3E}">
        <p14:creationId xmlns:p14="http://schemas.microsoft.com/office/powerpoint/2010/main" val="600392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spcAft>
                <a:spcPts val="1800"/>
              </a:spcAft>
              <a:buClr>
                <a:srgbClr val="EF424D"/>
              </a:buClr>
              <a:buFont typeface="Arial" panose="020B0604020202020204" pitchFamily="34" charset="0"/>
              <a:buChar char="•"/>
              <a:defRPr/>
            </a:pPr>
            <a:r>
              <a:rPr lang="en-AU" sz="1200" dirty="0">
                <a:latin typeface="Arial" panose="020B0604020202020204" pitchFamily="34" charset="0"/>
                <a:cs typeface="Arial" panose="020B0604020202020204" pitchFamily="34" charset="0"/>
              </a:rPr>
              <a:t>Budget must clearly outline the costs of delivering the project and include in-kind support or other income</a:t>
            </a:r>
          </a:p>
          <a:p>
            <a:pPr marL="171450" indent="-171450">
              <a:lnSpc>
                <a:spcPct val="90000"/>
              </a:lnSpc>
              <a:spcBef>
                <a:spcPts val="1000"/>
              </a:spcBef>
              <a:spcAft>
                <a:spcPts val="1800"/>
              </a:spcAft>
              <a:buClr>
                <a:srgbClr val="EF424D"/>
              </a:buClr>
              <a:buFont typeface="Arial" panose="020B0604020202020204" pitchFamily="34" charset="0"/>
              <a:buChar char="•"/>
              <a:defRPr/>
            </a:pPr>
            <a:r>
              <a:rPr lang="en-US" sz="1200" dirty="0">
                <a:latin typeface="Arial"/>
                <a:cs typeface="Arial"/>
              </a:rPr>
              <a:t>Project must be delivered within one CBCA</a:t>
            </a:r>
            <a:r>
              <a:rPr lang="en-US" dirty="0">
                <a:latin typeface="Arial"/>
                <a:cs typeface="Arial"/>
              </a:rPr>
              <a:t> location</a:t>
            </a:r>
            <a:r>
              <a:rPr lang="en-US" sz="1200" dirty="0">
                <a:latin typeface="Arial"/>
                <a:cs typeface="Arial"/>
              </a:rPr>
              <a:t> </a:t>
            </a:r>
            <a:r>
              <a:rPr lang="en-US" sz="1200" dirty="0">
                <a:effectLst/>
                <a:latin typeface="Arial"/>
                <a:cs typeface="Arial"/>
              </a:rPr>
              <a:t>and tailored to specific community needs</a:t>
            </a:r>
          </a:p>
          <a:p>
            <a:pPr marL="171450" indent="-171450">
              <a:lnSpc>
                <a:spcPct val="90000"/>
              </a:lnSpc>
              <a:spcBef>
                <a:spcPts val="1000"/>
              </a:spcBef>
              <a:spcAft>
                <a:spcPts val="1800"/>
              </a:spcAft>
              <a:buClr>
                <a:srgbClr val="EF424D"/>
              </a:buClr>
              <a:buFont typeface="Arial" panose="020B0604020202020204" pitchFamily="34" charset="0"/>
              <a:buChar char="•"/>
              <a:defRPr/>
            </a:pPr>
            <a:r>
              <a:rPr lang="en-AU" sz="1200" dirty="0">
                <a:latin typeface="Arial" panose="020B0604020202020204" pitchFamily="34" charset="0"/>
                <a:cs typeface="Arial" panose="020B0604020202020204" pitchFamily="34" charset="0"/>
              </a:rPr>
              <a:t>Partnership proposals must nominate a lead agency who will submit the application on behalf of everyone involved. </a:t>
            </a:r>
            <a:r>
              <a:rPr lang="en-US" sz="1200" b="0" i="0" u="none" dirty="0">
                <a:solidFill>
                  <a:schemeClr val="tx1"/>
                </a:solidFill>
                <a:effectLst/>
                <a:latin typeface="Segoe UI" panose="020B0502040204020203" pitchFamily="34" charset="0"/>
              </a:rPr>
              <a:t>The lead agency is responsible for making sure that the contract conditions are met, reports are submitted, and that funding is acquitted to the government. </a:t>
            </a:r>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C3452A5A-03D9-4881-90DE-4B3CA37F035F}" type="slidenum">
              <a:rPr lang="en-AU" smtClean="0"/>
              <a:t>17</a:t>
            </a:fld>
            <a:endParaRPr lang="en-AU"/>
          </a:p>
        </p:txBody>
      </p:sp>
    </p:spTree>
    <p:extLst>
      <p:ext uri="{BB962C8B-B14F-4D97-AF65-F5344CB8AC3E}">
        <p14:creationId xmlns:p14="http://schemas.microsoft.com/office/powerpoint/2010/main" val="1661608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spcAft>
                <a:spcPts val="1800"/>
              </a:spcAft>
              <a:buClr>
                <a:srgbClr val="EF424D"/>
              </a:buClr>
              <a:defRPr/>
            </a:pPr>
            <a:r>
              <a:rPr lang="en-AU" dirty="0">
                <a:latin typeface="Arial"/>
                <a:cs typeface="Arial"/>
              </a:rPr>
              <a:t>Resources to support your grant application can be found online. These include the Program Information and Grant Guidelines, Digital Fact Sheet, Frequently Asked Questions, identified areas of community concern in response to youth crime factsheet, Youth Justice Service Response Guides, grant preparation and writing guides, and program design support factsheets.</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3452A5A-03D9-4881-90DE-4B3CA37F035F}" type="slidenum">
              <a:rPr lang="en-AU" smtClean="0"/>
              <a:t>18</a:t>
            </a:fld>
            <a:endParaRPr lang="en-AU"/>
          </a:p>
        </p:txBody>
      </p:sp>
    </p:spTree>
    <p:extLst>
      <p:ext uri="{BB962C8B-B14F-4D97-AF65-F5344CB8AC3E}">
        <p14:creationId xmlns:p14="http://schemas.microsoft.com/office/powerpoint/2010/main" val="2005764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550"/>
              </a:spcAft>
              <a:buFont typeface="Arial" panose="020B0604020202020204" pitchFamily="34" charset="0"/>
              <a:buChar char="•"/>
            </a:pPr>
            <a:r>
              <a:rPr lang="en-AU" sz="1800" u="none" dirty="0">
                <a:solidFill>
                  <a:schemeClr val="tx1"/>
                </a:solidFill>
                <a:effectLst/>
                <a:latin typeface="Segoe UI" panose="020B0502040204020203" pitchFamily="34" charset="0"/>
                <a:ea typeface="Segoe UI" panose="020B0502040204020203" pitchFamily="34" charset="0"/>
              </a:rPr>
              <a:t>Head over to </a:t>
            </a:r>
            <a:r>
              <a:rPr lang="en-AU" sz="1800" u="none" dirty="0">
                <a:solidFill>
                  <a:schemeClr val="tx1"/>
                </a:solidFill>
                <a:effectLst/>
                <a:latin typeface="Segoe UI" panose="020B0502040204020203" pitchFamily="34" charset="0"/>
                <a:ea typeface="Segoe UI" panose="020B0502040204020203" pitchFamily="34" charset="0"/>
                <a:hlinkClick r:id="rId3">
                  <a:extLst>
                    <a:ext uri="{A12FA001-AC4F-418D-AE19-62706E023703}">
                      <ahyp:hlinkClr xmlns:ahyp="http://schemas.microsoft.com/office/drawing/2018/hyperlinkcolor" val="tx"/>
                    </a:ext>
                  </a:extLst>
                </a:hlinkClick>
              </a:rPr>
              <a:t>http://www.desbt.qld.gov.au/yjgrantscommunity</a:t>
            </a:r>
            <a:r>
              <a:rPr lang="en-AU" sz="1800" u="none" dirty="0">
                <a:solidFill>
                  <a:schemeClr val="tx1"/>
                </a:solidFill>
                <a:effectLst/>
                <a:latin typeface="Segoe UI" panose="020B0502040204020203" pitchFamily="34" charset="0"/>
                <a:ea typeface="Segoe UI" panose="020B0502040204020203" pitchFamily="34" charset="0"/>
              </a:rPr>
              <a:t>. Click “Apply now” and you will be taken to a SmartyGrants application form. If you have any issues using the SmartyGrants platform, contact SmartyGrants technical support on 03 9320 6888.</a:t>
            </a:r>
          </a:p>
          <a:p>
            <a:pPr marL="285750" indent="-285750">
              <a:spcAft>
                <a:spcPts val="550"/>
              </a:spcAft>
              <a:buFont typeface="Arial" panose="020B0604020202020204" pitchFamily="34" charset="0"/>
              <a:buChar char="•"/>
            </a:pPr>
            <a:r>
              <a:rPr lang="en-AU" sz="1800" u="none" dirty="0">
                <a:solidFill>
                  <a:schemeClr val="tx1"/>
                </a:solidFill>
                <a:effectLst/>
                <a:latin typeface="Segoe UI"/>
                <a:ea typeface="Segoe UI" panose="020B0502040204020203" pitchFamily="34" charset="0"/>
                <a:cs typeface="Segoe UI"/>
              </a:rPr>
              <a:t>If you have truly extenuating circumstances preventing your use of this platform, you must contact the Grants team </a:t>
            </a:r>
            <a:r>
              <a:rPr lang="en-AU" sz="1800" dirty="0">
                <a:latin typeface="Segoe UI"/>
                <a:ea typeface="Segoe UI" panose="020B0502040204020203" pitchFamily="34" charset="0"/>
                <a:cs typeface="Segoe UI"/>
              </a:rPr>
              <a:t>for alternate options no later than two weeks prior to the grant closing date. </a:t>
            </a:r>
            <a:endParaRPr lang="en-AU" sz="1800" u="none" dirty="0">
              <a:solidFill>
                <a:schemeClr val="tx1"/>
              </a:solidFill>
              <a:effectLst/>
              <a:latin typeface="Times New Roman" panose="02020603050405020304" pitchFamily="18" charset="0"/>
              <a:ea typeface="Segoe UI" panose="020B0502040204020203" pitchFamily="34" charset="0"/>
            </a:endParaRPr>
          </a:p>
          <a:p>
            <a:pPr marL="285750" indent="-285750">
              <a:spcAft>
                <a:spcPts val="550"/>
              </a:spcAft>
              <a:buFont typeface="Arial" panose="020B0604020202020204" pitchFamily="34" charset="0"/>
              <a:buChar char="•"/>
            </a:pPr>
            <a:r>
              <a:rPr lang="en-AU" sz="1800" u="none" dirty="0">
                <a:solidFill>
                  <a:schemeClr val="tx1"/>
                </a:solidFill>
                <a:effectLst/>
                <a:latin typeface="Segoe UI"/>
                <a:ea typeface="Segoe UI" panose="020B0502040204020203" pitchFamily="34" charset="0"/>
                <a:cs typeface="Segoe UI"/>
              </a:rPr>
              <a:t>If you have inquiries about the grants in general, please contact YJ_Grants@youthjustice.qld.gov.au </a:t>
            </a:r>
            <a:r>
              <a:rPr lang="en-AU" sz="1800" dirty="0">
                <a:latin typeface="Segoe UI"/>
                <a:ea typeface="Segoe UI" panose="020B0502040204020203" pitchFamily="34" charset="0"/>
                <a:cs typeface="Segoe UI"/>
              </a:rPr>
              <a:t>no later than one week prior to the grant closing date</a:t>
            </a:r>
            <a:r>
              <a:rPr lang="en-AU" sz="1800" u="none" dirty="0">
                <a:solidFill>
                  <a:schemeClr val="tx1"/>
                </a:solidFill>
                <a:effectLst/>
                <a:latin typeface="Segoe UI"/>
                <a:ea typeface="Segoe UI" panose="020B0502040204020203" pitchFamily="34" charset="0"/>
                <a:cs typeface="Segoe UI"/>
              </a:rPr>
              <a:t>.</a:t>
            </a:r>
          </a:p>
          <a:p>
            <a:pPr marL="285750" indent="-285750">
              <a:spcAft>
                <a:spcPts val="550"/>
              </a:spcAft>
              <a:buFont typeface="Arial" panose="020B0604020202020204" pitchFamily="34" charset="0"/>
              <a:buChar char="•"/>
            </a:pPr>
            <a:r>
              <a:rPr lang="en-AU" sz="1800" dirty="0">
                <a:latin typeface="Segoe UI"/>
                <a:ea typeface="Segoe UI" panose="020B0502040204020203" pitchFamily="34" charset="0"/>
                <a:cs typeface="Segoe UI"/>
              </a:rPr>
              <a:t>Unfortunately</a:t>
            </a:r>
            <a:r>
              <a:rPr lang="en-AU" sz="1800" u="none" dirty="0">
                <a:solidFill>
                  <a:schemeClr val="tx1"/>
                </a:solidFill>
                <a:effectLst/>
                <a:latin typeface="Segoe UI"/>
                <a:ea typeface="Segoe UI" panose="020B0502040204020203" pitchFamily="34" charset="0"/>
                <a:cs typeface="Segoe UI"/>
              </a:rPr>
              <a:t>, late applications cannot be accepted.</a:t>
            </a:r>
            <a:r>
              <a:rPr lang="en-AU" sz="1800" u="none" dirty="0">
                <a:solidFill>
                  <a:schemeClr val="tx1"/>
                </a:solidFill>
                <a:effectLst/>
                <a:latin typeface="Times New Roman"/>
                <a:ea typeface="Times New Roman" panose="02020603050405020304" pitchFamily="18" charset="0"/>
                <a:cs typeface="Times New Roman"/>
              </a:rPr>
              <a:t>  </a:t>
            </a:r>
          </a:p>
          <a:p>
            <a:pPr marL="285750" indent="-285750">
              <a:spcAft>
                <a:spcPts val="550"/>
              </a:spcAft>
              <a:buFont typeface="Arial" panose="020B0604020202020204" pitchFamily="34" charset="0"/>
              <a:buChar char="•"/>
            </a:pPr>
            <a:r>
              <a:rPr lang="en-AU" sz="1800" u="none" dirty="0">
                <a:solidFill>
                  <a:schemeClr val="tx1"/>
                </a:solidFill>
                <a:effectLst/>
                <a:latin typeface="Segoe UI" panose="020B0502040204020203" pitchFamily="34" charset="0"/>
                <a:ea typeface="Segoe UI" panose="020B0502040204020203" pitchFamily="34" charset="0"/>
              </a:rPr>
              <a:t>Everything you need to know about how to apply is contained in the Program Information and Grants guidelines, and there's a list of frequently asked questions which are updated regularly. These can be found on the Department of Youth Justice, Employment, Small Business and Training website. </a:t>
            </a:r>
            <a:endParaRPr lang="en-AU" sz="1800" u="none" dirty="0">
              <a:solidFill>
                <a:schemeClr val="tx1"/>
              </a:solidFill>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0E8AA6B-66C5-40B5-B60F-4ECEA417CD52}" type="slidenum">
              <a:rPr lang="en-AU" smtClean="0"/>
              <a:t>19</a:t>
            </a:fld>
            <a:endParaRPr lang="en-AU"/>
          </a:p>
        </p:txBody>
      </p:sp>
    </p:spTree>
    <p:extLst>
      <p:ext uri="{BB962C8B-B14F-4D97-AF65-F5344CB8AC3E}">
        <p14:creationId xmlns:p14="http://schemas.microsoft.com/office/powerpoint/2010/main" val="4199134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800" dirty="0">
                <a:effectLst/>
                <a:latin typeface="Segoe UI"/>
                <a:ea typeface="Segoe UI" panose="020B0502040204020203" pitchFamily="34" charset="0"/>
                <a:cs typeface="Segoe UI"/>
              </a:rPr>
              <a:t>Everyone has a role to play. Together we can change the story of youth </a:t>
            </a:r>
            <a:r>
              <a:rPr lang="en-AU" sz="1800" dirty="0">
                <a:latin typeface="Segoe UI"/>
                <a:ea typeface="Segoe UI" panose="020B0502040204020203" pitchFamily="34" charset="0"/>
                <a:cs typeface="Segoe UI"/>
              </a:rPr>
              <a:t>crime concerns</a:t>
            </a:r>
            <a:r>
              <a:rPr lang="en-AU" sz="1800" dirty="0">
                <a:effectLst/>
                <a:latin typeface="Segoe UI"/>
                <a:ea typeface="Segoe UI" panose="020B0502040204020203" pitchFamily="34" charset="0"/>
                <a:cs typeface="Segoe UI"/>
              </a:rPr>
              <a:t> and build a brighter future for young people and our communities.</a:t>
            </a:r>
            <a:endParaRPr lang="en-AU" sz="1800" dirty="0">
              <a:effectLst/>
              <a:latin typeface="Segoe UI"/>
              <a:ea typeface="Times New Roman" panose="02020603050405020304" pitchFamily="18" charset="0"/>
              <a:cs typeface="Segoe UI"/>
            </a:endParaRPr>
          </a:p>
        </p:txBody>
      </p:sp>
      <p:sp>
        <p:nvSpPr>
          <p:cNvPr id="4" name="Slide Number Placeholder 3"/>
          <p:cNvSpPr>
            <a:spLocks noGrp="1"/>
          </p:cNvSpPr>
          <p:nvPr>
            <p:ph type="sldNum" sz="quarter" idx="5"/>
          </p:nvPr>
        </p:nvSpPr>
        <p:spPr/>
        <p:txBody>
          <a:bodyPr/>
          <a:lstStyle/>
          <a:p>
            <a:fld id="{C3452A5A-03D9-4881-90DE-4B3CA37F035F}" type="slidenum">
              <a:rPr lang="en-AU" smtClean="0"/>
              <a:t>20</a:t>
            </a:fld>
            <a:endParaRPr lang="en-AU"/>
          </a:p>
        </p:txBody>
      </p:sp>
    </p:spTree>
    <p:extLst>
      <p:ext uri="{BB962C8B-B14F-4D97-AF65-F5344CB8AC3E}">
        <p14:creationId xmlns:p14="http://schemas.microsoft.com/office/powerpoint/2010/main" val="126611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effectLst/>
              </a:rPr>
              <a:t>The Queensland Government is committed to</a:t>
            </a:r>
            <a:r>
              <a:rPr lang="en-AU" dirty="0"/>
              <a:t> </a:t>
            </a:r>
            <a:r>
              <a:rPr lang="en-AU" dirty="0">
                <a:effectLst/>
              </a:rPr>
              <a:t>reducing youth </a:t>
            </a:r>
            <a:r>
              <a:rPr lang="en-AU" dirty="0"/>
              <a:t>crime concerns in local communities </a:t>
            </a:r>
            <a:r>
              <a:rPr lang="en-AU" dirty="0">
                <a:effectLst/>
              </a:rPr>
              <a:t>and improving community</a:t>
            </a:r>
            <a:r>
              <a:rPr lang="en-AU" dirty="0"/>
              <a:t> </a:t>
            </a:r>
            <a:r>
              <a:rPr lang="en-AU" dirty="0">
                <a:effectLst/>
              </a:rPr>
              <a:t>safety across Queensland.</a:t>
            </a:r>
            <a:endParaRPr lang="en-US" dirty="0"/>
          </a:p>
          <a:p>
            <a:pPr>
              <a:defRPr/>
            </a:pPr>
            <a:endParaRPr lang="en-AU"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1BB5AB01-752B-4CF2-AEBB-B80E9AC40D0F}" type="slidenum">
              <a:rPr lang="en-AU" smtClean="0"/>
              <a:t>3</a:t>
            </a:fld>
            <a:endParaRPr lang="en-AU"/>
          </a:p>
        </p:txBody>
      </p:sp>
    </p:spTree>
    <p:extLst>
      <p:ext uri="{BB962C8B-B14F-4D97-AF65-F5344CB8AC3E}">
        <p14:creationId xmlns:p14="http://schemas.microsoft.com/office/powerpoint/2010/main" val="175555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200" dirty="0">
                <a:effectLst/>
                <a:latin typeface="Segoe UI"/>
                <a:ea typeface="Segoe UI" panose="020B0502040204020203" pitchFamily="34" charset="0"/>
                <a:cs typeface="Segoe UI"/>
              </a:rPr>
              <a:t>In Youth Justice, we support children, young people and their families to </a:t>
            </a:r>
            <a:r>
              <a:rPr lang="en-AU" dirty="0">
                <a:latin typeface="Segoe UI"/>
                <a:ea typeface="Segoe UI" panose="020B0502040204020203" pitchFamily="34" charset="0"/>
                <a:cs typeface="Segoe UI"/>
              </a:rPr>
              <a:t>address youth crime </a:t>
            </a:r>
            <a:r>
              <a:rPr lang="en-AU" sz="1200" u="none" dirty="0">
                <a:solidFill>
                  <a:srgbClr val="008080"/>
                </a:solidFill>
                <a:effectLst/>
                <a:latin typeface="Segoe UI"/>
                <a:ea typeface="Segoe UI" panose="020B0502040204020203" pitchFamily="34" charset="0"/>
                <a:cs typeface="Segoe UI"/>
              </a:rPr>
              <a:t>and improve community safety</a:t>
            </a:r>
            <a:r>
              <a:rPr lang="en-AU" sz="1200" u="none" dirty="0">
                <a:effectLst/>
                <a:latin typeface="Segoe UI"/>
                <a:ea typeface="Segoe UI" panose="020B0502040204020203" pitchFamily="34" charset="0"/>
                <a:cs typeface="Segoe UI"/>
              </a:rPr>
              <a:t>. </a:t>
            </a:r>
            <a:r>
              <a:rPr lang="en-AU" sz="1200" dirty="0">
                <a:effectLst/>
                <a:latin typeface="Segoe UI"/>
                <a:ea typeface="Segoe UI" panose="020B0502040204020203" pitchFamily="34" charset="0"/>
                <a:cs typeface="Segoe UI"/>
              </a:rPr>
              <a:t>We do this in partnership with non-government organisations and other government agencies like education, housing and police.</a:t>
            </a:r>
            <a:r>
              <a:rPr lang="en-AU" dirty="0">
                <a:latin typeface="Segoe UI"/>
                <a:ea typeface="Segoe UI" panose="020B0502040204020203" pitchFamily="34" charset="0"/>
                <a:cs typeface="Segoe UI"/>
              </a:rPr>
              <a:t> </a:t>
            </a:r>
            <a:endParaRPr lang="en-AU" dirty="0"/>
          </a:p>
          <a:p>
            <a:endParaRPr lang="en-AU" dirty="0"/>
          </a:p>
        </p:txBody>
      </p:sp>
      <p:sp>
        <p:nvSpPr>
          <p:cNvPr id="4" name="Slide Number Placeholder 3"/>
          <p:cNvSpPr>
            <a:spLocks noGrp="1"/>
          </p:cNvSpPr>
          <p:nvPr>
            <p:ph type="sldNum" sz="quarter" idx="5"/>
          </p:nvPr>
        </p:nvSpPr>
        <p:spPr/>
        <p:txBody>
          <a:bodyPr/>
          <a:lstStyle/>
          <a:p>
            <a:fld id="{C3452A5A-03D9-4881-90DE-4B3CA37F035F}" type="slidenum">
              <a:rPr lang="en-AU" smtClean="0"/>
              <a:t>4</a:t>
            </a:fld>
            <a:endParaRPr lang="en-AU"/>
          </a:p>
        </p:txBody>
      </p:sp>
    </p:spTree>
    <p:extLst>
      <p:ext uri="{BB962C8B-B14F-4D97-AF65-F5344CB8AC3E}">
        <p14:creationId xmlns:p14="http://schemas.microsoft.com/office/powerpoint/2010/main" val="132827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Segoe UI" panose="020B0502040204020203" pitchFamily="34" charset="0"/>
                <a:ea typeface="Segoe UI" panose="020B0502040204020203" pitchFamily="34" charset="0"/>
              </a:rPr>
              <a:t>We are committed to increasing our investment in Aboriginal and Torres Strait Islander community-controlled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Segoe UI" panose="020B0502040204020203" pitchFamily="34" charset="0"/>
              <a:ea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Segoe UI" panose="020B0502040204020203" pitchFamily="34" charset="0"/>
                <a:ea typeface="Segoe UI" panose="020B0502040204020203" pitchFamily="34" charset="0"/>
              </a:rPr>
              <a:t>Our aim is to invest in community-led, place-based responses to trial new ways of working to change the story for our communities and our children and young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Segoe UI" panose="020B0502040204020203" pitchFamily="34" charset="0"/>
              <a:ea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Segoe UI" panose="020B0502040204020203" pitchFamily="34" charset="0"/>
                <a:ea typeface="Segoe UI" panose="020B0502040204020203" pitchFamily="34" charset="0"/>
              </a:rPr>
              <a:t>That means working differently to do more of the things that address youth crime and keep our communities safe. </a:t>
            </a:r>
            <a:endParaRPr lang="en-AU" sz="12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3452A5A-03D9-4881-90DE-4B3CA37F035F}" type="slidenum">
              <a:rPr lang="en-AU" smtClean="0"/>
              <a:t>5</a:t>
            </a:fld>
            <a:endParaRPr lang="en-AU"/>
          </a:p>
        </p:txBody>
      </p:sp>
    </p:spTree>
    <p:extLst>
      <p:ext uri="{BB962C8B-B14F-4D97-AF65-F5344CB8AC3E}">
        <p14:creationId xmlns:p14="http://schemas.microsoft.com/office/powerpoint/2010/main" val="256930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50"/>
              </a:spcAft>
            </a:pPr>
            <a:r>
              <a:rPr lang="en-AU" sz="1200" dirty="0">
                <a:solidFill>
                  <a:srgbClr val="323130"/>
                </a:solidFill>
                <a:effectLst/>
                <a:latin typeface="Segoe UI" panose="020B0502040204020203" pitchFamily="34" charset="0"/>
                <a:ea typeface="Segoe UI" panose="020B0502040204020203" pitchFamily="34" charset="0"/>
              </a:rPr>
              <a:t>What we know about youth offending is that it is heavily influenced by a young person's peers, cognitive or brain function, environment and community perception.</a:t>
            </a:r>
            <a:endParaRPr lang="en-AU" sz="1200" dirty="0">
              <a:effectLst/>
              <a:latin typeface="Times New Roman" panose="02020603050405020304" pitchFamily="18" charset="0"/>
              <a:ea typeface="Times New Roman" panose="02020603050405020304" pitchFamily="18" charset="0"/>
            </a:endParaRPr>
          </a:p>
          <a:p>
            <a:pPr marL="285750" indent="-285750">
              <a:spcAft>
                <a:spcPts val="550"/>
              </a:spcAft>
              <a:buFont typeface="Arial" panose="020B0604020202020204" pitchFamily="34" charset="0"/>
              <a:buChar char="•"/>
            </a:pPr>
            <a:r>
              <a:rPr lang="en-AU" sz="1200" dirty="0">
                <a:solidFill>
                  <a:srgbClr val="323130"/>
                </a:solidFill>
                <a:effectLst/>
                <a:latin typeface="Segoe UI" panose="020B0502040204020203" pitchFamily="34" charset="0"/>
                <a:ea typeface="Segoe UI" panose="020B0502040204020203" pitchFamily="34" charset="0"/>
              </a:rPr>
              <a:t>We know that the earlier a young person offends, the higher the risk and likelihood they will develop entrenched criminal behaviour.</a:t>
            </a:r>
            <a:endParaRPr lang="en-AU" sz="1200" dirty="0">
              <a:effectLst/>
              <a:latin typeface="Times New Roman" panose="02020603050405020304" pitchFamily="18" charset="0"/>
              <a:ea typeface="Times New Roman" panose="02020603050405020304" pitchFamily="18" charset="0"/>
            </a:endParaRPr>
          </a:p>
          <a:p>
            <a:pPr marL="285750" indent="-285750">
              <a:spcAft>
                <a:spcPts val="550"/>
              </a:spcAft>
              <a:buFont typeface="Arial" panose="020B0604020202020204" pitchFamily="34" charset="0"/>
              <a:buChar char="•"/>
            </a:pPr>
            <a:r>
              <a:rPr lang="en-AU" sz="1200" dirty="0">
                <a:solidFill>
                  <a:srgbClr val="323130"/>
                </a:solidFill>
                <a:effectLst/>
                <a:latin typeface="Segoe UI" panose="020B0502040204020203" pitchFamily="34" charset="0"/>
                <a:ea typeface="Segoe UI" panose="020B0502040204020203" pitchFamily="34" charset="0"/>
              </a:rPr>
              <a:t>13 to 17 years of age can be a challenging period in a young person's life.</a:t>
            </a:r>
            <a:endParaRPr lang="en-AU" sz="12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AU" sz="1200" dirty="0">
                <a:solidFill>
                  <a:srgbClr val="323130"/>
                </a:solidFill>
                <a:effectLst/>
                <a:latin typeface="Segoe UI" panose="020B0502040204020203" pitchFamily="34" charset="0"/>
                <a:ea typeface="Segoe UI" panose="020B0502040204020203" pitchFamily="34" charset="0"/>
              </a:rPr>
              <a:t>Children and young people who are at risk of coming into contact with youth justice or who become offenders often face complex issues such as adverse childhood experiences, domestic and family violence, poverty and mental health issues.</a:t>
            </a:r>
            <a:endParaRPr lang="en-AU" dirty="0"/>
          </a:p>
          <a:p>
            <a:endParaRPr lang="en-AU" dirty="0"/>
          </a:p>
        </p:txBody>
      </p:sp>
      <p:sp>
        <p:nvSpPr>
          <p:cNvPr id="4" name="Slide Number Placeholder 3"/>
          <p:cNvSpPr>
            <a:spLocks noGrp="1"/>
          </p:cNvSpPr>
          <p:nvPr>
            <p:ph type="sldNum" sz="quarter" idx="5"/>
          </p:nvPr>
        </p:nvSpPr>
        <p:spPr/>
        <p:txBody>
          <a:bodyPr/>
          <a:lstStyle/>
          <a:p>
            <a:fld id="{C3452A5A-03D9-4881-90DE-4B3CA37F035F}" type="slidenum">
              <a:rPr lang="en-AU" smtClean="0"/>
              <a:t>6</a:t>
            </a:fld>
            <a:endParaRPr lang="en-AU"/>
          </a:p>
        </p:txBody>
      </p:sp>
    </p:spTree>
    <p:extLst>
      <p:ext uri="{BB962C8B-B14F-4D97-AF65-F5344CB8AC3E}">
        <p14:creationId xmlns:p14="http://schemas.microsoft.com/office/powerpoint/2010/main" val="356546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50"/>
              </a:spcAft>
            </a:pPr>
            <a:r>
              <a:rPr lang="en-AU" sz="1200" dirty="0">
                <a:effectLst/>
                <a:latin typeface="Segoe UI" panose="020B0502040204020203" pitchFamily="34" charset="0"/>
                <a:ea typeface="Segoe UI" panose="020B0502040204020203" pitchFamily="34" charset="0"/>
              </a:rPr>
              <a:t>The 2022 Youth Justice Census contains information on young people under active supervision in the community, and in custody, in youth detention centres and/or watchhouses.  </a:t>
            </a:r>
          </a:p>
          <a:p>
            <a:pPr>
              <a:spcAft>
                <a:spcPts val="550"/>
              </a:spcAft>
            </a:pPr>
            <a:endParaRPr lang="en-AU" sz="1200" dirty="0">
              <a:effectLst/>
              <a:latin typeface="Segoe UI" panose="020B0502040204020203" pitchFamily="34" charset="0"/>
              <a:ea typeface="Segoe UI" panose="020B0502040204020203" pitchFamily="34" charset="0"/>
            </a:endParaRPr>
          </a:p>
          <a:p>
            <a:pPr>
              <a:spcAft>
                <a:spcPts val="550"/>
              </a:spcAft>
            </a:pPr>
            <a:r>
              <a:rPr lang="en-AU" sz="1200" dirty="0">
                <a:effectLst/>
                <a:latin typeface="Segoe UI" panose="020B0502040204020203" pitchFamily="34" charset="0"/>
                <a:ea typeface="Segoe UI" panose="020B0502040204020203" pitchFamily="34" charset="0"/>
              </a:rPr>
              <a:t>Data shows that of those young people:</a:t>
            </a:r>
          </a:p>
          <a:p>
            <a:pPr marL="171450" indent="-171450">
              <a:spcAft>
                <a:spcPts val="550"/>
              </a:spcAft>
              <a:buFont typeface="Arial" panose="020B0604020202020204" pitchFamily="34" charset="0"/>
              <a:buChar char="•"/>
            </a:pPr>
            <a:r>
              <a:rPr lang="en-AU" sz="1200" dirty="0">
                <a:effectLst/>
                <a:latin typeface="Segoe UI" panose="020B0502040204020203" pitchFamily="34" charset="0"/>
                <a:ea typeface="Segoe UI" panose="020B0502040204020203" pitchFamily="34" charset="0"/>
              </a:rPr>
              <a:t>78% were known to use a substance </a:t>
            </a:r>
          </a:p>
          <a:p>
            <a:pPr marL="171450" indent="-171450">
              <a:spcAft>
                <a:spcPts val="550"/>
              </a:spcAft>
              <a:buFont typeface="Arial" panose="020B0604020202020204" pitchFamily="34" charset="0"/>
              <a:buChar char="•"/>
            </a:pPr>
            <a:r>
              <a:rPr lang="en-AU" sz="1200" dirty="0">
                <a:effectLst/>
                <a:latin typeface="Segoe UI" panose="020B0502040204020203" pitchFamily="34" charset="0"/>
                <a:ea typeface="Segoe UI" panose="020B0502040204020203" pitchFamily="34" charset="0"/>
              </a:rPr>
              <a:t>33% had at least one mental health disorder and or behavioural disorder, and </a:t>
            </a:r>
          </a:p>
          <a:p>
            <a:pPr marL="171450" indent="-171450">
              <a:spcAft>
                <a:spcPts val="550"/>
              </a:spcAft>
              <a:buFont typeface="Arial" panose="020B0604020202020204" pitchFamily="34" charset="0"/>
              <a:buChar char="•"/>
            </a:pPr>
            <a:r>
              <a:rPr lang="en-AU" sz="1200" dirty="0">
                <a:effectLst/>
                <a:latin typeface="Segoe UI" panose="020B0502040204020203" pitchFamily="34" charset="0"/>
                <a:ea typeface="Segoe UI" panose="020B0502040204020203" pitchFamily="34" charset="0"/>
              </a:rPr>
              <a:t>27% had at least one diagnosed or suspected disability.</a:t>
            </a:r>
            <a:endParaRPr lang="en-AU" sz="12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3452A5A-03D9-4881-90DE-4B3CA37F035F}" type="slidenum">
              <a:rPr lang="en-AU" smtClean="0"/>
              <a:t>7</a:t>
            </a:fld>
            <a:endParaRPr lang="en-AU"/>
          </a:p>
        </p:txBody>
      </p:sp>
    </p:spTree>
    <p:extLst>
      <p:ext uri="{BB962C8B-B14F-4D97-AF65-F5344CB8AC3E}">
        <p14:creationId xmlns:p14="http://schemas.microsoft.com/office/powerpoint/2010/main" val="183759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50"/>
              </a:spcAft>
            </a:pPr>
            <a:r>
              <a:rPr lang="en-AU" sz="1200" dirty="0">
                <a:effectLst/>
                <a:latin typeface="Segoe UI" panose="020B0502040204020203" pitchFamily="34" charset="0"/>
                <a:ea typeface="Segoe UI" panose="020B0502040204020203" pitchFamily="34" charset="0"/>
              </a:rPr>
              <a:t>78% of offenders are male, and 59% of offenders identify as Aboriginal and/or Torres Strait Islander. </a:t>
            </a:r>
          </a:p>
          <a:p>
            <a:pPr>
              <a:spcAft>
                <a:spcPts val="550"/>
              </a:spcAft>
            </a:pPr>
            <a:endParaRPr lang="en-AU" sz="1200" dirty="0">
              <a:effectLst/>
              <a:latin typeface="Times New Roman" panose="02020603050405020304" pitchFamily="18" charset="0"/>
              <a:ea typeface="Times New Roman" panose="02020603050405020304" pitchFamily="18" charset="0"/>
            </a:endParaRPr>
          </a:p>
          <a:p>
            <a:pPr>
              <a:spcAft>
                <a:spcPts val="550"/>
              </a:spcAft>
            </a:pPr>
            <a:r>
              <a:rPr lang="en-AU" sz="1200" dirty="0">
                <a:effectLst/>
                <a:latin typeface="Segoe UI" panose="020B0502040204020203" pitchFamily="34" charset="0"/>
                <a:ea typeface="Segoe UI" panose="020B0502040204020203" pitchFamily="34" charset="0"/>
              </a:rPr>
              <a:t>Connecting young people with the right support and culturally appropriate programs can make a significant impact on changing the course of their lives.</a:t>
            </a:r>
            <a:endParaRPr lang="en-AU" sz="12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1BB5AB01-752B-4CF2-AEBB-B80E9AC40D0F}" type="slidenum">
              <a:rPr lang="en-AU" smtClean="0"/>
              <a:t>8</a:t>
            </a:fld>
            <a:endParaRPr lang="en-AU"/>
          </a:p>
        </p:txBody>
      </p:sp>
    </p:spTree>
    <p:extLst>
      <p:ext uri="{BB962C8B-B14F-4D97-AF65-F5344CB8AC3E}">
        <p14:creationId xmlns:p14="http://schemas.microsoft.com/office/powerpoint/2010/main" val="189544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n-AU" sz="1200" dirty="0">
                <a:latin typeface="Arial" panose="020B0604020202020204" pitchFamily="34" charset="0"/>
                <a:cs typeface="Arial" panose="020B0604020202020204" pitchFamily="34" charset="0"/>
              </a:rPr>
              <a:t>Diverting young people from contact with police and courts reduces youth offending.</a:t>
            </a:r>
          </a:p>
          <a:p>
            <a:pPr marL="342900" indent="-342900">
              <a:spcAft>
                <a:spcPts val="1200"/>
              </a:spcAft>
              <a:buFont typeface="Arial" panose="020B0604020202020204" pitchFamily="34" charset="0"/>
              <a:buChar char="•"/>
            </a:pPr>
            <a:r>
              <a:rPr lang="en-AU" sz="1200" dirty="0">
                <a:latin typeface="Arial" panose="020B0604020202020204" pitchFamily="34" charset="0"/>
                <a:cs typeface="Arial" panose="020B0604020202020204" pitchFamily="34" charset="0"/>
              </a:rPr>
              <a:t>Approximately 42% of young people charged with a criminal offence do not return to the youth justice system.</a:t>
            </a:r>
          </a:p>
          <a:p>
            <a:pPr marL="342900" indent="-342900">
              <a:spcAft>
                <a:spcPts val="1200"/>
              </a:spcAft>
              <a:buFont typeface="Arial" panose="020B0604020202020204" pitchFamily="34" charset="0"/>
              <a:buChar char="•"/>
            </a:pPr>
            <a:r>
              <a:rPr lang="en-AU" sz="1200" dirty="0">
                <a:latin typeface="Arial" panose="020B0604020202020204" pitchFamily="34" charset="0"/>
                <a:cs typeface="Arial" panose="020B0604020202020204" pitchFamily="34" charset="0"/>
              </a:rPr>
              <a:t>Since 2019, we’ve seen a 27% reduction in the overall number of young people aged 10 to 17 with a proven offence.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ea typeface="Segoe UI" panose="020B0502040204020203" pitchFamily="34" charset="0"/>
              </a:rPr>
              <a:t>There is no single solution to youth crime. It requires a multi-faceted approach over the long term, and this is exactly what we are asking potential applicants to help us continue to deliver. </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0E8AA6B-66C5-40B5-B60F-4ECEA417CD52}" type="slidenum">
              <a:rPr lang="en-AU" smtClean="0"/>
              <a:t>9</a:t>
            </a:fld>
            <a:endParaRPr lang="en-AU"/>
          </a:p>
        </p:txBody>
      </p:sp>
    </p:spTree>
    <p:extLst>
      <p:ext uri="{BB962C8B-B14F-4D97-AF65-F5344CB8AC3E}">
        <p14:creationId xmlns:p14="http://schemas.microsoft.com/office/powerpoint/2010/main" val="289891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50"/>
              </a:spcAft>
              <a:defRPr/>
            </a:pPr>
            <a:r>
              <a:rPr lang="en-AU" sz="1800" dirty="0">
                <a:solidFill>
                  <a:srgbClr val="323130"/>
                </a:solidFill>
                <a:effectLst/>
                <a:latin typeface="Segoe UI"/>
                <a:cs typeface="Segoe UI"/>
              </a:rPr>
              <a:t>The Community-based Crime Action grants provide a different way for the Queensland Government to work with Queensland communities and build on their experience, knowledge and cultural diversity to achieve positive outcomes for</a:t>
            </a:r>
            <a:r>
              <a:rPr lang="en-AU" sz="1800" dirty="0">
                <a:solidFill>
                  <a:srgbClr val="323130"/>
                </a:solidFill>
                <a:latin typeface="Segoe UI"/>
                <a:cs typeface="Segoe UI"/>
              </a:rPr>
              <a:t> </a:t>
            </a:r>
            <a:r>
              <a:rPr lang="en-AU" sz="1800" dirty="0">
                <a:solidFill>
                  <a:srgbClr val="323130"/>
                </a:solidFill>
                <a:effectLst/>
                <a:latin typeface="Segoe UI"/>
                <a:cs typeface="Segoe UI"/>
              </a:rPr>
              <a:t>young people </a:t>
            </a:r>
            <a:r>
              <a:rPr lang="en-AU" sz="1800" dirty="0">
                <a:solidFill>
                  <a:srgbClr val="323130"/>
                </a:solidFill>
                <a:latin typeface="Segoe UI"/>
                <a:cs typeface="Segoe UI"/>
              </a:rPr>
              <a:t>who may be displaying anti-social behaviours.</a:t>
            </a:r>
            <a:endParaRPr lang="en-US" sz="1800" dirty="0">
              <a:latin typeface="Segoe UI"/>
              <a:cs typeface="Segoe UI"/>
            </a:endParaRPr>
          </a:p>
          <a:p>
            <a:pPr>
              <a:spcAft>
                <a:spcPts val="550"/>
              </a:spcAft>
              <a:defRPr/>
            </a:pPr>
            <a:endParaRPr lang="en-AU" sz="1800" dirty="0">
              <a:solidFill>
                <a:srgbClr val="323130"/>
              </a:solidFill>
              <a:latin typeface="Segoe UI"/>
              <a:cs typeface="Segoe UI"/>
            </a:endParaRPr>
          </a:p>
          <a:p>
            <a:pPr marL="0" marR="0" lvl="0" indent="0" algn="l" defTabSz="914400" rtl="0" eaLnBrk="1" fontAlgn="auto" latinLnBrk="0" hangingPunct="1">
              <a:lnSpc>
                <a:spcPct val="100000"/>
              </a:lnSpc>
              <a:spcBef>
                <a:spcPts val="0"/>
              </a:spcBef>
              <a:spcAft>
                <a:spcPts val="550"/>
              </a:spcAft>
              <a:buClrTx/>
              <a:buSzTx/>
              <a:buFontTx/>
              <a:buNone/>
              <a:tabLst/>
              <a:defRPr/>
            </a:pPr>
            <a:r>
              <a:rPr lang="en-AU" sz="1800" dirty="0">
                <a:effectLst/>
                <a:latin typeface="Segoe UI" panose="020B0502040204020203" pitchFamily="34" charset="0"/>
                <a:ea typeface="Segoe UI" panose="020B0502040204020203" pitchFamily="34" charset="0"/>
              </a:rPr>
              <a:t>Community members are often the first to see when a young person starts to disconnect. </a:t>
            </a:r>
            <a:endParaRPr lang="en-AU"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550"/>
              </a:spcAft>
              <a:buClrTx/>
              <a:buSzTx/>
              <a:buFontTx/>
              <a:buNone/>
              <a:tabLst/>
              <a:defRPr/>
            </a:pPr>
            <a:endParaRPr lang="en-AU" sz="1800" dirty="0">
              <a:solidFill>
                <a:srgbClr val="323130"/>
              </a:solidFill>
              <a:effectLst/>
              <a:latin typeface="Segoe UI" panose="020B0502040204020203" pitchFamily="34" charset="0"/>
              <a:ea typeface="Segoe UI" panose="020B0502040204020203" pitchFamily="34" charset="0"/>
            </a:endParaRPr>
          </a:p>
          <a:p>
            <a:pPr marL="0" marR="0" lvl="0" indent="0" algn="l" defTabSz="914400" rtl="0" eaLnBrk="1" fontAlgn="auto" latinLnBrk="0" hangingPunct="1">
              <a:lnSpc>
                <a:spcPct val="100000"/>
              </a:lnSpc>
              <a:spcBef>
                <a:spcPts val="0"/>
              </a:spcBef>
              <a:spcAft>
                <a:spcPts val="550"/>
              </a:spcAft>
              <a:buClrTx/>
              <a:buSzTx/>
              <a:buFontTx/>
              <a:buNone/>
              <a:tabLst/>
              <a:defRPr/>
            </a:pPr>
            <a:r>
              <a:rPr lang="en-AU" sz="1800" dirty="0">
                <a:solidFill>
                  <a:srgbClr val="323130"/>
                </a:solidFill>
                <a:effectLst/>
                <a:latin typeface="Segoe UI" panose="020B0502040204020203" pitchFamily="34" charset="0"/>
                <a:ea typeface="Segoe UI" panose="020B0502040204020203" pitchFamily="34" charset="0"/>
              </a:rPr>
              <a:t>The non-government sector is uniquely placed to engage and partner with communities to provide sustainable services. This grants process will help us understand how your community wants to act to reduce youth offending. </a:t>
            </a:r>
            <a:endParaRPr lang="en-AU" sz="1800" dirty="0">
              <a:effectLst/>
              <a:latin typeface="Times New Roman" panose="02020603050405020304" pitchFamily="18" charset="0"/>
              <a:ea typeface="Times New Roman" panose="02020603050405020304" pitchFamily="18" charset="0"/>
            </a:endParaRPr>
          </a:p>
          <a:p>
            <a:pPr>
              <a:spcAft>
                <a:spcPts val="550"/>
              </a:spcAft>
            </a:pPr>
            <a:br>
              <a:rPr lang="en-AU" sz="1800" dirty="0">
                <a:effectLst/>
                <a:latin typeface="Segoe UI" panose="020B0502040204020203" pitchFamily="34" charset="0"/>
                <a:ea typeface="Segoe UI" panose="020B0502040204020203" pitchFamily="34" charset="0"/>
                <a:cs typeface="Segoe UI"/>
              </a:rPr>
            </a:br>
            <a:r>
              <a:rPr lang="en-AU" sz="1800" dirty="0">
                <a:solidFill>
                  <a:srgbClr val="323130"/>
                </a:solidFill>
                <a:latin typeface="Segoe UI"/>
                <a:ea typeface="Segoe UI" panose="020B0502040204020203" pitchFamily="34" charset="0"/>
                <a:cs typeface="Segoe UI"/>
              </a:rPr>
              <a:t>Ideas </a:t>
            </a:r>
            <a:r>
              <a:rPr lang="en-AU" sz="1800" dirty="0">
                <a:solidFill>
                  <a:srgbClr val="323130"/>
                </a:solidFill>
                <a:effectLst/>
                <a:latin typeface="Segoe UI"/>
                <a:ea typeface="Segoe UI" panose="020B0502040204020203" pitchFamily="34" charset="0"/>
                <a:cs typeface="Segoe UI"/>
              </a:rPr>
              <a:t>and </a:t>
            </a:r>
            <a:r>
              <a:rPr lang="en-AU" sz="1800" dirty="0">
                <a:solidFill>
                  <a:srgbClr val="323130"/>
                </a:solidFill>
                <a:latin typeface="Segoe UI"/>
                <a:ea typeface="Segoe UI" panose="020B0502040204020203" pitchFamily="34" charset="0"/>
                <a:cs typeface="Segoe UI"/>
              </a:rPr>
              <a:t>solutions</a:t>
            </a:r>
            <a:r>
              <a:rPr lang="en-AU" sz="1800" dirty="0">
                <a:solidFill>
                  <a:srgbClr val="323130"/>
                </a:solidFill>
                <a:effectLst/>
                <a:latin typeface="Segoe UI"/>
                <a:ea typeface="Segoe UI" panose="020B0502040204020203" pitchFamily="34" charset="0"/>
                <a:cs typeface="Segoe UI"/>
              </a:rPr>
              <a:t> </a:t>
            </a:r>
            <a:r>
              <a:rPr lang="en-AU" sz="1800" dirty="0">
                <a:solidFill>
                  <a:srgbClr val="323130"/>
                </a:solidFill>
                <a:latin typeface="Segoe UI"/>
                <a:ea typeface="Segoe UI" panose="020B0502040204020203" pitchFamily="34" charset="0"/>
                <a:cs typeface="Segoe UI"/>
              </a:rPr>
              <a:t>developed in consultation with the local community have</a:t>
            </a:r>
            <a:r>
              <a:rPr lang="en-AU" sz="1800" dirty="0">
                <a:solidFill>
                  <a:srgbClr val="323130"/>
                </a:solidFill>
                <a:effectLst/>
                <a:latin typeface="Segoe UI"/>
                <a:ea typeface="Segoe UI" panose="020B0502040204020203" pitchFamily="34" charset="0"/>
                <a:cs typeface="Segoe UI"/>
              </a:rPr>
              <a:t> the potential to transform the way we work with </a:t>
            </a:r>
            <a:r>
              <a:rPr lang="en-AU" sz="1800" dirty="0">
                <a:solidFill>
                  <a:srgbClr val="323130"/>
                </a:solidFill>
                <a:latin typeface="Segoe UI"/>
                <a:ea typeface="Segoe UI" panose="020B0502040204020203" pitchFamily="34" charset="0"/>
                <a:cs typeface="Segoe UI"/>
              </a:rPr>
              <a:t>and</a:t>
            </a:r>
            <a:r>
              <a:rPr lang="en-AU" sz="1800" dirty="0">
                <a:solidFill>
                  <a:srgbClr val="323130"/>
                </a:solidFill>
                <a:effectLst/>
                <a:latin typeface="Segoe UI"/>
                <a:ea typeface="Segoe UI" panose="020B0502040204020203" pitchFamily="34" charset="0"/>
                <a:cs typeface="Segoe UI"/>
              </a:rPr>
              <a:t> respond to children, young people and their families.</a:t>
            </a:r>
            <a:r>
              <a:rPr lang="en-AU" sz="1800" dirty="0">
                <a:solidFill>
                  <a:srgbClr val="323130"/>
                </a:solidFill>
                <a:latin typeface="Segoe UI"/>
                <a:ea typeface="Segoe UI" panose="020B0502040204020203" pitchFamily="34" charset="0"/>
                <a:cs typeface="Segoe UI"/>
              </a:rPr>
              <a:t> </a:t>
            </a:r>
            <a:endParaRPr lang="en-AU" sz="1800" dirty="0">
              <a:solidFill>
                <a:srgbClr val="323130"/>
              </a:solidFill>
              <a:effectLst/>
              <a:latin typeface="Segoe UI"/>
              <a:ea typeface="Segoe UI" panose="020B0502040204020203" pitchFamily="34" charset="0"/>
              <a:cs typeface="Segoe UI"/>
            </a:endParaRPr>
          </a:p>
          <a:p>
            <a:pPr>
              <a:spcAft>
                <a:spcPts val="550"/>
              </a:spcAft>
            </a:pPr>
            <a:endParaRPr lang="en-AU" sz="1800" dirty="0">
              <a:solidFill>
                <a:srgbClr val="323130"/>
              </a:solidFill>
              <a:effectLst/>
              <a:latin typeface="Segoe UI" panose="020B0502040204020203" pitchFamily="34" charset="0"/>
            </a:endParaRPr>
          </a:p>
          <a:p>
            <a:pPr>
              <a:spcAft>
                <a:spcPts val="550"/>
              </a:spcAft>
            </a:pPr>
            <a:r>
              <a:rPr lang="en-US" sz="1200" b="0" i="0" u="none" dirty="0">
                <a:solidFill>
                  <a:schemeClr val="tx1"/>
                </a:solidFill>
                <a:effectLst/>
                <a:latin typeface="Segoe UI" panose="020B0502040204020203" pitchFamily="34" charset="0"/>
              </a:rPr>
              <a:t>Our </a:t>
            </a:r>
            <a:r>
              <a:rPr lang="en-AU" sz="1200" dirty="0">
                <a:solidFill>
                  <a:srgbClr val="323130"/>
                </a:solidFill>
                <a:effectLst/>
                <a:latin typeface="Segoe UI" panose="020B0502040204020203" pitchFamily="34" charset="0"/>
                <a:ea typeface="Segoe UI" panose="020B0502040204020203" pitchFamily="34" charset="0"/>
              </a:rPr>
              <a:t>Community-based Crime Action grants</a:t>
            </a:r>
            <a:r>
              <a:rPr lang="en-US" sz="1200" b="0" i="0" u="none" dirty="0">
                <a:solidFill>
                  <a:schemeClr val="tx1"/>
                </a:solidFill>
                <a:effectLst/>
                <a:latin typeface="Segoe UI" panose="020B0502040204020203" pitchFamily="34" charset="0"/>
              </a:rPr>
              <a:t> are an exciting opportunity for all of us to work together to make a difference and create safer communities. </a:t>
            </a:r>
            <a:endParaRPr lang="en-AU" sz="1800" dirty="0"/>
          </a:p>
          <a:p>
            <a:endParaRPr lang="en-AU" dirty="0"/>
          </a:p>
        </p:txBody>
      </p:sp>
      <p:sp>
        <p:nvSpPr>
          <p:cNvPr id="4" name="Slide Number Placeholder 3"/>
          <p:cNvSpPr>
            <a:spLocks noGrp="1"/>
          </p:cNvSpPr>
          <p:nvPr>
            <p:ph type="sldNum" sz="quarter" idx="5"/>
          </p:nvPr>
        </p:nvSpPr>
        <p:spPr/>
        <p:txBody>
          <a:bodyPr/>
          <a:lstStyle/>
          <a:p>
            <a:fld id="{20E8AA6B-66C5-40B5-B60F-4ECEA417CD52}" type="slidenum">
              <a:rPr lang="en-AU" smtClean="0"/>
              <a:t>10</a:t>
            </a:fld>
            <a:endParaRPr lang="en-AU"/>
          </a:p>
        </p:txBody>
      </p:sp>
    </p:spTree>
    <p:extLst>
      <p:ext uri="{BB962C8B-B14F-4D97-AF65-F5344CB8AC3E}">
        <p14:creationId xmlns:p14="http://schemas.microsoft.com/office/powerpoint/2010/main" val="393500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A3D7-ACEC-D0ED-4531-246DB6294F7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7AFDBA0-EB28-35DE-3C54-FE3CAA7FDA1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94EA82C-3B37-F12E-AB2C-42A9B299A132}"/>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5" name="Footer Placeholder 4">
            <a:extLst>
              <a:ext uri="{FF2B5EF4-FFF2-40B4-BE49-F238E27FC236}">
                <a16:creationId xmlns:a16="http://schemas.microsoft.com/office/drawing/2014/main" id="{8E205DE6-1FA9-0CAE-714E-4920D89C5C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81C897-E88E-559B-728D-3EAEC1452E90}"/>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158295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B0B3-ACC8-5E28-7297-A2E7D686034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37575E6-F8A9-16CA-638E-ED00510E836F}"/>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C750FE-BBC1-8E21-6975-2513BDAC2EAC}"/>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5" name="Footer Placeholder 4">
            <a:extLst>
              <a:ext uri="{FF2B5EF4-FFF2-40B4-BE49-F238E27FC236}">
                <a16:creationId xmlns:a16="http://schemas.microsoft.com/office/drawing/2014/main" id="{C6C94E94-5E94-DD23-AF24-8F88F538AB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D49047-A81D-6EB1-75EC-9E06C52A913A}"/>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176434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B4A9F8-E585-1BD4-BA79-9292FD2A4C9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94FC72-A27D-9F39-9029-64C54F7D63E2}"/>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38BC830-83F8-D737-59BA-C03F77E78362}"/>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5" name="Footer Placeholder 4">
            <a:extLst>
              <a:ext uri="{FF2B5EF4-FFF2-40B4-BE49-F238E27FC236}">
                <a16:creationId xmlns:a16="http://schemas.microsoft.com/office/drawing/2014/main" id="{7F1D3546-5B0A-B72B-A5C2-0A22E9A86C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773DA9-9EAE-DAAC-612D-6A2CD47D4886}"/>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221211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A3D7-ACEC-D0ED-4531-246DB6294F7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7AFDBA0-EB28-35DE-3C54-FE3CAA7FDA1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94EA82C-3B37-F12E-AB2C-42A9B299A132}"/>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5" name="Footer Placeholder 4">
            <a:extLst>
              <a:ext uri="{FF2B5EF4-FFF2-40B4-BE49-F238E27FC236}">
                <a16:creationId xmlns:a16="http://schemas.microsoft.com/office/drawing/2014/main" id="{8E205DE6-1FA9-0CAE-714E-4920D89C5C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81C897-E88E-559B-728D-3EAEC1452E90}"/>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417445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D09B-9BD0-72BB-088A-5429E982E31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8147FF-9394-09A2-0400-7CD649BC8D55}"/>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CECF27-7AE5-007C-55A8-1FAB6359FC01}"/>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5" name="Footer Placeholder 4">
            <a:extLst>
              <a:ext uri="{FF2B5EF4-FFF2-40B4-BE49-F238E27FC236}">
                <a16:creationId xmlns:a16="http://schemas.microsoft.com/office/drawing/2014/main" id="{DCF98D46-FD40-CB5C-214C-DDAFF44C0B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F8296D-1DA0-2A16-CD47-8D646BD149BC}"/>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968835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0AF9-C6DC-3E8B-84C7-1B84702D81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BDC9CD3-FBC5-18ED-F226-622E3A2CE4F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3391B8-C074-1323-67AC-A2CD9A6D5663}"/>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5" name="Footer Placeholder 4">
            <a:extLst>
              <a:ext uri="{FF2B5EF4-FFF2-40B4-BE49-F238E27FC236}">
                <a16:creationId xmlns:a16="http://schemas.microsoft.com/office/drawing/2014/main" id="{84C0119C-A652-EBB4-D10A-3640129DD1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0B8E36-D6C2-D8F8-89D7-26B291590CA2}"/>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382225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AC0-5896-D836-0C5C-D66F1D9736F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A6B049-05ED-4F55-94F0-86BE63CE5613}"/>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C4EAB64-6713-A95E-732E-C4E9F93DF82B}"/>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7A22F24-F122-01E8-CF24-F46458FD04F7}"/>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6" name="Footer Placeholder 5">
            <a:extLst>
              <a:ext uri="{FF2B5EF4-FFF2-40B4-BE49-F238E27FC236}">
                <a16:creationId xmlns:a16="http://schemas.microsoft.com/office/drawing/2014/main" id="{FD43FDEF-D6FF-7666-E532-9CEA127199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9DF1373-E65F-44D5-4289-EFDE804341C1}"/>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3053893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B9A5-6F3E-43F0-DE4A-21374AB01379}"/>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84725F0-6151-8CDB-A2D6-D86EA0055E0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7BADB6-00E4-C478-E7FC-35B5DC0B37A5}"/>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2579F2-782E-CAEF-6397-C3DC7BF1823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A9DA47-C1E3-8AC3-0B0C-BC71C8591AFB}"/>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4862D4-DB61-94D1-14E9-EE136C2FB98A}"/>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8" name="Footer Placeholder 7">
            <a:extLst>
              <a:ext uri="{FF2B5EF4-FFF2-40B4-BE49-F238E27FC236}">
                <a16:creationId xmlns:a16="http://schemas.microsoft.com/office/drawing/2014/main" id="{4E85A93D-8ECA-3F21-83EE-975B06F8F4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50899-BDFD-36C2-69C1-A478404E7F19}"/>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577617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89BB-B19D-CA52-0004-569D911DDEA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CA93809-7849-0A4B-E1C6-92BD9E3FE582}"/>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4" name="Footer Placeholder 3">
            <a:extLst>
              <a:ext uri="{FF2B5EF4-FFF2-40B4-BE49-F238E27FC236}">
                <a16:creationId xmlns:a16="http://schemas.microsoft.com/office/drawing/2014/main" id="{6D395BBA-937C-D220-97E6-20AB709258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FF53D90-C696-6C17-52B5-B086D9C5C01C}"/>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2248138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A4772-302F-BEDA-21CB-98B5CA1981F9}"/>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3" name="Footer Placeholder 2">
            <a:extLst>
              <a:ext uri="{FF2B5EF4-FFF2-40B4-BE49-F238E27FC236}">
                <a16:creationId xmlns:a16="http://schemas.microsoft.com/office/drawing/2014/main" id="{637483AC-A0E4-CAE0-1CFD-B3A177839F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066643F-A09A-9229-0AFB-64E1F7A2D837}"/>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2372412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17CC-B6D9-DA03-9324-081CEEBC7C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8871654-2318-A7A4-4846-8FCDDEECA5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CF30D2E-FE1F-C8BC-47EE-780E55DF73E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09AEC4-081C-C4DE-5A4E-EAAF54BCA04D}"/>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6" name="Footer Placeholder 5">
            <a:extLst>
              <a:ext uri="{FF2B5EF4-FFF2-40B4-BE49-F238E27FC236}">
                <a16:creationId xmlns:a16="http://schemas.microsoft.com/office/drawing/2014/main" id="{73CF9E00-CBBF-B0C4-9DBC-54F310707C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7E6FC2-24EC-50BC-96F1-E8D252684CC0}"/>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295221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D09B-9BD0-72BB-088A-5429E982E31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8147FF-9394-09A2-0400-7CD649BC8D55}"/>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CECF27-7AE5-007C-55A8-1FAB6359FC01}"/>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5" name="Footer Placeholder 4">
            <a:extLst>
              <a:ext uri="{FF2B5EF4-FFF2-40B4-BE49-F238E27FC236}">
                <a16:creationId xmlns:a16="http://schemas.microsoft.com/office/drawing/2014/main" id="{DCF98D46-FD40-CB5C-214C-DDAFF44C0B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F8296D-1DA0-2A16-CD47-8D646BD149BC}"/>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1514490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80E1-9D79-AD18-1B49-6B96F665740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4AF9700-BC15-EDAE-8CB4-394A35001D5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614AF2-A9FC-5AAE-E32C-8FDFDBCE44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9802AD-D9B7-82F9-99CD-DF88169AE699}"/>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6" name="Footer Placeholder 5">
            <a:extLst>
              <a:ext uri="{FF2B5EF4-FFF2-40B4-BE49-F238E27FC236}">
                <a16:creationId xmlns:a16="http://schemas.microsoft.com/office/drawing/2014/main" id="{54895F25-986F-A3AC-6406-36FE8705F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05B1816-7F5B-BE87-86A8-B8FD49016513}"/>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3239054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B0B3-ACC8-5E28-7297-A2E7D686034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37575E6-F8A9-16CA-638E-ED00510E836F}"/>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C750FE-BBC1-8E21-6975-2513BDAC2EAC}"/>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5" name="Footer Placeholder 4">
            <a:extLst>
              <a:ext uri="{FF2B5EF4-FFF2-40B4-BE49-F238E27FC236}">
                <a16:creationId xmlns:a16="http://schemas.microsoft.com/office/drawing/2014/main" id="{C6C94E94-5E94-DD23-AF24-8F88F538AB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D49047-A81D-6EB1-75EC-9E06C52A913A}"/>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2784367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B4A9F8-E585-1BD4-BA79-9292FD2A4C9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94FC72-A27D-9F39-9029-64C54F7D63E2}"/>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38BC830-83F8-D737-59BA-C03F77E78362}"/>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5" name="Footer Placeholder 4">
            <a:extLst>
              <a:ext uri="{FF2B5EF4-FFF2-40B4-BE49-F238E27FC236}">
                <a16:creationId xmlns:a16="http://schemas.microsoft.com/office/drawing/2014/main" id="{7F1D3546-5B0A-B72B-A5C2-0A22E9A86C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773DA9-9EAE-DAAC-612D-6A2CD47D4886}"/>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285263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0AF9-C6DC-3E8B-84C7-1B84702D81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BDC9CD3-FBC5-18ED-F226-622E3A2CE4F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3391B8-C074-1323-67AC-A2CD9A6D5663}"/>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5" name="Footer Placeholder 4">
            <a:extLst>
              <a:ext uri="{FF2B5EF4-FFF2-40B4-BE49-F238E27FC236}">
                <a16:creationId xmlns:a16="http://schemas.microsoft.com/office/drawing/2014/main" id="{84C0119C-A652-EBB4-D10A-3640129DD1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0B8E36-D6C2-D8F8-89D7-26B291590CA2}"/>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333654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AC0-5896-D836-0C5C-D66F1D9736F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A6B049-05ED-4F55-94F0-86BE63CE5613}"/>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C4EAB64-6713-A95E-732E-C4E9F93DF82B}"/>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7A22F24-F122-01E8-CF24-F46458FD04F7}"/>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6" name="Footer Placeholder 5">
            <a:extLst>
              <a:ext uri="{FF2B5EF4-FFF2-40B4-BE49-F238E27FC236}">
                <a16:creationId xmlns:a16="http://schemas.microsoft.com/office/drawing/2014/main" id="{FD43FDEF-D6FF-7666-E532-9CEA127199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9DF1373-E65F-44D5-4289-EFDE804341C1}"/>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143698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B9A5-6F3E-43F0-DE4A-21374AB01379}"/>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84725F0-6151-8CDB-A2D6-D86EA0055E0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7BADB6-00E4-C478-E7FC-35B5DC0B37A5}"/>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2579F2-782E-CAEF-6397-C3DC7BF1823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A9DA47-C1E3-8AC3-0B0C-BC71C8591AFB}"/>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4862D4-DB61-94D1-14E9-EE136C2FB98A}"/>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8" name="Footer Placeholder 7">
            <a:extLst>
              <a:ext uri="{FF2B5EF4-FFF2-40B4-BE49-F238E27FC236}">
                <a16:creationId xmlns:a16="http://schemas.microsoft.com/office/drawing/2014/main" id="{4E85A93D-8ECA-3F21-83EE-975B06F8F4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50899-BDFD-36C2-69C1-A478404E7F19}"/>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96099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89BB-B19D-CA52-0004-569D911DDEA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CA93809-7849-0A4B-E1C6-92BD9E3FE582}"/>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4" name="Footer Placeholder 3">
            <a:extLst>
              <a:ext uri="{FF2B5EF4-FFF2-40B4-BE49-F238E27FC236}">
                <a16:creationId xmlns:a16="http://schemas.microsoft.com/office/drawing/2014/main" id="{6D395BBA-937C-D220-97E6-20AB709258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FF53D90-C696-6C17-52B5-B086D9C5C01C}"/>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82933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A4772-302F-BEDA-21CB-98B5CA1981F9}"/>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3" name="Footer Placeholder 2">
            <a:extLst>
              <a:ext uri="{FF2B5EF4-FFF2-40B4-BE49-F238E27FC236}">
                <a16:creationId xmlns:a16="http://schemas.microsoft.com/office/drawing/2014/main" id="{637483AC-A0E4-CAE0-1CFD-B3A177839F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066643F-A09A-9229-0AFB-64E1F7A2D837}"/>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361796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17CC-B6D9-DA03-9324-081CEEBC7C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8871654-2318-A7A4-4846-8FCDDEECA5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CF30D2E-FE1F-C8BC-47EE-780E55DF73E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09AEC4-081C-C4DE-5A4E-EAAF54BCA04D}"/>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6" name="Footer Placeholder 5">
            <a:extLst>
              <a:ext uri="{FF2B5EF4-FFF2-40B4-BE49-F238E27FC236}">
                <a16:creationId xmlns:a16="http://schemas.microsoft.com/office/drawing/2014/main" id="{73CF9E00-CBBF-B0C4-9DBC-54F310707C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7E6FC2-24EC-50BC-96F1-E8D252684CC0}"/>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44195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80E1-9D79-AD18-1B49-6B96F665740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4AF9700-BC15-EDAE-8CB4-394A35001D5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614AF2-A9FC-5AAE-E32C-8FDFDBCE44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9802AD-D9B7-82F9-99CD-DF88169AE699}"/>
              </a:ext>
            </a:extLst>
          </p:cNvPr>
          <p:cNvSpPr>
            <a:spLocks noGrp="1"/>
          </p:cNvSpPr>
          <p:nvPr>
            <p:ph type="dt" sz="half" idx="10"/>
          </p:nvPr>
        </p:nvSpPr>
        <p:spPr>
          <a:xfrm>
            <a:off x="838200" y="6356350"/>
            <a:ext cx="2743200" cy="365125"/>
          </a:xfrm>
          <a:prstGeom prst="rect">
            <a:avLst/>
          </a:prstGeom>
        </p:spPr>
        <p:txBody>
          <a:bodyPr/>
          <a:lstStyle/>
          <a:p>
            <a:fld id="{068D2309-6980-B742-AF2F-E974C82A513B}" type="datetimeFigureOut">
              <a:rPr lang="en-US" smtClean="0"/>
              <a:t>11/7/2024</a:t>
            </a:fld>
            <a:endParaRPr lang="en-US"/>
          </a:p>
        </p:txBody>
      </p:sp>
      <p:sp>
        <p:nvSpPr>
          <p:cNvPr id="6" name="Footer Placeholder 5">
            <a:extLst>
              <a:ext uri="{FF2B5EF4-FFF2-40B4-BE49-F238E27FC236}">
                <a16:creationId xmlns:a16="http://schemas.microsoft.com/office/drawing/2014/main" id="{54895F25-986F-A3AC-6406-36FE8705F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05B1816-7F5B-BE87-86A8-B8FD49016513}"/>
              </a:ext>
            </a:extLst>
          </p:cNvPr>
          <p:cNvSpPr>
            <a:spLocks noGrp="1"/>
          </p:cNvSpPr>
          <p:nvPr>
            <p:ph type="sldNum" sz="quarter" idx="12"/>
          </p:nvPr>
        </p:nvSpPr>
        <p:spPr>
          <a:xfrm>
            <a:off x="8610600" y="6356350"/>
            <a:ext cx="2743200" cy="365125"/>
          </a:xfrm>
          <a:prstGeom prst="rect">
            <a:avLst/>
          </a:prstGeom>
        </p:spPr>
        <p:txBody>
          <a:bodyPr/>
          <a:lstStyle/>
          <a:p>
            <a:fld id="{5E9A3242-2A19-BF40-B7C5-4A26FD32B44E}" type="slidenum">
              <a:rPr lang="en-US" smtClean="0"/>
              <a:t>‹#›</a:t>
            </a:fld>
            <a:endParaRPr lang="en-US"/>
          </a:p>
        </p:txBody>
      </p:sp>
    </p:spTree>
    <p:extLst>
      <p:ext uri="{BB962C8B-B14F-4D97-AF65-F5344CB8AC3E}">
        <p14:creationId xmlns:p14="http://schemas.microsoft.com/office/powerpoint/2010/main" val="319295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459459-414A-7ABA-B99A-5FFF8ADDD6E8}"/>
              </a:ext>
            </a:extLst>
          </p:cNvPr>
          <p:cNvPicPr>
            <a:picLocks noChangeAspect="1"/>
          </p:cNvPicPr>
          <p:nvPr userDrawn="1"/>
        </p:nvPicPr>
        <p:blipFill>
          <a:blip r:embed="rId13"/>
          <a:srcRect/>
          <a:stretch/>
        </p:blipFill>
        <p:spPr>
          <a:xfrm>
            <a:off x="381" y="214"/>
            <a:ext cx="12191237" cy="6857571"/>
          </a:xfrm>
          <a:prstGeom prst="rect">
            <a:avLst/>
          </a:prstGeom>
        </p:spPr>
      </p:pic>
    </p:spTree>
    <p:extLst>
      <p:ext uri="{BB962C8B-B14F-4D97-AF65-F5344CB8AC3E}">
        <p14:creationId xmlns:p14="http://schemas.microsoft.com/office/powerpoint/2010/main" val="1155264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459459-414A-7ABA-B99A-5FFF8ADDD6E8}"/>
              </a:ext>
            </a:extLst>
          </p:cNvPr>
          <p:cNvPicPr>
            <a:picLocks noChangeAspect="1"/>
          </p:cNvPicPr>
          <p:nvPr userDrawn="1"/>
        </p:nvPicPr>
        <p:blipFill>
          <a:blip r:embed="rId13"/>
          <a:srcRect/>
          <a:stretch/>
        </p:blipFill>
        <p:spPr>
          <a:xfrm>
            <a:off x="381" y="214"/>
            <a:ext cx="12191238" cy="6857571"/>
          </a:xfrm>
          <a:prstGeom prst="rect">
            <a:avLst/>
          </a:prstGeom>
        </p:spPr>
      </p:pic>
    </p:spTree>
    <p:extLst>
      <p:ext uri="{BB962C8B-B14F-4D97-AF65-F5344CB8AC3E}">
        <p14:creationId xmlns:p14="http://schemas.microsoft.com/office/powerpoint/2010/main" val="29442739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svg"/><Relationship Id="rId12" Type="http://schemas.openxmlformats.org/officeDocument/2006/relationships/image" Target="../media/image34.sv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svg"/><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hyperlink" Target="https://www.publications.qld.gov.au/ckan-publications-attachments-prod/resources/de67ddaf-bd98-4700-b885-24ec032df2e8/cbca-grants-2024-25-rounds-12-identified-areas-of-community-concern.pdf?X-Amz-Algorithm=AWS4-HMAC-SHA256&amp;X-Amz-Credential=ASIAT3RVOAXVMK2BLUEB%2F20240607%2Fap-southeast-2%2Fs3%2Faws4_request&amp;X-Amz-Date=20240607T012640Z&amp;X-Amz-Expires=3600&amp;X-Amz-SignedHeaders=host&amp;X-Amz-Security-Token=IQoJb3JpZ2luX2VjEFoaDmFwLXNvdXRoZWFzdC0yIkYwRAIgSGV3eyU0skru%2F8kV7g%2BQ4mNW4uyPWkbMUfOGMT7FVSYCICoWK2SLbbSHDj96jgeaD1bPlFTTRsY%2Bu7%2F43KkPHL5sKtMFCOP%2F%2F%2F%2F%2F%2F%2F%2F%2F%2FwEQBBoMMjY1MzI2Mjk4NjAyIgzDIQaOyzqfxfFPaQ4qpwWSJ74vPBkoJo052NAjklooB4rJLbzDvP3rMT8%2BYF1D%2BB4fewqYV8dneL3ckmoNa0HfzohB0e9NUe27Lg%2FDxfGunoiSmtxl%2F%2BB9JR9JDj5Loz2RF7xlWNV1OZdOD%2F8tC2G303AbXvDQFmoPRMKbYZqSeNkIVJ72z5GOAA9MPrFIX4GjPVYrEBgDKNQrzPsqzEy9SHgLsTKFQXuXaRCvltq9UhnGtehK5ja41Qwzo17duEEqgTePmD2iE6pRmWXTnJdd8hISuQlWRkswryXLV33PPzcbm4pIRdFgPkll8lhVVMak%2BEVw5y7sawBvGdSEwqoKo6bNNyAyyDWtNdPQTCeCFZl%2BIe5RvbAljleOum1iNKqxhEi4rupjL0ux%2FYpLtL2eZvr%2BnbuR94n%2B3Pby7XdA6VhMFEvKIvJ1J5nCMxQIJkSTO3hcKBdn4ndhOtXZZ9WFuB94v8J1ZgKvOP5%2Bg1e5pEYSquCsBnqKVD6wku%2FIioEv0nl1jV4Vu1CR9tRorwTPuzrjVp7dd3TBU0%2FkvePlBD2g1XNn4DIKcSEfTjoEGnB5BC0Raq12PG7VYWIpns7g20bdmDilT%2BX2o9am%2Fj5xgy45ntVXjO9pwYfcrJBvkul5b8sJInH9hY2khIT9CpjccjMdWaX2H%2BmcPxL%2FgUi42AMs7DTwYXE0xoWOnHvasRjmQMCcnv12w%2FymHsl%2FxDvoZvSQojZeLegex%2Bh%2FX%2B06xKafl6XCvXsSh%2B2ib0NwrCIi1LIGmQGqAZBXINpo39WEDR9u6JTNJpAHo%2FiXfj%2BW2Hh9pL0ArMza3F8OcWkWi7aAwkhY7cXn4YiNr0EzxPzGtbWcBHLPZ0tzv9kB9q%2BGZrLSSRnkLH%2BnZxkYNS3UBLgrnMW8HwtG3sR41H8J0J126rfFMGn8MOvCibMGOrIBmsjw8QOA3vxEwG05mFoPGWMkT8CtG5cwBb%2BjYaoAhSOV%2BfSznINbvzqlGjEjxqWwcKUqromfaTW5mPC7bHHBUpLol14It8mjt9L7ytkM7IccGusdIUM6u0a%2F8W0R6k0yuE%2F2yQRdYwEhMzkgitH0%2F5JyICFMemdLtKjbGI6Oh%2F%2FhtyRaylDqg77qhAT71upKcmE3E4vVIPZ%2FUycJoAtHZrIPZidoSIW5nKZwQpIf7f7LVw%3D%3D&amp;X-Amz-Signature=c08675b2cf6273089cceefbb2a7f6fcb7693a8ab0771ecd44564d8f84e41cd9d" TargetMode="External"/><Relationship Id="rId3" Type="http://schemas.openxmlformats.org/officeDocument/2006/relationships/hyperlink" Target="https://www.publications.qld.gov.au/dataset/85ecc3ef-2e7e-41d4-8cb0-510b08baec48/resource/48dedab2-9405-4553-9731-f5f57965878a/download/cbca-grants-2024-25-rounds-12-program-information-and-guidelines.pdf" TargetMode="External"/><Relationship Id="rId7" Type="http://schemas.openxmlformats.org/officeDocument/2006/relationships/hyperlink" Target="https://www.publications.qld.gov.au/dataset/85ecc3ef-2e7e-41d4-8cb0-510b08baec48/resource/de67ddaf-bd98-4700-b885-24ec032df2e8/download/cbca-grants-2024-25-rounds-12-identified-areas-of-community-concern.pdf"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s://www.publications.qld.gov.au/ckan-publications-attachments-prod/resources/08ffe19d-8709-41c1-a727-1307724e0813/cbca-grants-2024-25-rounds-12-faqs.pdf?X-Amz-Algorithm=AWS4-HMAC-SHA256&amp;X-Amz-Credential=ASIAT3RVOAXVKCIL3M5A%2F20240607%2Fap-southeast-2%2Fs3%2Faws4_request&amp;X-Amz-Date=20240607T011648Z&amp;X-Amz-Expires=3600&amp;X-Amz-SignedHeaders=host&amp;X-Amz-Security-Token=IQoJb3JpZ2luX2VjEFkaDmFwLXNvdXRoZWFzdC0yIkcwRQIhAPPtQv1a7D6NlKOP6jLLdcnUXoLtOQ0DlYh4KtpHg9xkAiAJngeFOp6r8jmwIHBndWLzp3ijnBqpFxMk1bJmHyoojirTBQji%2F%2F%2F%2F%2F%2F%2F%2F%2F%2F8BEAQaDDI2NTMyNjI5ODYwMiIMYYxOWuOeGX3tAQXLKqcFKk3W1zGsBvEuYq8cL6rsGRYTkMvZyqAdcO7zPfX8OGo%2BodNt8wRziIWgCuGajR02eh0sGv%2Fzu08UAlh4E59kzaoqERBZ3k8hmX8AGJ2MuIA28sk43zhssu1UAdlEWj8e1iP80JVEsKcSkgL11iLHeJkqYltTCgTvhHFceqNnw3JW9bnUl6%2F%2Bqbnur52x%2FLmr4INVnhWqd7ZMMWKARzMjMyIKHUtpbVlMMrCRCiZyf8iMY2V73257p1Gs%2Bix%2FD4IX9hTV%2BarYZfDNUqes6B6Kijp5ic7AIbsleI5RKGvrhv446nyvLkych8gADlnBvLmM6R72Gao%2BAS7OM0lam6dGgwQL8f6tX0xZ%2BkgCHKV1zg2%2Bsnvlx%2BbhfW4%2F9f%2FwyA1W56KjvdIRQ90TF46wBgFEExCHavTxvKPpG5sIin7ehzkLiJkJBRjVLDXTmgPE89OkrVDgKQT2FceSG8mAIpKQLft5bGaKvSyP6aefu7iqNUcU7iLTGn4oocs8lwFxZiZnjY723xA1bK%2B96hFjJk2%2Bpcaea0yewuJ9WzRV5uGzJVhJYHSdgdi3yR0U2bChulxfiQfCJ5ktG6fjjxRXUmZZPisveKuyWY8wwfXuSScPn4vJncgZMXGqaNF12uC5mQnjMkfIEt9OyKzHBbB87q24h4TbYTJZ0CAuzeqgLDoTUzmEiTSYwZ8qxQ3X%2FkNtN6X8yg0q3d6BwBqLYD89hMG7VpJKe%2F2l6ZR6Tuq%2FITX8vjy8NIAuq4uTWQ5ycbHKDTPoCilVKVApxjZuX%2B0FV4rR4nG7Bft3uZDJz0WIHMGiOjYgeH9EfUVLtbUkkZnZ3f8h0pN9q2MzPbuFXxfrZifCvtHAqnhz8gg2lVCKnYHGnkrw9SIzTl9hxWn%2BUdOzsWlJDNJ4tA5r0DD5pomzBjqxAaGKbFxuK0BaJZWF8QDc2uv2Si1nu7M2VQyPy7kO33s%2BWmY%2BZWdPLDD1VQOzgZvIFnzbHjpvwgPfTQVAAWshd9k86YENr8N0U2Vz8oesutfSLJJy6iqLvpX9CtH5ezP8BVR%2FZYZcrhjSxwH0VtmvWyuUhOwFx90%2FwtHHkfUaC2RDOO3iOsHPzzOwA83E8Tdg%2BLvGUHv07FHh60YqiXyWPYNmQ7x93ZP42Zh99c55K3pkkQ%3D%3D&amp;X-Amz-Signature=d53262ecab5f74616c1cb9f14d4467bc25a067f649ebc4e2e869833328fe4003" TargetMode="External"/><Relationship Id="rId11" Type="http://schemas.openxmlformats.org/officeDocument/2006/relationships/hyperlink" Target="https://www.publications.qld.gov.au/dataset/youth-justice-program-design" TargetMode="External"/><Relationship Id="rId5" Type="http://schemas.openxmlformats.org/officeDocument/2006/relationships/hyperlink" Target="https://www.publications.qld.gov.au/dataset/85ecc3ef-2e7e-41d4-8cb0-510b08baec48/resource/08ffe19d-8709-41c1-a727-1307724e0813/download/cbca-grants-2024-25-rounds-12-faqs.pdf" TargetMode="External"/><Relationship Id="rId10" Type="http://schemas.openxmlformats.org/officeDocument/2006/relationships/hyperlink" Target="https://www.publications.qld.gov.au/dataset/grant-application-writing-guides" TargetMode="External"/><Relationship Id="rId4" Type="http://schemas.openxmlformats.org/officeDocument/2006/relationships/hyperlink" Target="https://www.publications.qld.gov.au/dataset/85ecc3ef-2e7e-41d4-8cb0-510b08baec48/resource/7300d7e5-bdfd-4e5a-8daa-37af0f828827/download/cbca-grants-2024-25-rounds-12-digital-factsheet.pdf" TargetMode="External"/><Relationship Id="rId9" Type="http://schemas.openxmlformats.org/officeDocument/2006/relationships/hyperlink" Target="https://www.publications.qld.gov.au/dataset/youth-justice-service-response-guid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www.desbt.qld.gov.au/yjgrantscommunity" TargetMode="External"/><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mailto:YJ_Grants@youthjustice.qld.gov.au" TargetMode="External"/><Relationship Id="rId11" Type="http://schemas.openxmlformats.org/officeDocument/2006/relationships/image" Target="../media/image46.png"/><Relationship Id="rId5" Type="http://schemas.openxmlformats.org/officeDocument/2006/relationships/image" Target="../media/image41.svg"/><Relationship Id="rId10" Type="http://schemas.openxmlformats.org/officeDocument/2006/relationships/image" Target="../media/image45.svg"/><Relationship Id="rId4" Type="http://schemas.openxmlformats.org/officeDocument/2006/relationships/image" Target="../media/image40.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96D90D-9BEA-C433-0783-FB0BAC6E8E0A}"/>
              </a:ext>
            </a:extLst>
          </p:cNvPr>
          <p:cNvPicPr>
            <a:picLocks noChangeAspect="1"/>
          </p:cNvPicPr>
          <p:nvPr/>
        </p:nvPicPr>
        <p:blipFill>
          <a:blip r:embed="rId3"/>
          <a:srcRect/>
          <a:stretch/>
        </p:blipFill>
        <p:spPr>
          <a:xfrm>
            <a:off x="381" y="214"/>
            <a:ext cx="12191237" cy="6857571"/>
          </a:xfrm>
          <a:prstGeom prst="rect">
            <a:avLst/>
          </a:prstGeom>
        </p:spPr>
      </p:pic>
    </p:spTree>
    <p:extLst>
      <p:ext uri="{BB962C8B-B14F-4D97-AF65-F5344CB8AC3E}">
        <p14:creationId xmlns:p14="http://schemas.microsoft.com/office/powerpoint/2010/main" val="417143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D0E67B-6814-BB1C-9C0B-5E2141416BAC}"/>
              </a:ext>
            </a:extLst>
          </p:cNvPr>
          <p:cNvSpPr txBox="1"/>
          <p:nvPr/>
        </p:nvSpPr>
        <p:spPr>
          <a:xfrm>
            <a:off x="669679" y="599800"/>
            <a:ext cx="6586152" cy="707886"/>
          </a:xfrm>
          <a:prstGeom prst="rect">
            <a:avLst/>
          </a:prstGeom>
          <a:noFill/>
        </p:spPr>
        <p:txBody>
          <a:bodyPr wrap="square" rtlCol="0">
            <a:spAutoFit/>
          </a:bodyPr>
          <a:lstStyle/>
          <a:p>
            <a:r>
              <a:rPr lang="en-US" sz="4000" b="1">
                <a:solidFill>
                  <a:srgbClr val="4B479D"/>
                </a:solidFill>
                <a:latin typeface="Arial" panose="020B0604020202020204" pitchFamily="34" charset="0"/>
                <a:cs typeface="Arial" panose="020B0604020202020204" pitchFamily="34" charset="0"/>
              </a:rPr>
              <a:t>A different way of working</a:t>
            </a:r>
          </a:p>
        </p:txBody>
      </p:sp>
      <p:sp>
        <p:nvSpPr>
          <p:cNvPr id="5" name="TextBox 4">
            <a:extLst>
              <a:ext uri="{FF2B5EF4-FFF2-40B4-BE49-F238E27FC236}">
                <a16:creationId xmlns:a16="http://schemas.microsoft.com/office/drawing/2014/main" id="{8A07A974-9508-6E88-6933-84DA2F0EF1F8}"/>
              </a:ext>
            </a:extLst>
          </p:cNvPr>
          <p:cNvSpPr txBox="1"/>
          <p:nvPr/>
        </p:nvSpPr>
        <p:spPr>
          <a:xfrm>
            <a:off x="669679" y="1543184"/>
            <a:ext cx="7648698" cy="492443"/>
          </a:xfrm>
          <a:prstGeom prst="rect">
            <a:avLst/>
          </a:prstGeom>
          <a:noFill/>
        </p:spPr>
        <p:txBody>
          <a:bodyPr wrap="square" rtlCol="0">
            <a:spAutoFit/>
          </a:bodyPr>
          <a:lstStyle/>
          <a:p>
            <a:pPr marL="0" indent="0">
              <a:buNone/>
            </a:pPr>
            <a:r>
              <a:rPr lang="en-AU" sz="2600">
                <a:latin typeface="Arial" panose="020B0604020202020204" pitchFamily="34" charset="0"/>
                <a:cs typeface="Arial" panose="020B0604020202020204" pitchFamily="34" charset="0"/>
              </a:rPr>
              <a:t>Communities have an important role to play. </a:t>
            </a:r>
            <a:endParaRPr lang="en-US" sz="2600">
              <a:latin typeface="Arial" panose="020B0604020202020204" pitchFamily="34" charset="0"/>
              <a:cs typeface="Arial" panose="020B0604020202020204" pitchFamily="34" charset="0"/>
            </a:endParaRPr>
          </a:p>
        </p:txBody>
      </p:sp>
      <p:pic>
        <p:nvPicPr>
          <p:cNvPr id="7" name="Graphic 6" descr="Group brainstorm with solid fill">
            <a:extLst>
              <a:ext uri="{FF2B5EF4-FFF2-40B4-BE49-F238E27FC236}">
                <a16:creationId xmlns:a16="http://schemas.microsoft.com/office/drawing/2014/main" id="{3A75FFCB-A772-7411-6A85-4E421FEE1E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277" y="4924416"/>
            <a:ext cx="1378303" cy="1378303"/>
          </a:xfrm>
          <a:prstGeom prst="rect">
            <a:avLst/>
          </a:prstGeom>
        </p:spPr>
      </p:pic>
      <p:pic>
        <p:nvPicPr>
          <p:cNvPr id="10" name="Picture 9">
            <a:extLst>
              <a:ext uri="{FF2B5EF4-FFF2-40B4-BE49-F238E27FC236}">
                <a16:creationId xmlns:a16="http://schemas.microsoft.com/office/drawing/2014/main" id="{15CF5BF1-BB70-2E1C-A827-A77710369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679" y="2190047"/>
            <a:ext cx="1338901" cy="1338901"/>
          </a:xfrm>
          <a:prstGeom prst="rect">
            <a:avLst/>
          </a:prstGeom>
        </p:spPr>
      </p:pic>
      <p:pic>
        <p:nvPicPr>
          <p:cNvPr id="11" name="Picture 10">
            <a:extLst>
              <a:ext uri="{FF2B5EF4-FFF2-40B4-BE49-F238E27FC236}">
                <a16:creationId xmlns:a16="http://schemas.microsoft.com/office/drawing/2014/main" id="{28217A98-F00B-EAEA-5B0E-EE2E453E36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679" y="3526622"/>
            <a:ext cx="1378302" cy="1378302"/>
          </a:xfrm>
          <a:prstGeom prst="rect">
            <a:avLst/>
          </a:prstGeom>
        </p:spPr>
      </p:pic>
      <p:sp>
        <p:nvSpPr>
          <p:cNvPr id="3" name="TextBox 2">
            <a:extLst>
              <a:ext uri="{FF2B5EF4-FFF2-40B4-BE49-F238E27FC236}">
                <a16:creationId xmlns:a16="http://schemas.microsoft.com/office/drawing/2014/main" id="{B23D6AE9-6E50-C5BF-9F43-3A3C916CCCD9}"/>
              </a:ext>
            </a:extLst>
          </p:cNvPr>
          <p:cNvSpPr txBox="1"/>
          <p:nvPr/>
        </p:nvSpPr>
        <p:spPr>
          <a:xfrm>
            <a:off x="2224237" y="2536331"/>
            <a:ext cx="6094140" cy="646331"/>
          </a:xfrm>
          <a:prstGeom prst="rect">
            <a:avLst/>
          </a:prstGeom>
          <a:noFill/>
        </p:spPr>
        <p:txBody>
          <a:bodyPr wrap="square">
            <a:spAutoFit/>
          </a:bodyPr>
          <a:lstStyle/>
          <a:p>
            <a:r>
              <a:rPr lang="en-AU" sz="1800">
                <a:solidFill>
                  <a:srgbClr val="323130"/>
                </a:solidFill>
                <a:effectLst/>
                <a:latin typeface="Segoe UI" panose="020B0502040204020203" pitchFamily="34" charset="0"/>
                <a:ea typeface="Segoe UI" panose="020B0502040204020203" pitchFamily="34" charset="0"/>
              </a:rPr>
              <a:t>Community members are often the first to see when a young person starts to disconnect. </a:t>
            </a:r>
            <a:endParaRPr lang="en-AU"/>
          </a:p>
        </p:txBody>
      </p:sp>
      <p:sp>
        <p:nvSpPr>
          <p:cNvPr id="8" name="TextBox 7">
            <a:extLst>
              <a:ext uri="{FF2B5EF4-FFF2-40B4-BE49-F238E27FC236}">
                <a16:creationId xmlns:a16="http://schemas.microsoft.com/office/drawing/2014/main" id="{8F7E010B-5C23-E7F2-F035-4320517CEDAB}"/>
              </a:ext>
            </a:extLst>
          </p:cNvPr>
          <p:cNvSpPr txBox="1"/>
          <p:nvPr/>
        </p:nvSpPr>
        <p:spPr>
          <a:xfrm>
            <a:off x="2224237" y="3754108"/>
            <a:ext cx="8797921" cy="923330"/>
          </a:xfrm>
          <a:prstGeom prst="rect">
            <a:avLst/>
          </a:prstGeom>
          <a:noFill/>
        </p:spPr>
        <p:txBody>
          <a:bodyPr wrap="square" lIns="91440" tIns="45720" rIns="91440" bIns="45720" anchor="t">
            <a:spAutoFit/>
          </a:bodyPr>
          <a:lstStyle/>
          <a:p>
            <a:pPr>
              <a:defRPr/>
            </a:pPr>
            <a:r>
              <a:rPr kumimoji="0" lang="en-US" sz="1800" b="0" i="0" u="none" strike="noStrike" kern="1200" cap="none" spc="0" normalizeH="0" baseline="0" noProof="0" dirty="0">
                <a:ln>
                  <a:noFill/>
                </a:ln>
                <a:solidFill>
                  <a:srgbClr val="323130"/>
                </a:solidFill>
                <a:effectLst/>
                <a:uLnTx/>
                <a:uFillTx/>
                <a:latin typeface="Segoe UI"/>
                <a:ea typeface="Segoe UI" panose="020B0502040204020203" pitchFamily="34" charset="0"/>
                <a:cs typeface="Segoe UI"/>
              </a:rPr>
              <a:t>Youth Justice Community-based Crime Action grants (CBCA) aim to empower local communities to respond to </a:t>
            </a:r>
            <a:r>
              <a:rPr lang="en-US" dirty="0">
                <a:solidFill>
                  <a:srgbClr val="323130"/>
                </a:solidFill>
                <a:latin typeface="Segoe UI"/>
                <a:ea typeface="Segoe UI" panose="020B0502040204020203" pitchFamily="34" charset="0"/>
                <a:cs typeface="Segoe UI"/>
              </a:rPr>
              <a:t>local youth crime issues and crime prevention responses </a:t>
            </a:r>
            <a:r>
              <a:rPr kumimoji="0" lang="en-US" sz="1800" b="0" i="0" u="none" strike="noStrike" kern="1200" cap="none" spc="0" normalizeH="0" baseline="0" noProof="0" dirty="0">
                <a:ln>
                  <a:noFill/>
                </a:ln>
                <a:solidFill>
                  <a:srgbClr val="323130"/>
                </a:solidFill>
                <a:effectLst/>
                <a:uLnTx/>
                <a:uFillTx/>
                <a:latin typeface="Segoe UI"/>
                <a:ea typeface="Segoe UI" panose="020B0502040204020203" pitchFamily="34" charset="0"/>
                <a:cs typeface="Segoe UI"/>
              </a:rPr>
              <a:t>while fostering stakeholder collaboration and community engagement.</a:t>
            </a:r>
            <a:r>
              <a:rPr lang="en-US" dirty="0">
                <a:solidFill>
                  <a:srgbClr val="323130"/>
                </a:solidFill>
                <a:latin typeface="Segoe UI"/>
                <a:ea typeface="Segoe UI" panose="020B0502040204020203" pitchFamily="34" charset="0"/>
                <a:cs typeface="Segoe UI"/>
              </a:rPr>
              <a:t> </a:t>
            </a:r>
            <a:endParaRPr kumimoji="0" lang="en-US" sz="1800" b="0" i="0" u="none" strike="noStrike" kern="1200" cap="none" spc="0" normalizeH="0" baseline="0" noProof="0" dirty="0">
              <a:ln>
                <a:noFill/>
              </a:ln>
              <a:solidFill>
                <a:srgbClr val="323130"/>
              </a:solidFill>
              <a:effectLst/>
              <a:uLnTx/>
              <a:uFillTx/>
              <a:latin typeface="Segoe UI"/>
              <a:ea typeface="Segoe UI" panose="020B0502040204020203" pitchFamily="34" charset="0"/>
              <a:cs typeface="Segoe UI"/>
            </a:endParaRPr>
          </a:p>
        </p:txBody>
      </p:sp>
      <p:sp>
        <p:nvSpPr>
          <p:cNvPr id="12" name="TextBox 11">
            <a:extLst>
              <a:ext uri="{FF2B5EF4-FFF2-40B4-BE49-F238E27FC236}">
                <a16:creationId xmlns:a16="http://schemas.microsoft.com/office/drawing/2014/main" id="{50B0459A-BAD9-13EB-7DC2-033490D61ADE}"/>
              </a:ext>
            </a:extLst>
          </p:cNvPr>
          <p:cNvSpPr txBox="1"/>
          <p:nvPr/>
        </p:nvSpPr>
        <p:spPr>
          <a:xfrm>
            <a:off x="2224237" y="5248884"/>
            <a:ext cx="6414982" cy="646331"/>
          </a:xfrm>
          <a:prstGeom prst="rect">
            <a:avLst/>
          </a:prstGeom>
          <a:noFill/>
        </p:spPr>
        <p:txBody>
          <a:bodyPr wrap="square" lIns="91440" tIns="45720" rIns="91440" bIns="45720" anchor="t">
            <a:spAutoFit/>
          </a:bodyPr>
          <a:lstStyle/>
          <a:p>
            <a:pPr>
              <a:spcAft>
                <a:spcPts val="550"/>
              </a:spcAft>
            </a:pPr>
            <a:r>
              <a:rPr lang="en-AU" sz="1800" dirty="0">
                <a:solidFill>
                  <a:srgbClr val="323130"/>
                </a:solidFill>
                <a:effectLst/>
                <a:latin typeface="Segoe UI"/>
                <a:ea typeface="Segoe UI" panose="020B0502040204020203" pitchFamily="34" charset="0"/>
                <a:cs typeface="Segoe UI"/>
              </a:rPr>
              <a:t>Communities and individuals want to</a:t>
            </a:r>
            <a:r>
              <a:rPr lang="en-AU" dirty="0">
                <a:solidFill>
                  <a:srgbClr val="323130"/>
                </a:solidFill>
                <a:latin typeface="Segoe UI"/>
                <a:ea typeface="Segoe UI" panose="020B0502040204020203" pitchFamily="34" charset="0"/>
                <a:cs typeface="Segoe UI"/>
              </a:rPr>
              <a:t> create greater feelings of safety within the community.</a:t>
            </a:r>
            <a:endParaRPr lang="en-AU" sz="1800" dirty="0">
              <a:effectLst/>
              <a:latin typeface="Segoe UI"/>
              <a:ea typeface="Times New Roman" panose="02020603050405020304" pitchFamily="18" charset="0"/>
              <a:cs typeface="Segoe UI"/>
            </a:endParaRPr>
          </a:p>
        </p:txBody>
      </p:sp>
    </p:spTree>
    <p:extLst>
      <p:ext uri="{BB962C8B-B14F-4D97-AF65-F5344CB8AC3E}">
        <p14:creationId xmlns:p14="http://schemas.microsoft.com/office/powerpoint/2010/main" val="1762001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D9F5C-5913-11ED-A710-A0164E71D418}"/>
              </a:ext>
            </a:extLst>
          </p:cNvPr>
          <p:cNvSpPr txBox="1"/>
          <p:nvPr/>
        </p:nvSpPr>
        <p:spPr>
          <a:xfrm>
            <a:off x="5681079" y="282707"/>
            <a:ext cx="5648325" cy="1077218"/>
          </a:xfrm>
          <a:prstGeom prst="rect">
            <a:avLst/>
          </a:prstGeom>
          <a:noFill/>
        </p:spPr>
        <p:txBody>
          <a:bodyPr wrap="square" rtlCol="0">
            <a:spAutoFit/>
          </a:bodyPr>
          <a:lstStyle/>
          <a:p>
            <a:r>
              <a:rPr lang="en-AU" sz="3200" b="1" dirty="0">
                <a:solidFill>
                  <a:srgbClr val="4B479D"/>
                </a:solidFill>
                <a:latin typeface="Arial" panose="020B0604020202020204" pitchFamily="34" charset="0"/>
                <a:cs typeface="Arial" panose="020B0604020202020204" pitchFamily="34" charset="0"/>
              </a:rPr>
              <a:t>Community-based </a:t>
            </a:r>
          </a:p>
          <a:p>
            <a:r>
              <a:rPr lang="en-AU" sz="3200" b="1" dirty="0">
                <a:solidFill>
                  <a:srgbClr val="4B479D"/>
                </a:solidFill>
                <a:latin typeface="Arial" panose="020B0604020202020204" pitchFamily="34" charset="0"/>
                <a:cs typeface="Arial" panose="020B0604020202020204" pitchFamily="34" charset="0"/>
              </a:rPr>
              <a:t>Crime Action grants</a:t>
            </a:r>
            <a:endParaRPr lang="en-US" sz="3200" b="1" dirty="0">
              <a:solidFill>
                <a:srgbClr val="4B479D"/>
              </a:solidFill>
              <a:latin typeface="Arial" panose="020B0604020202020204" pitchFamily="34" charset="0"/>
              <a:cs typeface="Arial" panose="020B0604020202020204" pitchFamily="34" charset="0"/>
            </a:endParaRPr>
          </a:p>
        </p:txBody>
      </p:sp>
      <p:pic>
        <p:nvPicPr>
          <p:cNvPr id="31" name="Picture 30" descr="A person in an orange vest standing in the back of a truck&#10;&#10;Description automatically generated">
            <a:extLst>
              <a:ext uri="{FF2B5EF4-FFF2-40B4-BE49-F238E27FC236}">
                <a16:creationId xmlns:a16="http://schemas.microsoft.com/office/drawing/2014/main" id="{E5E28B53-9BD7-CC6E-A072-B8DFCF01DD06}"/>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a:stretch/>
        </p:blipFill>
        <p:spPr>
          <a:xfrm>
            <a:off x="-1220356" y="0"/>
            <a:ext cx="6696075" cy="6524625"/>
          </a:xfrm>
          <a:prstGeom prst="rect">
            <a:avLst/>
          </a:prstGeom>
          <a:effectLst>
            <a:softEdge rad="127000"/>
          </a:effectLst>
        </p:spPr>
      </p:pic>
      <p:grpSp>
        <p:nvGrpSpPr>
          <p:cNvPr id="52" name="Group 51">
            <a:extLst>
              <a:ext uri="{FF2B5EF4-FFF2-40B4-BE49-F238E27FC236}">
                <a16:creationId xmlns:a16="http://schemas.microsoft.com/office/drawing/2014/main" id="{ADFF84CD-8FFF-B94B-C762-F4A8E4AE3B0F}"/>
              </a:ext>
            </a:extLst>
          </p:cNvPr>
          <p:cNvGrpSpPr/>
          <p:nvPr/>
        </p:nvGrpSpPr>
        <p:grpSpPr>
          <a:xfrm>
            <a:off x="5974184" y="3070825"/>
            <a:ext cx="4559078" cy="716349"/>
            <a:chOff x="5974184" y="2902904"/>
            <a:chExt cx="4559078" cy="716349"/>
          </a:xfrm>
        </p:grpSpPr>
        <p:pic>
          <p:nvPicPr>
            <p:cNvPr id="21" name="Graphic 20" descr="Piggy Bank with solid fill">
              <a:extLst>
                <a:ext uri="{FF2B5EF4-FFF2-40B4-BE49-F238E27FC236}">
                  <a16:creationId xmlns:a16="http://schemas.microsoft.com/office/drawing/2014/main" id="{074268E7-160B-D00F-BD7B-279DD23CF1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74184" y="2902904"/>
              <a:ext cx="706098" cy="716349"/>
            </a:xfrm>
            <a:prstGeom prst="rect">
              <a:avLst/>
            </a:prstGeom>
          </p:spPr>
        </p:pic>
        <p:sp>
          <p:nvSpPr>
            <p:cNvPr id="33" name="TextBox 32">
              <a:extLst>
                <a:ext uri="{FF2B5EF4-FFF2-40B4-BE49-F238E27FC236}">
                  <a16:creationId xmlns:a16="http://schemas.microsoft.com/office/drawing/2014/main" id="{E8123893-2FA6-A230-6948-FA868826BD9D}"/>
                </a:ext>
              </a:extLst>
            </p:cNvPr>
            <p:cNvSpPr txBox="1"/>
            <p:nvPr/>
          </p:nvSpPr>
          <p:spPr>
            <a:xfrm>
              <a:off x="6798708" y="3110266"/>
              <a:ext cx="3734554" cy="286232"/>
            </a:xfrm>
            <a:prstGeom prst="rect">
              <a:avLst/>
            </a:prstGeom>
            <a:noFill/>
          </p:spPr>
          <p:txBody>
            <a:bodyPr wrap="square">
              <a:spAutoFit/>
            </a:bodyPr>
            <a:lstStyle/>
            <a:p>
              <a:pPr marR="0" lvl="0" defTabSz="914400" rtl="0" eaLnBrk="1" fontAlgn="auto" latinLnBrk="0" hangingPunct="1">
                <a:lnSpc>
                  <a:spcPct val="90000"/>
                </a:lnSpc>
                <a:spcBef>
                  <a:spcPts val="1000"/>
                </a:spcBef>
                <a:spcAft>
                  <a:spcPts val="0"/>
                </a:spcAft>
                <a:buClrTx/>
                <a:buSzTx/>
                <a:tabLst/>
                <a:defRPr/>
              </a:pPr>
              <a:r>
                <a:rPr kumimoji="0" lang="en-AU"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Total of $5 million across Queensland.</a:t>
              </a:r>
            </a:p>
          </p:txBody>
        </p:sp>
      </p:grpSp>
      <p:grpSp>
        <p:nvGrpSpPr>
          <p:cNvPr id="53" name="Group 52">
            <a:extLst>
              <a:ext uri="{FF2B5EF4-FFF2-40B4-BE49-F238E27FC236}">
                <a16:creationId xmlns:a16="http://schemas.microsoft.com/office/drawing/2014/main" id="{E3D2BFA8-247B-943B-3A77-4812F30CE14C}"/>
              </a:ext>
            </a:extLst>
          </p:cNvPr>
          <p:cNvGrpSpPr/>
          <p:nvPr/>
        </p:nvGrpSpPr>
        <p:grpSpPr>
          <a:xfrm>
            <a:off x="5973087" y="1401777"/>
            <a:ext cx="4560175" cy="716349"/>
            <a:chOff x="5973087" y="2186555"/>
            <a:chExt cx="4560175" cy="716349"/>
          </a:xfrm>
        </p:grpSpPr>
        <p:pic>
          <p:nvPicPr>
            <p:cNvPr id="23" name="Graphic 22" descr="Coins with solid fill">
              <a:extLst>
                <a:ext uri="{FF2B5EF4-FFF2-40B4-BE49-F238E27FC236}">
                  <a16:creationId xmlns:a16="http://schemas.microsoft.com/office/drawing/2014/main" id="{6B13AB49-E36A-1E42-2945-9E472E45E7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73087" y="2186555"/>
              <a:ext cx="706098" cy="716349"/>
            </a:xfrm>
            <a:prstGeom prst="rect">
              <a:avLst/>
            </a:prstGeom>
          </p:spPr>
        </p:pic>
        <p:sp>
          <p:nvSpPr>
            <p:cNvPr id="35" name="TextBox 34">
              <a:extLst>
                <a:ext uri="{FF2B5EF4-FFF2-40B4-BE49-F238E27FC236}">
                  <a16:creationId xmlns:a16="http://schemas.microsoft.com/office/drawing/2014/main" id="{ADAEAFB1-5CFC-0CF2-FD56-E24C27261A15}"/>
                </a:ext>
              </a:extLst>
            </p:cNvPr>
            <p:cNvSpPr txBox="1"/>
            <p:nvPr/>
          </p:nvSpPr>
          <p:spPr>
            <a:xfrm>
              <a:off x="6798708" y="2393718"/>
              <a:ext cx="3734554" cy="286232"/>
            </a:xfrm>
            <a:prstGeom prst="rect">
              <a:avLst/>
            </a:prstGeom>
            <a:noFill/>
          </p:spPr>
          <p:txBody>
            <a:bodyPr wrap="square" lIns="91440" tIns="45720" rIns="91440" bIns="45720" anchor="t">
              <a:spAutoFit/>
            </a:bodyPr>
            <a:lstStyle/>
            <a:p>
              <a:pPr marR="0" lvl="0" defTabSz="914400" rtl="0" eaLnBrk="1" fontAlgn="auto" latinLnBrk="0" hangingPunct="1">
                <a:lnSpc>
                  <a:spcPct val="90000"/>
                </a:lnSpc>
                <a:spcBef>
                  <a:spcPts val="1000"/>
                </a:spcBef>
                <a:spcAft>
                  <a:spcPts val="0"/>
                </a:spcAft>
                <a:buClrTx/>
                <a:buSzTx/>
                <a:tabLst/>
                <a:defRPr/>
              </a:pPr>
              <a:r>
                <a:rPr kumimoji="0" lang="en-AU" sz="1400" b="0" i="0" u="none" strike="noStrike" kern="1200" cap="none" spc="0" normalizeH="0" baseline="0" noProof="0" dirty="0">
                  <a:ln>
                    <a:noFill/>
                  </a:ln>
                  <a:solidFill>
                    <a:prstClr val="black"/>
                  </a:solidFill>
                  <a:effectLst/>
                  <a:uLnTx/>
                  <a:uFillTx/>
                  <a:latin typeface="Arial"/>
                  <a:cs typeface="Arial"/>
                </a:rPr>
                <a:t>Up to $75,000 available per project.</a:t>
              </a:r>
            </a:p>
          </p:txBody>
        </p:sp>
      </p:grpSp>
      <p:grpSp>
        <p:nvGrpSpPr>
          <p:cNvPr id="50" name="Group 49">
            <a:extLst>
              <a:ext uri="{FF2B5EF4-FFF2-40B4-BE49-F238E27FC236}">
                <a16:creationId xmlns:a16="http://schemas.microsoft.com/office/drawing/2014/main" id="{7FDB72AF-42B5-68CF-A619-99547666316C}"/>
              </a:ext>
            </a:extLst>
          </p:cNvPr>
          <p:cNvGrpSpPr/>
          <p:nvPr/>
        </p:nvGrpSpPr>
        <p:grpSpPr>
          <a:xfrm>
            <a:off x="5973087" y="4596770"/>
            <a:ext cx="5356317" cy="716350"/>
            <a:chOff x="5973087" y="4499475"/>
            <a:chExt cx="5356317" cy="716350"/>
          </a:xfrm>
        </p:grpSpPr>
        <p:sp>
          <p:nvSpPr>
            <p:cNvPr id="39" name="TextBox 38">
              <a:extLst>
                <a:ext uri="{FF2B5EF4-FFF2-40B4-BE49-F238E27FC236}">
                  <a16:creationId xmlns:a16="http://schemas.microsoft.com/office/drawing/2014/main" id="{EB355D5E-9FB1-3598-03CC-A2DE3DB20989}"/>
                </a:ext>
              </a:extLst>
            </p:cNvPr>
            <p:cNvSpPr txBox="1"/>
            <p:nvPr/>
          </p:nvSpPr>
          <p:spPr>
            <a:xfrm>
              <a:off x="6798708" y="4631430"/>
              <a:ext cx="4530696" cy="286232"/>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AU"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Designed in partnership with the local community.</a:t>
              </a:r>
            </a:p>
          </p:txBody>
        </p:sp>
        <p:pic>
          <p:nvPicPr>
            <p:cNvPr id="43" name="Picture 42">
              <a:extLst>
                <a:ext uri="{FF2B5EF4-FFF2-40B4-BE49-F238E27FC236}">
                  <a16:creationId xmlns:a16="http://schemas.microsoft.com/office/drawing/2014/main" id="{4A6894F1-D2AC-E705-CD41-42060B28E55A}"/>
                </a:ext>
              </a:extLst>
            </p:cNvPr>
            <p:cNvPicPr>
              <a:picLocks noChangeAspect="1"/>
            </p:cNvPicPr>
            <p:nvPr/>
          </p:nvPicPr>
          <p:blipFill>
            <a:blip r:embed="rId8"/>
            <a:stretch>
              <a:fillRect/>
            </a:stretch>
          </p:blipFill>
          <p:spPr>
            <a:xfrm>
              <a:off x="5973087" y="4499475"/>
              <a:ext cx="706099" cy="716350"/>
            </a:xfrm>
            <a:prstGeom prst="rect">
              <a:avLst/>
            </a:prstGeom>
          </p:spPr>
        </p:pic>
      </p:grpSp>
      <p:grpSp>
        <p:nvGrpSpPr>
          <p:cNvPr id="49" name="Group 48">
            <a:extLst>
              <a:ext uri="{FF2B5EF4-FFF2-40B4-BE49-F238E27FC236}">
                <a16:creationId xmlns:a16="http://schemas.microsoft.com/office/drawing/2014/main" id="{696A2263-3043-E784-D647-86B9AD4B699E}"/>
              </a:ext>
            </a:extLst>
          </p:cNvPr>
          <p:cNvGrpSpPr/>
          <p:nvPr/>
        </p:nvGrpSpPr>
        <p:grpSpPr>
          <a:xfrm>
            <a:off x="5973087" y="5315192"/>
            <a:ext cx="4441508" cy="716351"/>
            <a:chOff x="5973087" y="5280446"/>
            <a:chExt cx="4441508" cy="716351"/>
          </a:xfrm>
        </p:grpSpPr>
        <p:sp>
          <p:nvSpPr>
            <p:cNvPr id="5" name="TextBox 4">
              <a:extLst>
                <a:ext uri="{FF2B5EF4-FFF2-40B4-BE49-F238E27FC236}">
                  <a16:creationId xmlns:a16="http://schemas.microsoft.com/office/drawing/2014/main" id="{DF1C796D-8C13-3E2B-B94E-80ACDC41D076}"/>
                </a:ext>
              </a:extLst>
            </p:cNvPr>
            <p:cNvSpPr txBox="1"/>
            <p:nvPr/>
          </p:nvSpPr>
          <p:spPr>
            <a:xfrm>
              <a:off x="6798708" y="5436048"/>
              <a:ext cx="3615887" cy="286232"/>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AU"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Must be culturally safe and appropriate.</a:t>
              </a:r>
            </a:p>
          </p:txBody>
        </p:sp>
        <p:pic>
          <p:nvPicPr>
            <p:cNvPr id="45" name="Graphic 44" descr="Mandala with solid fill">
              <a:extLst>
                <a:ext uri="{FF2B5EF4-FFF2-40B4-BE49-F238E27FC236}">
                  <a16:creationId xmlns:a16="http://schemas.microsoft.com/office/drawing/2014/main" id="{7739ACFE-D7A2-2907-727C-097ACE6676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3087" y="5280446"/>
              <a:ext cx="706100" cy="716351"/>
            </a:xfrm>
            <a:prstGeom prst="rect">
              <a:avLst/>
            </a:prstGeom>
          </p:spPr>
        </p:pic>
      </p:grpSp>
      <p:grpSp>
        <p:nvGrpSpPr>
          <p:cNvPr id="51" name="Group 50">
            <a:extLst>
              <a:ext uri="{FF2B5EF4-FFF2-40B4-BE49-F238E27FC236}">
                <a16:creationId xmlns:a16="http://schemas.microsoft.com/office/drawing/2014/main" id="{AE60088A-548D-DF82-63EF-00C1AC65A96A}"/>
              </a:ext>
            </a:extLst>
          </p:cNvPr>
          <p:cNvGrpSpPr/>
          <p:nvPr/>
        </p:nvGrpSpPr>
        <p:grpSpPr>
          <a:xfrm>
            <a:off x="5973087" y="3819876"/>
            <a:ext cx="5648325" cy="716349"/>
            <a:chOff x="5973087" y="3619254"/>
            <a:chExt cx="5648325" cy="716349"/>
          </a:xfrm>
        </p:grpSpPr>
        <p:sp>
          <p:nvSpPr>
            <p:cNvPr id="37" name="TextBox 36">
              <a:extLst>
                <a:ext uri="{FF2B5EF4-FFF2-40B4-BE49-F238E27FC236}">
                  <a16:creationId xmlns:a16="http://schemas.microsoft.com/office/drawing/2014/main" id="{05E3E530-07C6-9377-FA58-8325FDC2D5DF}"/>
                </a:ext>
              </a:extLst>
            </p:cNvPr>
            <p:cNvSpPr txBox="1"/>
            <p:nvPr/>
          </p:nvSpPr>
          <p:spPr>
            <a:xfrm>
              <a:off x="6798708" y="3693756"/>
              <a:ext cx="4822704" cy="480131"/>
            </a:xfrm>
            <a:prstGeom prst="rect">
              <a:avLst/>
            </a:prstGeom>
            <a:noFill/>
          </p:spPr>
          <p:txBody>
            <a:bodyPr wrap="square" lIns="91440" tIns="45720" rIns="91440" bIns="45720" anchor="t">
              <a:spAutoFit/>
            </a:bodyPr>
            <a:lstStyle/>
            <a:p>
              <a:pPr>
                <a:lnSpc>
                  <a:spcPct val="90000"/>
                </a:lnSpc>
                <a:spcBef>
                  <a:spcPts val="1000"/>
                </a:spcBef>
                <a:defRPr/>
              </a:pPr>
              <a:r>
                <a:rPr kumimoji="0" lang="en-AU" sz="1400" b="0" i="0" u="none" strike="noStrike" kern="1200" cap="none" spc="0" normalizeH="0" baseline="0" noProof="0" dirty="0">
                  <a:ln>
                    <a:noFill/>
                  </a:ln>
                  <a:solidFill>
                    <a:prstClr val="black"/>
                  </a:solidFill>
                  <a:effectLst/>
                  <a:uLnTx/>
                  <a:uFillTx/>
                  <a:latin typeface="Arial"/>
                  <a:cs typeface="Arial"/>
                </a:rPr>
                <a:t>Short term programs/projects to </a:t>
              </a:r>
              <a:r>
                <a:rPr kumimoji="0" lang="en-US" sz="1400" b="0" i="0" u="none" strike="noStrike" kern="1200" cap="none" spc="0" normalizeH="0" baseline="0" noProof="0" dirty="0">
                  <a:ln>
                    <a:noFill/>
                  </a:ln>
                  <a:solidFill>
                    <a:prstClr val="black"/>
                  </a:solidFill>
                  <a:effectLst/>
                  <a:uLnTx/>
                  <a:uFillTx/>
                  <a:latin typeface="Arial"/>
                  <a:cs typeface="Arial"/>
                </a:rPr>
                <a:t>address identified areas of </a:t>
              </a:r>
              <a:r>
                <a:rPr lang="en-US" sz="1400" dirty="0">
                  <a:solidFill>
                    <a:prstClr val="black"/>
                  </a:solidFill>
                  <a:latin typeface="Arial"/>
                  <a:cs typeface="Arial"/>
                </a:rPr>
                <a:t>community concern</a:t>
              </a:r>
              <a:endParaRPr kumimoji="0" lang="en-AU" sz="1400" b="0" i="0" u="none" strike="noStrike" kern="1200" cap="none" spc="0" normalizeH="0" baseline="0" noProof="0" dirty="0">
                <a:ln>
                  <a:noFill/>
                </a:ln>
                <a:solidFill>
                  <a:prstClr val="black"/>
                </a:solidFill>
                <a:effectLst/>
                <a:uLnTx/>
                <a:uFillTx/>
                <a:latin typeface="Arial"/>
                <a:cs typeface="Arial"/>
              </a:endParaRPr>
            </a:p>
          </p:txBody>
        </p:sp>
        <p:pic>
          <p:nvPicPr>
            <p:cNvPr id="47" name="Graphic 46" descr="Brainstorm with solid fill">
              <a:extLst>
                <a:ext uri="{FF2B5EF4-FFF2-40B4-BE49-F238E27FC236}">
                  <a16:creationId xmlns:a16="http://schemas.microsoft.com/office/drawing/2014/main" id="{BC9EA2EF-533B-3436-F83D-3D57240E029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73087" y="3619254"/>
              <a:ext cx="706098" cy="716349"/>
            </a:xfrm>
            <a:prstGeom prst="rect">
              <a:avLst/>
            </a:prstGeom>
          </p:spPr>
        </p:pic>
      </p:grpSp>
      <p:grpSp>
        <p:nvGrpSpPr>
          <p:cNvPr id="2" name="Group 1">
            <a:extLst>
              <a:ext uri="{FF2B5EF4-FFF2-40B4-BE49-F238E27FC236}">
                <a16:creationId xmlns:a16="http://schemas.microsoft.com/office/drawing/2014/main" id="{3DD14591-D1FD-D7B2-FC3B-DB6E9AF00027}"/>
              </a:ext>
            </a:extLst>
          </p:cNvPr>
          <p:cNvGrpSpPr/>
          <p:nvPr/>
        </p:nvGrpSpPr>
        <p:grpSpPr>
          <a:xfrm>
            <a:off x="5838071" y="2169521"/>
            <a:ext cx="4695191" cy="914400"/>
            <a:chOff x="5836142" y="1754632"/>
            <a:chExt cx="4695191" cy="914400"/>
          </a:xfrm>
        </p:grpSpPr>
        <p:sp>
          <p:nvSpPr>
            <p:cNvPr id="3" name="TextBox 2">
              <a:extLst>
                <a:ext uri="{FF2B5EF4-FFF2-40B4-BE49-F238E27FC236}">
                  <a16:creationId xmlns:a16="http://schemas.microsoft.com/office/drawing/2014/main" id="{8C22B3AD-7784-5324-4066-B153B4499203}"/>
                </a:ext>
              </a:extLst>
            </p:cNvPr>
            <p:cNvSpPr txBox="1"/>
            <p:nvPr/>
          </p:nvSpPr>
          <p:spPr>
            <a:xfrm>
              <a:off x="6796779" y="2112068"/>
              <a:ext cx="3734554" cy="286232"/>
            </a:xfrm>
            <a:prstGeom prst="rect">
              <a:avLst/>
            </a:prstGeom>
            <a:noFill/>
          </p:spPr>
          <p:txBody>
            <a:bodyPr wrap="square" lIns="91440" tIns="45720" rIns="91440" bIns="45720" anchor="t">
              <a:spAutoFit/>
            </a:bodyPr>
            <a:lstStyle/>
            <a:p>
              <a:pPr>
                <a:lnSpc>
                  <a:spcPct val="90000"/>
                </a:lnSpc>
                <a:spcBef>
                  <a:spcPts val="1000"/>
                </a:spcBef>
                <a:defRPr/>
              </a:pPr>
              <a:r>
                <a:rPr lang="en-AU" sz="1400" dirty="0">
                  <a:solidFill>
                    <a:prstClr val="black"/>
                  </a:solidFill>
                  <a:latin typeface="Arial"/>
                  <a:cs typeface="Arial"/>
                </a:rPr>
                <a:t>Multiple grant rounds per year.</a:t>
              </a:r>
              <a:endParaRPr lang="en-AU" sz="1600" b="0" i="0" u="none" strike="noStrike" kern="1200" cap="none" spc="0" normalizeH="0" baseline="0" noProof="0" dirty="0">
                <a:ln>
                  <a:noFill/>
                </a:ln>
                <a:solidFill>
                  <a:prstClr val="black"/>
                </a:solidFill>
                <a:effectLst/>
                <a:uLnTx/>
                <a:uFillTx/>
                <a:latin typeface="Arial"/>
                <a:cs typeface="Arial"/>
              </a:endParaRPr>
            </a:p>
          </p:txBody>
        </p:sp>
        <p:pic>
          <p:nvPicPr>
            <p:cNvPr id="7" name="Graphic 6" descr="Arrow circle with solid fill">
              <a:extLst>
                <a:ext uri="{FF2B5EF4-FFF2-40B4-BE49-F238E27FC236}">
                  <a16:creationId xmlns:a16="http://schemas.microsoft.com/office/drawing/2014/main" id="{4B3B4F83-44E7-A1A3-7ADE-336E4CE926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36142" y="1754632"/>
              <a:ext cx="914400" cy="914400"/>
            </a:xfrm>
            <a:prstGeom prst="rect">
              <a:avLst/>
            </a:prstGeom>
          </p:spPr>
        </p:pic>
      </p:grpSp>
    </p:spTree>
    <p:extLst>
      <p:ext uri="{BB962C8B-B14F-4D97-AF65-F5344CB8AC3E}">
        <p14:creationId xmlns:p14="http://schemas.microsoft.com/office/powerpoint/2010/main" val="742702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D9F5C-5913-11ED-A710-A0164E71D418}"/>
              </a:ext>
            </a:extLst>
          </p:cNvPr>
          <p:cNvSpPr txBox="1"/>
          <p:nvPr/>
        </p:nvSpPr>
        <p:spPr>
          <a:xfrm>
            <a:off x="669678" y="599800"/>
            <a:ext cx="9344333" cy="692497"/>
          </a:xfrm>
          <a:prstGeom prst="rect">
            <a:avLst/>
          </a:prstGeom>
          <a:noFill/>
        </p:spPr>
        <p:txBody>
          <a:bodyPr wrap="square" rtlCol="0">
            <a:spAutoFit/>
          </a:bodyPr>
          <a:lstStyle/>
          <a:p>
            <a:r>
              <a:rPr lang="en-AU" sz="3900" b="1" dirty="0">
                <a:solidFill>
                  <a:srgbClr val="4B479D"/>
                </a:solidFill>
                <a:latin typeface="Arial" panose="020B0604020202020204" pitchFamily="34" charset="0"/>
                <a:cs typeface="Arial" panose="020B0604020202020204" pitchFamily="34" charset="0"/>
              </a:rPr>
              <a:t>Combined Rounds 1 and 2 </a:t>
            </a:r>
            <a:endParaRPr lang="en-US" sz="3900" b="1" dirty="0">
              <a:solidFill>
                <a:srgbClr val="4B479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1C796D-8C13-3E2B-B94E-80ACDC41D076}"/>
              </a:ext>
            </a:extLst>
          </p:cNvPr>
          <p:cNvSpPr txBox="1"/>
          <p:nvPr/>
        </p:nvSpPr>
        <p:spPr>
          <a:xfrm>
            <a:off x="669678" y="1406876"/>
            <a:ext cx="10214222" cy="4692567"/>
          </a:xfrm>
          <a:prstGeom prst="rect">
            <a:avLst/>
          </a:prstGeom>
          <a:noFill/>
        </p:spPr>
        <p:txBody>
          <a:bodyPr wrap="square" lIns="91440" tIns="45720" rIns="91440" bIns="45720" rtlCol="0" anchor="t">
            <a:spAutoFit/>
          </a:bodyPr>
          <a:lstStyle/>
          <a:p>
            <a:pPr>
              <a:lnSpc>
                <a:spcPct val="90000"/>
              </a:lnSpc>
              <a:spcAft>
                <a:spcPts val="2400"/>
              </a:spcAft>
              <a:buClr>
                <a:srgbClr val="EF424D"/>
              </a:buClr>
              <a:defRPr/>
            </a:pPr>
            <a:r>
              <a:rPr lang="en-AU" sz="2600" dirty="0">
                <a:solidFill>
                  <a:prstClr val="black"/>
                </a:solidFill>
                <a:latin typeface="Arial"/>
                <a:cs typeface="Arial"/>
              </a:rPr>
              <a:t>By combining Rounds 1 and 2 for the 2024-2025 grants, we offer more flexibility and potentially more funding for eligible projects.</a:t>
            </a:r>
          </a:p>
          <a:p>
            <a:pPr>
              <a:lnSpc>
                <a:spcPct val="90000"/>
              </a:lnSpc>
              <a:spcAft>
                <a:spcPts val="2400"/>
              </a:spcAft>
              <a:buClr>
                <a:srgbClr val="EF424D"/>
              </a:buClr>
              <a:defRPr/>
            </a:pPr>
            <a:r>
              <a:rPr lang="en-AU" sz="2600" dirty="0">
                <a:solidFill>
                  <a:prstClr val="black"/>
                </a:solidFill>
                <a:latin typeface="Arial"/>
                <a:cs typeface="Arial"/>
              </a:rPr>
              <a:t>Here’s a quick overview of how it works:</a:t>
            </a:r>
          </a:p>
          <a:p>
            <a:pPr>
              <a:lnSpc>
                <a:spcPct val="90000"/>
              </a:lnSpc>
              <a:spcAft>
                <a:spcPts val="2400"/>
              </a:spcAft>
              <a:buClr>
                <a:srgbClr val="EF424D"/>
              </a:buClr>
              <a:defRPr/>
            </a:pPr>
            <a:r>
              <a:rPr lang="en-AU" sz="2600" b="0" i="0" u="none" strike="noStrike" kern="1200" cap="none" spc="0" normalizeH="0" baseline="0" noProof="0" dirty="0">
                <a:ln>
                  <a:noFill/>
                </a:ln>
                <a:solidFill>
                  <a:prstClr val="black"/>
                </a:solidFill>
                <a:effectLst/>
                <a:uLnTx/>
                <a:uFillTx/>
                <a:latin typeface="Arial"/>
                <a:cs typeface="Arial"/>
              </a:rPr>
              <a:t>Original process:</a:t>
            </a:r>
          </a:p>
          <a:p>
            <a:pPr marL="457200" indent="-457200">
              <a:lnSpc>
                <a:spcPct val="90000"/>
              </a:lnSpc>
              <a:spcAft>
                <a:spcPts val="2400"/>
              </a:spcAft>
              <a:buClr>
                <a:srgbClr val="EF424D"/>
              </a:buClr>
              <a:buFont typeface="Wingdings" panose="05000000000000000000" pitchFamily="2" charset="2"/>
              <a:buChar char="þ"/>
              <a:defRPr/>
            </a:pPr>
            <a:r>
              <a:rPr lang="en-US" sz="2600" dirty="0">
                <a:solidFill>
                  <a:prstClr val="black"/>
                </a:solidFill>
                <a:latin typeface="Arial"/>
                <a:cs typeface="Arial"/>
              </a:rPr>
              <a:t>Round 1 and Round 2 were separate grant cycles, each offering up to $1.25 million in funding across Queensland.</a:t>
            </a:r>
          </a:p>
          <a:p>
            <a:pPr marL="457200" indent="-457200">
              <a:lnSpc>
                <a:spcPct val="90000"/>
              </a:lnSpc>
              <a:spcBef>
                <a:spcPts val="1000"/>
              </a:spcBef>
              <a:spcAft>
                <a:spcPts val="1800"/>
              </a:spcAft>
              <a:buClr>
                <a:srgbClr val="EF424D"/>
              </a:buClr>
              <a:buFont typeface="Wingdings" panose="05000000000000000000" pitchFamily="2" charset="2"/>
              <a:buChar char="þ"/>
              <a:defRPr/>
            </a:pPr>
            <a:r>
              <a:rPr lang="en-US" sz="2600" dirty="0">
                <a:solidFill>
                  <a:prstClr val="black"/>
                </a:solidFill>
                <a:latin typeface="Arial"/>
                <a:cs typeface="Arial"/>
              </a:rPr>
              <a:t>You could apply for up to $75,000 in each round, depending on your project’s timeline, with Round 1 starting in June and Round 2 in October.</a:t>
            </a:r>
            <a:endParaRPr lang="en-US" sz="2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885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D9F5C-5913-11ED-A710-A0164E71D418}"/>
              </a:ext>
            </a:extLst>
          </p:cNvPr>
          <p:cNvSpPr txBox="1"/>
          <p:nvPr/>
        </p:nvSpPr>
        <p:spPr>
          <a:xfrm>
            <a:off x="669678" y="599800"/>
            <a:ext cx="9344333" cy="692497"/>
          </a:xfrm>
          <a:prstGeom prst="rect">
            <a:avLst/>
          </a:prstGeom>
          <a:noFill/>
        </p:spPr>
        <p:txBody>
          <a:bodyPr wrap="square" rtlCol="0">
            <a:spAutoFit/>
          </a:bodyPr>
          <a:lstStyle/>
          <a:p>
            <a:r>
              <a:rPr lang="en-AU" sz="3900" b="1" dirty="0">
                <a:solidFill>
                  <a:srgbClr val="4B479D"/>
                </a:solidFill>
                <a:latin typeface="Arial" panose="020B0604020202020204" pitchFamily="34" charset="0"/>
                <a:cs typeface="Arial" panose="020B0604020202020204" pitchFamily="34" charset="0"/>
              </a:rPr>
              <a:t>Combined Rounds 1 and 2 </a:t>
            </a:r>
            <a:endParaRPr lang="en-US" sz="3900" b="1" dirty="0">
              <a:solidFill>
                <a:srgbClr val="4B479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1C796D-8C13-3E2B-B94E-80ACDC41D076}"/>
              </a:ext>
            </a:extLst>
          </p:cNvPr>
          <p:cNvSpPr txBox="1"/>
          <p:nvPr/>
        </p:nvSpPr>
        <p:spPr>
          <a:xfrm>
            <a:off x="669678" y="1660876"/>
            <a:ext cx="10214222" cy="3716915"/>
          </a:xfrm>
          <a:prstGeom prst="rect">
            <a:avLst/>
          </a:prstGeom>
          <a:noFill/>
        </p:spPr>
        <p:txBody>
          <a:bodyPr wrap="square" lIns="91440" tIns="45720" rIns="91440" bIns="45720" rtlCol="0" anchor="t">
            <a:spAutoFit/>
          </a:bodyPr>
          <a:lstStyle/>
          <a:p>
            <a:pPr>
              <a:lnSpc>
                <a:spcPct val="90000"/>
              </a:lnSpc>
              <a:spcAft>
                <a:spcPts val="2400"/>
              </a:spcAft>
              <a:buClr>
                <a:srgbClr val="EF424D"/>
              </a:buClr>
              <a:defRPr/>
            </a:pPr>
            <a:r>
              <a:rPr lang="en-AU" sz="2600" dirty="0">
                <a:solidFill>
                  <a:prstClr val="black"/>
                </a:solidFill>
                <a:latin typeface="Arial"/>
                <a:cs typeface="Arial"/>
              </a:rPr>
              <a:t>Revised approach for 2024-2025.</a:t>
            </a:r>
          </a:p>
          <a:p>
            <a:pPr marL="457200" indent="-457200">
              <a:lnSpc>
                <a:spcPct val="90000"/>
              </a:lnSpc>
              <a:spcAft>
                <a:spcPts val="2400"/>
              </a:spcAft>
              <a:buClr>
                <a:srgbClr val="EF424D"/>
              </a:buClr>
              <a:buFont typeface="Wingdings" panose="05000000000000000000" pitchFamily="2" charset="2"/>
              <a:buChar char="þ"/>
              <a:defRPr/>
            </a:pPr>
            <a:r>
              <a:rPr lang="en-US" sz="2600" dirty="0">
                <a:solidFill>
                  <a:prstClr val="black"/>
                </a:solidFill>
                <a:latin typeface="Arial"/>
                <a:cs typeface="Arial"/>
              </a:rPr>
              <a:t>Funding for Rounds 1 and 2 has been combined to total $2.5 million across Queensland.</a:t>
            </a:r>
          </a:p>
          <a:p>
            <a:pPr marL="457200" indent="-457200">
              <a:lnSpc>
                <a:spcPct val="90000"/>
              </a:lnSpc>
              <a:spcBef>
                <a:spcPts val="1000"/>
              </a:spcBef>
              <a:spcAft>
                <a:spcPts val="1800"/>
              </a:spcAft>
              <a:buClr>
                <a:srgbClr val="EF424D"/>
              </a:buClr>
              <a:buFont typeface="Wingdings" panose="05000000000000000000" pitchFamily="2" charset="2"/>
              <a:buChar char="þ"/>
              <a:defRPr/>
            </a:pPr>
            <a:r>
              <a:rPr lang="en-US" sz="2600" dirty="0">
                <a:solidFill>
                  <a:prstClr val="black"/>
                </a:solidFill>
                <a:latin typeface="Arial"/>
                <a:cs typeface="Arial"/>
              </a:rPr>
              <a:t>You can submit up to two applications for the same project in Rounds 1 and 2 – one for each round – if the second iteration of the project follows the first iteration without interruption.</a:t>
            </a:r>
            <a:r>
              <a:rPr lang="en-US" sz="2600" dirty="0">
                <a:solidFill>
                  <a:prstClr val="black"/>
                </a:solidFill>
                <a:latin typeface="Arial" panose="020B0604020202020204" pitchFamily="34" charset="0"/>
                <a:cs typeface="Arial" panose="020B0604020202020204" pitchFamily="34" charset="0"/>
              </a:rPr>
              <a:t> Consecutive delivery is essential. If successful, you can receive up to $75,000 for each application.</a:t>
            </a:r>
            <a:endParaRPr lang="en-US" sz="2600" dirty="0">
              <a:solidFill>
                <a:prstClr val="black"/>
              </a:solidFill>
              <a:latin typeface="Arial"/>
              <a:cs typeface="Arial"/>
            </a:endParaRPr>
          </a:p>
        </p:txBody>
      </p:sp>
    </p:spTree>
    <p:extLst>
      <p:ext uri="{BB962C8B-B14F-4D97-AF65-F5344CB8AC3E}">
        <p14:creationId xmlns:p14="http://schemas.microsoft.com/office/powerpoint/2010/main" val="38993975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D9F5C-5913-11ED-A710-A0164E71D418}"/>
              </a:ext>
            </a:extLst>
          </p:cNvPr>
          <p:cNvSpPr txBox="1"/>
          <p:nvPr/>
        </p:nvSpPr>
        <p:spPr>
          <a:xfrm>
            <a:off x="669678" y="599800"/>
            <a:ext cx="9344333" cy="692497"/>
          </a:xfrm>
          <a:prstGeom prst="rect">
            <a:avLst/>
          </a:prstGeom>
          <a:noFill/>
        </p:spPr>
        <p:txBody>
          <a:bodyPr wrap="square" rtlCol="0">
            <a:spAutoFit/>
          </a:bodyPr>
          <a:lstStyle/>
          <a:p>
            <a:r>
              <a:rPr lang="en-AU" sz="3900" b="1" dirty="0">
                <a:solidFill>
                  <a:srgbClr val="4B479D"/>
                </a:solidFill>
                <a:latin typeface="Arial" panose="020B0604020202020204" pitchFamily="34" charset="0"/>
                <a:cs typeface="Arial" panose="020B0604020202020204" pitchFamily="34" charset="0"/>
              </a:rPr>
              <a:t>Combined Rounds 1 and 2 </a:t>
            </a:r>
            <a:endParaRPr lang="en-US" sz="3900" b="1" dirty="0">
              <a:solidFill>
                <a:srgbClr val="4B479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1C796D-8C13-3E2B-B94E-80ACDC41D076}"/>
              </a:ext>
            </a:extLst>
          </p:cNvPr>
          <p:cNvSpPr txBox="1"/>
          <p:nvPr/>
        </p:nvSpPr>
        <p:spPr>
          <a:xfrm>
            <a:off x="669678" y="1660876"/>
            <a:ext cx="10214222" cy="3768211"/>
          </a:xfrm>
          <a:prstGeom prst="rect">
            <a:avLst/>
          </a:prstGeom>
          <a:noFill/>
        </p:spPr>
        <p:txBody>
          <a:bodyPr wrap="square" lIns="91440" tIns="45720" rIns="91440" bIns="45720" rtlCol="0" anchor="t">
            <a:spAutoFit/>
          </a:bodyPr>
          <a:lstStyle/>
          <a:p>
            <a:pPr marL="457200" indent="-457200">
              <a:lnSpc>
                <a:spcPct val="90000"/>
              </a:lnSpc>
              <a:spcAft>
                <a:spcPts val="2400"/>
              </a:spcAft>
              <a:buClr>
                <a:srgbClr val="EF424D"/>
              </a:buClr>
              <a:buFont typeface="Wingdings" panose="05000000000000000000" pitchFamily="2" charset="2"/>
              <a:buChar char="þ"/>
              <a:defRPr/>
            </a:pPr>
            <a:r>
              <a:rPr lang="en-US" sz="2600" dirty="0">
                <a:solidFill>
                  <a:prstClr val="black"/>
                </a:solidFill>
                <a:latin typeface="Arial"/>
                <a:cs typeface="Arial"/>
              </a:rPr>
              <a:t>Combined Rounds 1 and 2, cover the period 1 July 2024 to 31 December 2024</a:t>
            </a:r>
          </a:p>
          <a:p>
            <a:pPr marL="457200" indent="-457200">
              <a:lnSpc>
                <a:spcPct val="90000"/>
              </a:lnSpc>
              <a:spcBef>
                <a:spcPts val="1000"/>
              </a:spcBef>
              <a:spcAft>
                <a:spcPts val="1800"/>
              </a:spcAft>
              <a:buClr>
                <a:srgbClr val="EF424D"/>
              </a:buClr>
              <a:buFont typeface="Wingdings" panose="05000000000000000000" pitchFamily="2" charset="2"/>
              <a:buChar char="þ"/>
              <a:defRPr/>
            </a:pPr>
            <a:r>
              <a:rPr lang="en-US" sz="2600" dirty="0">
                <a:solidFill>
                  <a:prstClr val="black"/>
                </a:solidFill>
                <a:latin typeface="Arial"/>
                <a:cs typeface="Arial"/>
              </a:rPr>
              <a:t>If successful, it is generally expected project/s will be delivered over October 2024 – April 2025.</a:t>
            </a:r>
          </a:p>
          <a:p>
            <a:pPr marL="457200" indent="-457200">
              <a:lnSpc>
                <a:spcPct val="90000"/>
              </a:lnSpc>
              <a:spcBef>
                <a:spcPts val="1000"/>
              </a:spcBef>
              <a:spcAft>
                <a:spcPts val="1800"/>
              </a:spcAft>
              <a:buClr>
                <a:srgbClr val="EF424D"/>
              </a:buClr>
              <a:buFont typeface="Wingdings" panose="05000000000000000000" pitchFamily="2" charset="2"/>
              <a:buChar char="þ"/>
              <a:defRPr/>
            </a:pPr>
            <a:r>
              <a:rPr lang="en-US" sz="2600" dirty="0">
                <a:solidFill>
                  <a:prstClr val="black"/>
                </a:solidFill>
                <a:latin typeface="Arial"/>
                <a:cs typeface="Arial"/>
              </a:rPr>
              <a:t>It is expected that your project will commence within 12 weeks of signing the contract. If you receive funding for two applications to deliver the same project consecutively, the start date will be adjusted so that the project phases do not overlap.</a:t>
            </a:r>
          </a:p>
        </p:txBody>
      </p:sp>
    </p:spTree>
    <p:extLst>
      <p:ext uri="{BB962C8B-B14F-4D97-AF65-F5344CB8AC3E}">
        <p14:creationId xmlns:p14="http://schemas.microsoft.com/office/powerpoint/2010/main" val="26345210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D9F5C-5913-11ED-A710-A0164E71D418}"/>
              </a:ext>
            </a:extLst>
          </p:cNvPr>
          <p:cNvSpPr txBox="1"/>
          <p:nvPr/>
        </p:nvSpPr>
        <p:spPr>
          <a:xfrm>
            <a:off x="669678" y="599800"/>
            <a:ext cx="9344333" cy="692497"/>
          </a:xfrm>
          <a:prstGeom prst="rect">
            <a:avLst/>
          </a:prstGeom>
          <a:noFill/>
        </p:spPr>
        <p:txBody>
          <a:bodyPr wrap="square" rtlCol="0">
            <a:spAutoFit/>
          </a:bodyPr>
          <a:lstStyle/>
          <a:p>
            <a:r>
              <a:rPr lang="en-AU" sz="3900" b="1" dirty="0">
                <a:solidFill>
                  <a:srgbClr val="4B479D"/>
                </a:solidFill>
                <a:latin typeface="Arial" panose="020B0604020202020204" pitchFamily="34" charset="0"/>
                <a:cs typeface="Arial" panose="020B0604020202020204" pitchFamily="34" charset="0"/>
              </a:rPr>
              <a:t>Project Requirements</a:t>
            </a:r>
            <a:endParaRPr lang="en-US" sz="3900" b="1" dirty="0">
              <a:solidFill>
                <a:srgbClr val="4B479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1C796D-8C13-3E2B-B94E-80ACDC41D076}"/>
              </a:ext>
            </a:extLst>
          </p:cNvPr>
          <p:cNvSpPr txBox="1"/>
          <p:nvPr/>
        </p:nvSpPr>
        <p:spPr>
          <a:xfrm>
            <a:off x="669678" y="1406876"/>
            <a:ext cx="10131672" cy="4467890"/>
          </a:xfrm>
          <a:prstGeom prst="rect">
            <a:avLst/>
          </a:prstGeom>
          <a:noFill/>
        </p:spPr>
        <p:txBody>
          <a:bodyPr wrap="square" lIns="91440" tIns="45720" rIns="91440" bIns="45720" rtlCol="0" anchor="t">
            <a:spAutoFit/>
          </a:bodyPr>
          <a:lstStyle/>
          <a:p>
            <a:pPr marL="457200" indent="-457200">
              <a:lnSpc>
                <a:spcPct val="90000"/>
              </a:lnSpc>
              <a:spcAft>
                <a:spcPts val="2400"/>
              </a:spcAft>
              <a:buClr>
                <a:srgbClr val="EF424D"/>
              </a:buClr>
              <a:buFont typeface="Wingdings" panose="05000000000000000000" pitchFamily="2" charset="2"/>
              <a:buChar char="þ"/>
              <a:defRPr/>
            </a:pPr>
            <a:r>
              <a:rPr lang="en-US" sz="2400" dirty="0">
                <a:solidFill>
                  <a:prstClr val="black"/>
                </a:solidFill>
                <a:latin typeface="Arial"/>
                <a:cs typeface="Arial"/>
              </a:rPr>
              <a:t>The response is prosocial, activity-based, and targets young people who may be displaying anti-social </a:t>
            </a:r>
            <a:r>
              <a:rPr lang="en-US" sz="2400" dirty="0" err="1">
                <a:solidFill>
                  <a:prstClr val="black"/>
                </a:solidFill>
                <a:latin typeface="Arial"/>
                <a:cs typeface="Arial"/>
              </a:rPr>
              <a:t>behaviours</a:t>
            </a:r>
            <a:r>
              <a:rPr lang="en-US" sz="2400" dirty="0">
                <a:solidFill>
                  <a:prstClr val="black"/>
                </a:solidFill>
                <a:latin typeface="Arial"/>
                <a:cs typeface="Arial"/>
              </a:rPr>
              <a:t>.</a:t>
            </a:r>
            <a:endParaRPr lang="en-AU" sz="2400" b="0" i="0" u="none" strike="noStrike" kern="1200" cap="none" spc="0" normalizeH="0" baseline="0" noProof="0" dirty="0">
              <a:ln>
                <a:noFill/>
              </a:ln>
              <a:solidFill>
                <a:prstClr val="black"/>
              </a:solidFill>
              <a:effectLst/>
              <a:uLnTx/>
              <a:uFillTx/>
              <a:latin typeface="Arial"/>
              <a:cs typeface="Arial"/>
            </a:endParaRPr>
          </a:p>
          <a:p>
            <a:pPr marL="457200" indent="-457200">
              <a:lnSpc>
                <a:spcPct val="90000"/>
              </a:lnSpc>
              <a:spcAft>
                <a:spcPts val="2400"/>
              </a:spcAft>
              <a:buClr>
                <a:srgbClr val="EF424D"/>
              </a:buClr>
              <a:buFont typeface="Wingdings" panose="05000000000000000000" pitchFamily="2" charset="2"/>
              <a:buChar char="þ"/>
              <a:defRPr/>
            </a:pPr>
            <a:r>
              <a:rPr lang="en-US" sz="2400" dirty="0">
                <a:solidFill>
                  <a:prstClr val="black"/>
                </a:solidFill>
                <a:latin typeface="Arial"/>
                <a:cs typeface="Arial"/>
              </a:rPr>
              <a:t>Has clear goals that address the identified areas of community concern in response to youth crime and local community concerns.</a:t>
            </a:r>
          </a:p>
          <a:p>
            <a:pPr marL="457200" indent="-457200">
              <a:lnSpc>
                <a:spcPct val="90000"/>
              </a:lnSpc>
              <a:spcAft>
                <a:spcPts val="2400"/>
              </a:spcAft>
              <a:buClr>
                <a:srgbClr val="EF424D"/>
              </a:buClr>
              <a:buFont typeface="Wingdings" panose="05000000000000000000" pitchFamily="2" charset="2"/>
              <a:buChar char="þ"/>
              <a:defRPr/>
            </a:pPr>
            <a:r>
              <a:rPr lang="en-US" sz="2400" dirty="0">
                <a:solidFill>
                  <a:prstClr val="black"/>
                </a:solidFill>
                <a:latin typeface="Arial"/>
                <a:cs typeface="Arial"/>
              </a:rPr>
              <a:t>Is culturally appropriate and includes evidence of community support or partnerships with Aboriginal and Torres Strait Islander and/or Culturally and Linguistically Diverse peoples and communities.</a:t>
            </a:r>
          </a:p>
          <a:p>
            <a:pPr marL="457200" indent="-457200">
              <a:lnSpc>
                <a:spcPct val="90000"/>
              </a:lnSpc>
              <a:spcBef>
                <a:spcPts val="1000"/>
              </a:spcBef>
              <a:spcAft>
                <a:spcPts val="1800"/>
              </a:spcAft>
              <a:buClr>
                <a:srgbClr val="EF424D"/>
              </a:buClr>
              <a:buFont typeface="Wingdings" panose="05000000000000000000" pitchFamily="2" charset="2"/>
              <a:buChar char="þ"/>
              <a:defRPr/>
            </a:pPr>
            <a:r>
              <a:rPr lang="en-US" sz="2400" dirty="0">
                <a:solidFill>
                  <a:prstClr val="black"/>
                </a:solidFill>
                <a:latin typeface="Arial"/>
                <a:cs typeface="Arial"/>
              </a:rPr>
              <a:t>Is targeted at prevention, early intervention, and diversionary responses aimed at keeping the community safe and supporting victims. </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4255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D9F5C-5913-11ED-A710-A0164E71D418}"/>
              </a:ext>
            </a:extLst>
          </p:cNvPr>
          <p:cNvSpPr txBox="1"/>
          <p:nvPr/>
        </p:nvSpPr>
        <p:spPr>
          <a:xfrm>
            <a:off x="669678" y="599800"/>
            <a:ext cx="9344333" cy="692497"/>
          </a:xfrm>
          <a:prstGeom prst="rect">
            <a:avLst/>
          </a:prstGeom>
          <a:noFill/>
        </p:spPr>
        <p:txBody>
          <a:bodyPr wrap="square" rtlCol="0">
            <a:spAutoFit/>
          </a:bodyPr>
          <a:lstStyle/>
          <a:p>
            <a:r>
              <a:rPr lang="en-AU" sz="3900" b="1">
                <a:solidFill>
                  <a:srgbClr val="4B479D"/>
                </a:solidFill>
                <a:latin typeface="Arial" panose="020B0604020202020204" pitchFamily="34" charset="0"/>
                <a:cs typeface="Arial" panose="020B0604020202020204" pitchFamily="34" charset="0"/>
              </a:rPr>
              <a:t>Are you eligible?</a:t>
            </a:r>
            <a:endParaRPr lang="en-US" sz="3900" b="1">
              <a:solidFill>
                <a:srgbClr val="4B479D"/>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45C0568-5298-CEDD-3A43-F95AACBE9FA5}"/>
              </a:ext>
            </a:extLst>
          </p:cNvPr>
          <p:cNvGrpSpPr/>
          <p:nvPr/>
        </p:nvGrpSpPr>
        <p:grpSpPr>
          <a:xfrm>
            <a:off x="914399" y="3380530"/>
            <a:ext cx="4695826" cy="706582"/>
            <a:chOff x="914399" y="3380530"/>
            <a:chExt cx="4695826" cy="706582"/>
          </a:xfrm>
        </p:grpSpPr>
        <p:sp>
          <p:nvSpPr>
            <p:cNvPr id="7" name="TextBox 6">
              <a:extLst>
                <a:ext uri="{FF2B5EF4-FFF2-40B4-BE49-F238E27FC236}">
                  <a16:creationId xmlns:a16="http://schemas.microsoft.com/office/drawing/2014/main" id="{491124DB-CBA8-E358-D3EE-22E8884C38D5}"/>
                </a:ext>
              </a:extLst>
            </p:cNvPr>
            <p:cNvSpPr txBox="1"/>
            <p:nvPr/>
          </p:nvSpPr>
          <p:spPr>
            <a:xfrm>
              <a:off x="2059709" y="3609406"/>
              <a:ext cx="3550516" cy="369332"/>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AU" sz="2000" dirty="0">
                  <a:solidFill>
                    <a:prstClr val="black"/>
                  </a:solidFill>
                  <a:latin typeface="Arial" panose="020B0604020202020204" pitchFamily="34" charset="0"/>
                  <a:cs typeface="Arial" panose="020B0604020202020204" pitchFamily="34" charset="0"/>
                </a:rPr>
                <a:t>L</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egal entity holding an ABN</a:t>
              </a:r>
            </a:p>
          </p:txBody>
        </p:sp>
        <p:pic>
          <p:nvPicPr>
            <p:cNvPr id="9" name="Graphic 8" descr="City with solid fill">
              <a:extLst>
                <a:ext uri="{FF2B5EF4-FFF2-40B4-BE49-F238E27FC236}">
                  <a16:creationId xmlns:a16="http://schemas.microsoft.com/office/drawing/2014/main" id="{9B00027C-C3A7-78E2-2807-C3ED495385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399" y="3380530"/>
              <a:ext cx="706582" cy="706582"/>
            </a:xfrm>
            <a:prstGeom prst="rect">
              <a:avLst/>
            </a:prstGeom>
          </p:spPr>
        </p:pic>
      </p:grpSp>
      <p:grpSp>
        <p:nvGrpSpPr>
          <p:cNvPr id="24" name="Group 23">
            <a:extLst>
              <a:ext uri="{FF2B5EF4-FFF2-40B4-BE49-F238E27FC236}">
                <a16:creationId xmlns:a16="http://schemas.microsoft.com/office/drawing/2014/main" id="{A5EE08D5-9AC9-2006-6CE0-6B438CE951C9}"/>
              </a:ext>
            </a:extLst>
          </p:cNvPr>
          <p:cNvGrpSpPr/>
          <p:nvPr/>
        </p:nvGrpSpPr>
        <p:grpSpPr>
          <a:xfrm>
            <a:off x="914399" y="5243740"/>
            <a:ext cx="8608292" cy="706582"/>
            <a:chOff x="914399" y="5243740"/>
            <a:chExt cx="8608292" cy="706582"/>
          </a:xfrm>
        </p:grpSpPr>
        <p:sp>
          <p:nvSpPr>
            <p:cNvPr id="5" name="TextBox 4">
              <a:extLst>
                <a:ext uri="{FF2B5EF4-FFF2-40B4-BE49-F238E27FC236}">
                  <a16:creationId xmlns:a16="http://schemas.microsoft.com/office/drawing/2014/main" id="{DF1C796D-8C13-3E2B-B94E-80ACDC41D076}"/>
                </a:ext>
              </a:extLst>
            </p:cNvPr>
            <p:cNvSpPr txBox="1"/>
            <p:nvPr/>
          </p:nvSpPr>
          <p:spPr>
            <a:xfrm>
              <a:off x="2059709" y="5303991"/>
              <a:ext cx="7462982" cy="646331"/>
            </a:xfrm>
            <a:prstGeom prst="rect">
              <a:avLst/>
            </a:prstGeom>
            <a:noFill/>
          </p:spPr>
          <p:txBody>
            <a:bodyPr wrap="square" lIns="91440" tIns="45720" rIns="91440" bIns="45720" rtlCol="0" anchor="t">
              <a:spAutoFit/>
            </a:bodyPr>
            <a:lstStyle/>
            <a:p>
              <a:pPr>
                <a:lnSpc>
                  <a:spcPct val="90000"/>
                </a:lnSpc>
                <a:spcBef>
                  <a:spcPts val="1000"/>
                </a:spcBef>
                <a:defRPr/>
              </a:pPr>
              <a:r>
                <a:rPr kumimoji="0" lang="en-AU" sz="2000" b="0" i="0" u="none" strike="noStrike" kern="1200" cap="none" spc="0" normalizeH="0" baseline="0" noProof="0" dirty="0">
                  <a:ln>
                    <a:noFill/>
                  </a:ln>
                  <a:solidFill>
                    <a:prstClr val="black"/>
                  </a:solidFill>
                  <a:effectLst/>
                  <a:uLnTx/>
                  <a:uFillTx/>
                  <a:latin typeface="Arial"/>
                  <a:cs typeface="Arial"/>
                </a:rPr>
                <a:t>First Nations led organisations</a:t>
              </a:r>
              <a:r>
                <a:rPr lang="en-AU" sz="2000" dirty="0">
                  <a:solidFill>
                    <a:prstClr val="black"/>
                  </a:solidFill>
                  <a:latin typeface="Arial"/>
                  <a:cs typeface="Arial"/>
                </a:rPr>
                <a:t>,</a:t>
              </a:r>
              <a:r>
                <a:rPr kumimoji="0" lang="en-AU" sz="2000" b="0" i="0" u="none" strike="noStrike" kern="1200" cap="none" spc="0" normalizeH="0" baseline="0" noProof="0" dirty="0">
                  <a:ln>
                    <a:noFill/>
                  </a:ln>
                  <a:solidFill>
                    <a:prstClr val="black"/>
                  </a:solidFill>
                  <a:effectLst/>
                  <a:uLnTx/>
                  <a:uFillTx/>
                  <a:latin typeface="Arial"/>
                  <a:cs typeface="Arial"/>
                </a:rPr>
                <a:t> and </a:t>
              </a:r>
              <a:r>
                <a:rPr lang="en-AU" sz="2000" dirty="0">
                  <a:solidFill>
                    <a:prstClr val="black"/>
                  </a:solidFill>
                  <a:latin typeface="Arial"/>
                  <a:cs typeface="Arial"/>
                </a:rPr>
                <a:t>small and medium businesses</a:t>
              </a:r>
              <a:r>
                <a:rPr kumimoji="0" lang="en-AU" sz="2000" b="0" i="0" u="none" strike="noStrike" kern="1200" cap="none" spc="0" normalizeH="0" baseline="0" noProof="0" dirty="0">
                  <a:ln>
                    <a:noFill/>
                  </a:ln>
                  <a:solidFill>
                    <a:prstClr val="black"/>
                  </a:solidFill>
                  <a:effectLst/>
                  <a:uLnTx/>
                  <a:uFillTx/>
                  <a:latin typeface="Arial"/>
                  <a:cs typeface="Arial"/>
                </a:rPr>
                <a:t> are strongly encouraged to apply.</a:t>
              </a:r>
            </a:p>
          </p:txBody>
        </p:sp>
        <p:pic>
          <p:nvPicPr>
            <p:cNvPr id="11" name="Graphic 10" descr="City with solid fill">
              <a:extLst>
                <a:ext uri="{FF2B5EF4-FFF2-40B4-BE49-F238E27FC236}">
                  <a16:creationId xmlns:a16="http://schemas.microsoft.com/office/drawing/2014/main" id="{E7100806-CD83-A46A-D20A-4F1542F41D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399" y="5243740"/>
              <a:ext cx="706582" cy="706582"/>
            </a:xfrm>
            <a:prstGeom prst="rect">
              <a:avLst/>
            </a:prstGeom>
          </p:spPr>
        </p:pic>
      </p:grpSp>
      <p:grpSp>
        <p:nvGrpSpPr>
          <p:cNvPr id="20" name="Group 19">
            <a:extLst>
              <a:ext uri="{FF2B5EF4-FFF2-40B4-BE49-F238E27FC236}">
                <a16:creationId xmlns:a16="http://schemas.microsoft.com/office/drawing/2014/main" id="{61E7A152-9465-EF5B-6C7B-D71ED24E8632}"/>
              </a:ext>
            </a:extLst>
          </p:cNvPr>
          <p:cNvGrpSpPr/>
          <p:nvPr/>
        </p:nvGrpSpPr>
        <p:grpSpPr>
          <a:xfrm>
            <a:off x="914399" y="1517320"/>
            <a:ext cx="4904509" cy="706582"/>
            <a:chOff x="914399" y="1517320"/>
            <a:chExt cx="4904509" cy="706582"/>
          </a:xfrm>
        </p:grpSpPr>
        <p:pic>
          <p:nvPicPr>
            <p:cNvPr id="3" name="Graphic 2" descr="City with solid fill">
              <a:extLst>
                <a:ext uri="{FF2B5EF4-FFF2-40B4-BE49-F238E27FC236}">
                  <a16:creationId xmlns:a16="http://schemas.microsoft.com/office/drawing/2014/main" id="{8BE2335B-FFAE-E14F-24D1-8611C51C87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399" y="1517320"/>
              <a:ext cx="706582" cy="706582"/>
            </a:xfrm>
            <a:prstGeom prst="rect">
              <a:avLst/>
            </a:prstGeom>
          </p:spPr>
        </p:pic>
        <p:sp>
          <p:nvSpPr>
            <p:cNvPr id="13" name="TextBox 12">
              <a:extLst>
                <a:ext uri="{FF2B5EF4-FFF2-40B4-BE49-F238E27FC236}">
                  <a16:creationId xmlns:a16="http://schemas.microsoft.com/office/drawing/2014/main" id="{8687D049-385C-3FAA-2A47-B646C3975F22}"/>
                </a:ext>
              </a:extLst>
            </p:cNvPr>
            <p:cNvSpPr txBox="1"/>
            <p:nvPr/>
          </p:nvSpPr>
          <p:spPr>
            <a:xfrm>
              <a:off x="2059709" y="1685945"/>
              <a:ext cx="3759199" cy="369332"/>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AU"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Incorporated n</a:t>
              </a:r>
              <a:r>
                <a:rPr lang="en-AU" sz="2000">
                  <a:solidFill>
                    <a:prstClr val="black"/>
                  </a:solidFill>
                  <a:latin typeface="Arial" panose="020B0604020202020204" pitchFamily="34" charset="0"/>
                  <a:cs typeface="Arial" panose="020B0604020202020204" pitchFamily="34" charset="0"/>
                </a:rPr>
                <a:t>ot-for-profit </a:t>
              </a:r>
            </a:p>
          </p:txBody>
        </p:sp>
      </p:grpSp>
      <p:grpSp>
        <p:nvGrpSpPr>
          <p:cNvPr id="21" name="Group 20">
            <a:extLst>
              <a:ext uri="{FF2B5EF4-FFF2-40B4-BE49-F238E27FC236}">
                <a16:creationId xmlns:a16="http://schemas.microsoft.com/office/drawing/2014/main" id="{9D5ADE91-4CF4-3FD7-A5B4-D41AC61E6F1D}"/>
              </a:ext>
            </a:extLst>
          </p:cNvPr>
          <p:cNvGrpSpPr/>
          <p:nvPr/>
        </p:nvGrpSpPr>
        <p:grpSpPr>
          <a:xfrm>
            <a:off x="914399" y="2448925"/>
            <a:ext cx="3814619" cy="706582"/>
            <a:chOff x="914399" y="2448925"/>
            <a:chExt cx="3814619" cy="706582"/>
          </a:xfrm>
        </p:grpSpPr>
        <p:pic>
          <p:nvPicPr>
            <p:cNvPr id="8" name="Graphic 7" descr="City with solid fill">
              <a:extLst>
                <a:ext uri="{FF2B5EF4-FFF2-40B4-BE49-F238E27FC236}">
                  <a16:creationId xmlns:a16="http://schemas.microsoft.com/office/drawing/2014/main" id="{8ED4E6D4-DD92-7DD4-C2BC-2ED4BB808F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399" y="2448925"/>
              <a:ext cx="706582" cy="706582"/>
            </a:xfrm>
            <a:prstGeom prst="rect">
              <a:avLst/>
            </a:prstGeom>
          </p:spPr>
        </p:pic>
        <p:sp>
          <p:nvSpPr>
            <p:cNvPr id="15" name="TextBox 14">
              <a:extLst>
                <a:ext uri="{FF2B5EF4-FFF2-40B4-BE49-F238E27FC236}">
                  <a16:creationId xmlns:a16="http://schemas.microsoft.com/office/drawing/2014/main" id="{D97E93AF-2185-1489-AE74-9A6D0D1F955B}"/>
                </a:ext>
              </a:extLst>
            </p:cNvPr>
            <p:cNvSpPr txBox="1"/>
            <p:nvPr/>
          </p:nvSpPr>
          <p:spPr>
            <a:xfrm>
              <a:off x="2059709" y="2617550"/>
              <a:ext cx="2669309" cy="369332"/>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AU"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Registered business </a:t>
              </a:r>
            </a:p>
          </p:txBody>
        </p:sp>
      </p:grpSp>
      <p:grpSp>
        <p:nvGrpSpPr>
          <p:cNvPr id="23" name="Group 22">
            <a:extLst>
              <a:ext uri="{FF2B5EF4-FFF2-40B4-BE49-F238E27FC236}">
                <a16:creationId xmlns:a16="http://schemas.microsoft.com/office/drawing/2014/main" id="{F31E7501-4507-A862-E9B4-136484EEC9D8}"/>
              </a:ext>
            </a:extLst>
          </p:cNvPr>
          <p:cNvGrpSpPr/>
          <p:nvPr/>
        </p:nvGrpSpPr>
        <p:grpSpPr>
          <a:xfrm>
            <a:off x="914399" y="4312135"/>
            <a:ext cx="7241310" cy="706582"/>
            <a:chOff x="914399" y="4312135"/>
            <a:chExt cx="7241310" cy="706582"/>
          </a:xfrm>
        </p:grpSpPr>
        <p:pic>
          <p:nvPicPr>
            <p:cNvPr id="10" name="Graphic 9" descr="City with solid fill">
              <a:extLst>
                <a:ext uri="{FF2B5EF4-FFF2-40B4-BE49-F238E27FC236}">
                  <a16:creationId xmlns:a16="http://schemas.microsoft.com/office/drawing/2014/main" id="{23D60DD4-44FD-6B7A-F2FF-40B9DD6C5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399" y="4312135"/>
              <a:ext cx="706582" cy="706582"/>
            </a:xfrm>
            <a:prstGeom prst="rect">
              <a:avLst/>
            </a:prstGeom>
          </p:spPr>
        </p:pic>
        <p:sp>
          <p:nvSpPr>
            <p:cNvPr id="17" name="TextBox 16">
              <a:extLst>
                <a:ext uri="{FF2B5EF4-FFF2-40B4-BE49-F238E27FC236}">
                  <a16:creationId xmlns:a16="http://schemas.microsoft.com/office/drawing/2014/main" id="{950D6C82-FE8A-BBE6-F293-793DB150C55B}"/>
                </a:ext>
              </a:extLst>
            </p:cNvPr>
            <p:cNvSpPr txBox="1"/>
            <p:nvPr/>
          </p:nvSpPr>
          <p:spPr>
            <a:xfrm>
              <a:off x="2059709" y="4480760"/>
              <a:ext cx="6096000" cy="369332"/>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AU"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Auspice agreement with one of the above entities</a:t>
              </a:r>
            </a:p>
          </p:txBody>
        </p:sp>
      </p:grpSp>
      <p:pic>
        <p:nvPicPr>
          <p:cNvPr id="19" name="Picture 18" descr="A person and person sitting on a couch&#10;&#10;Description automatically generated">
            <a:extLst>
              <a:ext uri="{FF2B5EF4-FFF2-40B4-BE49-F238E27FC236}">
                <a16:creationId xmlns:a16="http://schemas.microsoft.com/office/drawing/2014/main" id="{CD6304D0-34DF-7E62-0776-A11031A2E3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57636" y="680273"/>
            <a:ext cx="5019965" cy="3800487"/>
          </a:xfrm>
          <a:prstGeom prst="rect">
            <a:avLst/>
          </a:prstGeom>
          <a:effectLst>
            <a:softEdge rad="635000"/>
          </a:effectLst>
        </p:spPr>
      </p:pic>
    </p:spTree>
    <p:extLst>
      <p:ext uri="{BB962C8B-B14F-4D97-AF65-F5344CB8AC3E}">
        <p14:creationId xmlns:p14="http://schemas.microsoft.com/office/powerpoint/2010/main" val="1273107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D9F5C-5913-11ED-A710-A0164E71D418}"/>
              </a:ext>
            </a:extLst>
          </p:cNvPr>
          <p:cNvSpPr txBox="1"/>
          <p:nvPr/>
        </p:nvSpPr>
        <p:spPr>
          <a:xfrm>
            <a:off x="669678" y="599800"/>
            <a:ext cx="9344333" cy="692497"/>
          </a:xfrm>
          <a:prstGeom prst="rect">
            <a:avLst/>
          </a:prstGeom>
          <a:noFill/>
        </p:spPr>
        <p:txBody>
          <a:bodyPr wrap="square" rtlCol="0">
            <a:spAutoFit/>
          </a:bodyPr>
          <a:lstStyle/>
          <a:p>
            <a:r>
              <a:rPr lang="en-AU" sz="3900" b="1" dirty="0">
                <a:solidFill>
                  <a:srgbClr val="4B479D"/>
                </a:solidFill>
                <a:latin typeface="Arial" panose="020B0604020202020204" pitchFamily="34" charset="0"/>
                <a:cs typeface="Arial" panose="020B0604020202020204" pitchFamily="34" charset="0"/>
              </a:rPr>
              <a:t>Application Requirements</a:t>
            </a:r>
            <a:endParaRPr lang="en-US" sz="3900" b="1" dirty="0">
              <a:solidFill>
                <a:srgbClr val="4B479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1C796D-8C13-3E2B-B94E-80ACDC41D076}"/>
              </a:ext>
            </a:extLst>
          </p:cNvPr>
          <p:cNvSpPr txBox="1"/>
          <p:nvPr/>
        </p:nvSpPr>
        <p:spPr>
          <a:xfrm>
            <a:off x="669678" y="2028971"/>
            <a:ext cx="9942904" cy="2361672"/>
          </a:xfrm>
          <a:prstGeom prst="rect">
            <a:avLst/>
          </a:prstGeom>
          <a:noFill/>
        </p:spPr>
        <p:txBody>
          <a:bodyPr wrap="square" lIns="91440" tIns="45720" rIns="91440" bIns="45720" rtlCol="0" anchor="t">
            <a:spAutoFit/>
          </a:bodyPr>
          <a:lstStyle/>
          <a:p>
            <a:pPr marL="457200" indent="-457200">
              <a:lnSpc>
                <a:spcPct val="90000"/>
              </a:lnSpc>
              <a:spcBef>
                <a:spcPts val="1000"/>
              </a:spcBef>
              <a:spcAft>
                <a:spcPts val="1800"/>
              </a:spcAft>
              <a:buClr>
                <a:srgbClr val="EF424D"/>
              </a:buClr>
              <a:buFont typeface="Wingdings" panose="05000000000000000000" pitchFamily="2" charset="2"/>
              <a:buChar char="þ"/>
              <a:defRPr/>
            </a:pPr>
            <a:r>
              <a:rPr lang="en-AU" sz="2800" dirty="0">
                <a:solidFill>
                  <a:prstClr val="black"/>
                </a:solidFill>
                <a:latin typeface="Arial" panose="020B0604020202020204" pitchFamily="34" charset="0"/>
                <a:cs typeface="Arial" panose="020B0604020202020204" pitchFamily="34" charset="0"/>
              </a:rPr>
              <a:t>Budget → include in-kind support or other income.</a:t>
            </a:r>
          </a:p>
          <a:p>
            <a:pPr marL="457200" indent="-457200">
              <a:lnSpc>
                <a:spcPct val="90000"/>
              </a:lnSpc>
              <a:spcBef>
                <a:spcPts val="1000"/>
              </a:spcBef>
              <a:spcAft>
                <a:spcPts val="1800"/>
              </a:spcAft>
              <a:buClr>
                <a:srgbClr val="EF424D"/>
              </a:buClr>
              <a:buFont typeface="Wingdings" panose="05000000000000000000" pitchFamily="2" charset="2"/>
              <a:buChar char="þ"/>
              <a:defRPr/>
            </a:pPr>
            <a:r>
              <a:rPr kumimoji="0" lang="en-US" sz="2800" b="0" i="0" u="none" strike="noStrike" kern="1200" cap="none" spc="0" normalizeH="0" baseline="0" noProof="0" dirty="0">
                <a:ln>
                  <a:noFill/>
                </a:ln>
                <a:solidFill>
                  <a:prstClr val="black"/>
                </a:solidFill>
                <a:effectLst/>
                <a:uLnTx/>
                <a:uFillTx/>
                <a:latin typeface="Arial"/>
                <a:cs typeface="Arial"/>
              </a:rPr>
              <a:t>Project must be delivered within one CBCA </a:t>
            </a:r>
            <a:r>
              <a:rPr lang="en-US" sz="2800" dirty="0">
                <a:solidFill>
                  <a:prstClr val="black"/>
                </a:solidFill>
                <a:latin typeface="Arial"/>
                <a:cs typeface="Arial"/>
              </a:rPr>
              <a:t>location</a:t>
            </a:r>
            <a:r>
              <a:rPr kumimoji="0" lang="en-US" sz="2800" b="0" i="0" u="none" strike="noStrike" kern="1200" cap="none" spc="0" normalizeH="0" baseline="0" noProof="0" dirty="0">
                <a:ln>
                  <a:noFill/>
                </a:ln>
                <a:solidFill>
                  <a:prstClr val="black"/>
                </a:solidFill>
                <a:effectLst/>
                <a:uLnTx/>
                <a:uFillTx/>
                <a:latin typeface="Arial"/>
                <a:cs typeface="Arial"/>
              </a:rPr>
              <a:t>→ tailor to specific community needs.</a:t>
            </a:r>
            <a:endParaRPr lang="en-AU" sz="2800" dirty="0">
              <a:solidFill>
                <a:prstClr val="black"/>
              </a:solidFill>
              <a:latin typeface="Arial"/>
              <a:cs typeface="Arial"/>
            </a:endParaRPr>
          </a:p>
          <a:p>
            <a:pPr marL="457200" indent="-457200">
              <a:lnSpc>
                <a:spcPct val="90000"/>
              </a:lnSpc>
              <a:spcBef>
                <a:spcPts val="1000"/>
              </a:spcBef>
              <a:spcAft>
                <a:spcPts val="1800"/>
              </a:spcAft>
              <a:buClr>
                <a:srgbClr val="EF424D"/>
              </a:buClr>
              <a:buFont typeface="Wingdings" panose="05000000000000000000" pitchFamily="2" charset="2"/>
              <a:buChar char="þ"/>
              <a:defRPr/>
            </a:pPr>
            <a:r>
              <a:rPr lang="en-AU" sz="2800" dirty="0">
                <a:solidFill>
                  <a:prstClr val="black"/>
                </a:solidFill>
                <a:latin typeface="Arial" panose="020B0604020202020204" pitchFamily="34" charset="0"/>
                <a:cs typeface="Arial" panose="020B0604020202020204" pitchFamily="34" charset="0"/>
              </a:rPr>
              <a:t>Partnerships → nominate a lead agency.</a:t>
            </a:r>
          </a:p>
        </p:txBody>
      </p:sp>
    </p:spTree>
    <p:extLst>
      <p:ext uri="{BB962C8B-B14F-4D97-AF65-F5344CB8AC3E}">
        <p14:creationId xmlns:p14="http://schemas.microsoft.com/office/powerpoint/2010/main" val="176844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D9F5C-5913-11ED-A710-A0164E71D418}"/>
              </a:ext>
            </a:extLst>
          </p:cNvPr>
          <p:cNvSpPr txBox="1"/>
          <p:nvPr/>
        </p:nvSpPr>
        <p:spPr>
          <a:xfrm>
            <a:off x="669678" y="599800"/>
            <a:ext cx="9344333" cy="692497"/>
          </a:xfrm>
          <a:prstGeom prst="rect">
            <a:avLst/>
          </a:prstGeom>
          <a:noFill/>
        </p:spPr>
        <p:txBody>
          <a:bodyPr wrap="square" lIns="91440" tIns="45720" rIns="91440" bIns="45720" rtlCol="0" anchor="t">
            <a:spAutoFit/>
          </a:bodyPr>
          <a:lstStyle/>
          <a:p>
            <a:r>
              <a:rPr lang="en-AU" sz="3900" b="1" dirty="0">
                <a:solidFill>
                  <a:srgbClr val="4B479D"/>
                </a:solidFill>
                <a:latin typeface="Arial"/>
                <a:cs typeface="Arial"/>
              </a:rPr>
              <a:t>Grant Resources Available</a:t>
            </a:r>
            <a:endParaRPr lang="en-US" sz="3900" b="1" dirty="0">
              <a:solidFill>
                <a:srgbClr val="4B479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1C796D-8C13-3E2B-B94E-80ACDC41D076}"/>
              </a:ext>
            </a:extLst>
          </p:cNvPr>
          <p:cNvSpPr txBox="1"/>
          <p:nvPr/>
        </p:nvSpPr>
        <p:spPr>
          <a:xfrm>
            <a:off x="669678" y="1713816"/>
            <a:ext cx="5285920" cy="5765681"/>
          </a:xfrm>
          <a:prstGeom prst="rect">
            <a:avLst/>
          </a:prstGeom>
          <a:noFill/>
        </p:spPr>
        <p:txBody>
          <a:bodyPr wrap="square" lIns="91440" tIns="45720" rIns="91440" bIns="45720" rtlCol="0" anchor="t">
            <a:spAutoFit/>
          </a:bodyPr>
          <a:lstStyle/>
          <a:p>
            <a:pPr marL="457200" indent="-457200">
              <a:lnSpc>
                <a:spcPct val="90000"/>
              </a:lnSpc>
              <a:spcBef>
                <a:spcPts val="1000"/>
              </a:spcBef>
              <a:spcAft>
                <a:spcPts val="1800"/>
              </a:spcAft>
              <a:buClr>
                <a:srgbClr val="EF424D"/>
              </a:buClr>
              <a:buFont typeface="Wingdings" panose="05000000000000000000" pitchFamily="2" charset="2"/>
              <a:buChar char="þ"/>
              <a:defRPr/>
            </a:pPr>
            <a:r>
              <a:rPr lang="en-AU" sz="2800" dirty="0">
                <a:solidFill>
                  <a:srgbClr val="0563C1"/>
                </a:solidFill>
                <a:latin typeface="Arial"/>
                <a:cs typeface="Arial"/>
                <a:hlinkClick r:id="rId3">
                  <a:extLst>
                    <a:ext uri="{A12FA001-AC4F-418D-AE19-62706E023703}">
                      <ahyp:hlinkClr xmlns:ahyp="http://schemas.microsoft.com/office/drawing/2018/hyperlinkcolor" val="tx"/>
                    </a:ext>
                  </a:extLst>
                </a:hlinkClick>
              </a:rPr>
              <a:t>Program Information and Grant</a:t>
            </a:r>
            <a:r>
              <a:rPr lang="en-AU" sz="2800" dirty="0">
                <a:solidFill>
                  <a:srgbClr val="0070C0"/>
                </a:solidFill>
                <a:latin typeface="Arial"/>
                <a:cs typeface="Arial"/>
                <a:hlinkClick r:id="rId3">
                  <a:extLst>
                    <a:ext uri="{A12FA001-AC4F-418D-AE19-62706E023703}">
                      <ahyp:hlinkClr xmlns:ahyp="http://schemas.microsoft.com/office/drawing/2018/hyperlinkcolor" val="tx"/>
                    </a:ext>
                  </a:extLst>
                </a:hlinkClick>
              </a:rPr>
              <a:t> Guidelines</a:t>
            </a:r>
            <a:endParaRPr lang="en-AU" sz="2800" dirty="0">
              <a:solidFill>
                <a:srgbClr val="0070C0"/>
              </a:solidFill>
              <a:latin typeface="Arial" panose="020B0604020202020204" pitchFamily="34" charset="0"/>
              <a:cs typeface="Arial" panose="020B0604020202020204" pitchFamily="34" charset="0"/>
            </a:endParaRPr>
          </a:p>
          <a:p>
            <a:pPr marL="457200" indent="-457200">
              <a:lnSpc>
                <a:spcPct val="90000"/>
              </a:lnSpc>
              <a:spcBef>
                <a:spcPts val="1000"/>
              </a:spcBef>
              <a:spcAft>
                <a:spcPts val="1800"/>
              </a:spcAft>
              <a:buClr>
                <a:srgbClr val="EF424D"/>
              </a:buClr>
              <a:buFont typeface="Wingdings" panose="05000000000000000000" pitchFamily="2" charset="2"/>
              <a:buChar char="þ"/>
              <a:defRPr/>
            </a:pPr>
            <a:r>
              <a:rPr lang="en-AU" sz="2800" dirty="0">
                <a:solidFill>
                  <a:srgbClr val="0070C0"/>
                </a:solidFill>
                <a:latin typeface="Arial"/>
                <a:cs typeface="Arial"/>
                <a:hlinkClick r:id="rId4"/>
              </a:rPr>
              <a:t>Digital Fact Sheet</a:t>
            </a:r>
            <a:endParaRPr lang="en-AU" sz="2800" dirty="0">
              <a:solidFill>
                <a:srgbClr val="0070C0"/>
              </a:solidFill>
              <a:latin typeface="Arial"/>
              <a:cs typeface="Arial"/>
            </a:endParaRPr>
          </a:p>
          <a:p>
            <a:pPr marL="457200" indent="-457200">
              <a:lnSpc>
                <a:spcPct val="90000"/>
              </a:lnSpc>
              <a:spcBef>
                <a:spcPts val="1000"/>
              </a:spcBef>
              <a:spcAft>
                <a:spcPts val="1800"/>
              </a:spcAft>
              <a:buClr>
                <a:srgbClr val="EF424D"/>
              </a:buClr>
              <a:buFont typeface="Wingdings" panose="05000000000000000000" pitchFamily="2" charset="2"/>
              <a:buChar char="þ"/>
              <a:defRPr/>
            </a:pPr>
            <a:r>
              <a:rPr lang="en-US" sz="2800" dirty="0">
                <a:solidFill>
                  <a:srgbClr val="0070C0"/>
                </a:solidFill>
                <a:latin typeface="Arial"/>
                <a:cs typeface="Arial"/>
                <a:hlinkClick r:id="rId5">
                  <a:extLst>
                    <a:ext uri="{A12FA001-AC4F-418D-AE19-62706E023703}">
                      <ahyp:hlinkClr xmlns:ahyp="http://schemas.microsoft.com/office/drawing/2018/hyperlinkcolor" val="tx"/>
                    </a:ext>
                  </a:extLst>
                </a:hlinkClick>
              </a:rPr>
              <a:t>Frequently Asked Questions (FAQs)</a:t>
            </a:r>
            <a:endParaRPr lang="en-US" sz="2800" dirty="0">
              <a:solidFill>
                <a:srgbClr val="0070C0"/>
              </a:solidFill>
              <a:latin typeface="Arial"/>
              <a:cs typeface="Arial"/>
              <a:hlinkClick r:id="rId6">
                <a:extLst>
                  <a:ext uri="{A12FA001-AC4F-418D-AE19-62706E023703}">
                    <ahyp:hlinkClr xmlns:ahyp="http://schemas.microsoft.com/office/drawing/2018/hyperlinkcolor" val="tx"/>
                  </a:ext>
                </a:extLst>
              </a:hlinkClick>
            </a:endParaRPr>
          </a:p>
          <a:p>
            <a:pPr marL="457200" indent="-457200">
              <a:lnSpc>
                <a:spcPct val="90000"/>
              </a:lnSpc>
              <a:spcBef>
                <a:spcPts val="1000"/>
              </a:spcBef>
              <a:spcAft>
                <a:spcPts val="1800"/>
              </a:spcAft>
              <a:buClr>
                <a:srgbClr val="EF424D"/>
              </a:buClr>
              <a:buFont typeface="Wingdings" panose="05000000000000000000" pitchFamily="2" charset="2"/>
              <a:buChar char="þ"/>
              <a:defRPr/>
            </a:pPr>
            <a:r>
              <a:rPr lang="en-US" sz="2800" dirty="0">
                <a:solidFill>
                  <a:srgbClr val="0070C0"/>
                </a:solidFill>
                <a:latin typeface="Arial"/>
                <a:cs typeface="Arial"/>
                <a:hlinkClick r:id="rId7"/>
              </a:rPr>
              <a:t>Identified areas of community concern in response to youth crime</a:t>
            </a:r>
            <a:endParaRPr lang="en-US" sz="2800" dirty="0">
              <a:solidFill>
                <a:srgbClr val="0070C0"/>
              </a:solidFill>
              <a:latin typeface="Arial"/>
              <a:cs typeface="Arial"/>
              <a:hlinkClick r:id="rId8"/>
            </a:endParaRPr>
          </a:p>
          <a:p>
            <a:pPr marL="457200" indent="-457200">
              <a:lnSpc>
                <a:spcPct val="90000"/>
              </a:lnSpc>
              <a:spcBef>
                <a:spcPts val="1000"/>
              </a:spcBef>
              <a:spcAft>
                <a:spcPts val="1800"/>
              </a:spcAft>
              <a:buClr>
                <a:srgbClr val="EF424D"/>
              </a:buClr>
              <a:buFont typeface="Wingdings" panose="05000000000000000000" pitchFamily="2" charset="2"/>
              <a:buChar char="þ"/>
              <a:defRPr/>
            </a:pPr>
            <a:endParaRPr lang="en-US" sz="2800" dirty="0">
              <a:solidFill>
                <a:prstClr val="black"/>
              </a:solidFill>
              <a:latin typeface="Arial" panose="020B0604020202020204" pitchFamily="34" charset="0"/>
              <a:cs typeface="Arial" panose="020B0604020202020204" pitchFamily="34" charset="0"/>
            </a:endParaRPr>
          </a:p>
          <a:p>
            <a:pPr marL="457200" indent="-457200">
              <a:lnSpc>
                <a:spcPct val="90000"/>
              </a:lnSpc>
              <a:spcBef>
                <a:spcPts val="1000"/>
              </a:spcBef>
              <a:spcAft>
                <a:spcPts val="1800"/>
              </a:spcAft>
              <a:buClr>
                <a:srgbClr val="EF424D"/>
              </a:buClr>
              <a:buFont typeface="Wingdings" panose="05000000000000000000" pitchFamily="2" charset="2"/>
              <a:buChar char="þ"/>
              <a:defRPr/>
            </a:pPr>
            <a:endParaRPr lang="en-US" sz="2800"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D9089B5-3FC3-D49F-0C4E-25E68EC61A5E}"/>
              </a:ext>
            </a:extLst>
          </p:cNvPr>
          <p:cNvSpPr txBox="1"/>
          <p:nvPr/>
        </p:nvSpPr>
        <p:spPr>
          <a:xfrm>
            <a:off x="6093914" y="1713816"/>
            <a:ext cx="5285920" cy="4631011"/>
          </a:xfrm>
          <a:prstGeom prst="rect">
            <a:avLst/>
          </a:prstGeom>
          <a:noFill/>
        </p:spPr>
        <p:txBody>
          <a:bodyPr wrap="square" lIns="91440" tIns="45720" rIns="91440" bIns="45720" rtlCol="0" anchor="t">
            <a:spAutoFit/>
          </a:bodyPr>
          <a:lstStyle/>
          <a:p>
            <a:pPr marL="457200" indent="-457200">
              <a:lnSpc>
                <a:spcPct val="90000"/>
              </a:lnSpc>
              <a:spcBef>
                <a:spcPts val="1000"/>
              </a:spcBef>
              <a:spcAft>
                <a:spcPts val="1800"/>
              </a:spcAft>
              <a:buClr>
                <a:srgbClr val="EF424D"/>
              </a:buClr>
              <a:buFont typeface="Wingdings" panose="05000000000000000000" pitchFamily="2" charset="2"/>
              <a:buChar char="þ"/>
              <a:defRPr/>
            </a:pPr>
            <a:r>
              <a:rPr lang="en-AU" sz="2800" dirty="0">
                <a:solidFill>
                  <a:srgbClr val="0070C0"/>
                </a:solidFill>
                <a:latin typeface="Arial"/>
                <a:cs typeface="Arial"/>
                <a:hlinkClick r:id="rId9">
                  <a:extLst>
                    <a:ext uri="{A12FA001-AC4F-418D-AE19-62706E023703}">
                      <ahyp:hlinkClr xmlns:ahyp="http://schemas.microsoft.com/office/drawing/2018/hyperlinkcolor" val="tx"/>
                    </a:ext>
                  </a:extLst>
                </a:hlinkClick>
              </a:rPr>
              <a:t>Youth Justice Service Response Guides</a:t>
            </a:r>
            <a:endParaRPr lang="en-AU" sz="2800" dirty="0">
              <a:solidFill>
                <a:srgbClr val="0070C0"/>
              </a:solidFill>
              <a:latin typeface="Arial"/>
              <a:cs typeface="Arial"/>
            </a:endParaRPr>
          </a:p>
          <a:p>
            <a:pPr marL="457200" indent="-457200">
              <a:lnSpc>
                <a:spcPct val="90000"/>
              </a:lnSpc>
              <a:spcBef>
                <a:spcPts val="1000"/>
              </a:spcBef>
              <a:spcAft>
                <a:spcPts val="1800"/>
              </a:spcAft>
              <a:buClr>
                <a:srgbClr val="EF424D"/>
              </a:buClr>
              <a:buFont typeface="Wingdings" panose="05000000000000000000" pitchFamily="2" charset="2"/>
              <a:buChar char="þ"/>
              <a:defRPr/>
            </a:pPr>
            <a:r>
              <a:rPr lang="en-AU" sz="2800" dirty="0">
                <a:solidFill>
                  <a:srgbClr val="0070C0"/>
                </a:solidFill>
                <a:latin typeface="Arial"/>
                <a:cs typeface="Arial"/>
                <a:hlinkClick r:id="rId10">
                  <a:extLst>
                    <a:ext uri="{A12FA001-AC4F-418D-AE19-62706E023703}">
                      <ahyp:hlinkClr xmlns:ahyp="http://schemas.microsoft.com/office/drawing/2018/hyperlinkcolor" val="tx"/>
                    </a:ext>
                  </a:extLst>
                </a:hlinkClick>
              </a:rPr>
              <a:t>Preparing, writing, reviewing and submitting grant applications</a:t>
            </a:r>
            <a:endParaRPr lang="en-AU" sz="2800" dirty="0">
              <a:solidFill>
                <a:srgbClr val="0070C0"/>
              </a:solidFill>
              <a:latin typeface="Arial"/>
              <a:cs typeface="Arial"/>
            </a:endParaRPr>
          </a:p>
          <a:p>
            <a:pPr marL="457200" indent="-457200">
              <a:lnSpc>
                <a:spcPct val="90000"/>
              </a:lnSpc>
              <a:spcBef>
                <a:spcPts val="1000"/>
              </a:spcBef>
              <a:spcAft>
                <a:spcPts val="1800"/>
              </a:spcAft>
              <a:buClr>
                <a:srgbClr val="EF424D"/>
              </a:buClr>
              <a:buFont typeface="Wingdings" panose="05000000000000000000" pitchFamily="2" charset="2"/>
              <a:buChar char="þ"/>
              <a:defRPr/>
            </a:pPr>
            <a:r>
              <a:rPr lang="en-AU" sz="2800" dirty="0">
                <a:solidFill>
                  <a:srgbClr val="0070C0"/>
                </a:solidFill>
                <a:latin typeface="Arial"/>
                <a:cs typeface="Arial"/>
                <a:hlinkClick r:id="rId11">
                  <a:extLst>
                    <a:ext uri="{A12FA001-AC4F-418D-AE19-62706E023703}">
                      <ahyp:hlinkClr xmlns:ahyp="http://schemas.microsoft.com/office/drawing/2018/hyperlinkcolor" val="tx"/>
                    </a:ext>
                  </a:extLst>
                </a:hlinkClick>
              </a:rPr>
              <a:t>Program design support</a:t>
            </a:r>
            <a:endParaRPr lang="en-AU" sz="2800" dirty="0">
              <a:solidFill>
                <a:srgbClr val="0070C0"/>
              </a:solidFill>
              <a:latin typeface="Arial" panose="020B0604020202020204" pitchFamily="34" charset="0"/>
              <a:cs typeface="Arial" panose="020B0604020202020204" pitchFamily="34" charset="0"/>
            </a:endParaRPr>
          </a:p>
          <a:p>
            <a:pPr marL="457200" indent="-457200">
              <a:lnSpc>
                <a:spcPct val="90000"/>
              </a:lnSpc>
              <a:spcBef>
                <a:spcPts val="1000"/>
              </a:spcBef>
              <a:spcAft>
                <a:spcPts val="1800"/>
              </a:spcAft>
              <a:buClr>
                <a:srgbClr val="EF424D"/>
              </a:buClr>
              <a:buFont typeface="Wingdings" panose="05000000000000000000" pitchFamily="2" charset="2"/>
              <a:buChar char="þ"/>
              <a:defRPr/>
            </a:pPr>
            <a:endParaRPr lang="en-US" sz="2800" dirty="0">
              <a:solidFill>
                <a:prstClr val="black"/>
              </a:solidFill>
              <a:latin typeface="Arial" panose="020B0604020202020204" pitchFamily="34" charset="0"/>
              <a:cs typeface="Arial" panose="020B0604020202020204" pitchFamily="34" charset="0"/>
            </a:endParaRPr>
          </a:p>
          <a:p>
            <a:pPr marL="457200" indent="-457200">
              <a:lnSpc>
                <a:spcPct val="90000"/>
              </a:lnSpc>
              <a:spcBef>
                <a:spcPts val="1000"/>
              </a:spcBef>
              <a:spcAft>
                <a:spcPts val="1800"/>
              </a:spcAft>
              <a:buClr>
                <a:srgbClr val="EF424D"/>
              </a:buClr>
              <a:buFont typeface="Wingdings" panose="05000000000000000000" pitchFamily="2" charset="2"/>
              <a:buChar char="þ"/>
              <a:defRPr/>
            </a:pP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360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D9F5C-5913-11ED-A710-A0164E71D418}"/>
              </a:ext>
            </a:extLst>
          </p:cNvPr>
          <p:cNvSpPr txBox="1"/>
          <p:nvPr/>
        </p:nvSpPr>
        <p:spPr>
          <a:xfrm>
            <a:off x="4433363" y="3082751"/>
            <a:ext cx="3325273" cy="692497"/>
          </a:xfrm>
          <a:prstGeom prst="rect">
            <a:avLst/>
          </a:prstGeom>
          <a:noFill/>
        </p:spPr>
        <p:txBody>
          <a:bodyPr wrap="square" rtlCol="0">
            <a:spAutoFit/>
          </a:bodyPr>
          <a:lstStyle/>
          <a:p>
            <a:r>
              <a:rPr lang="en-AU" sz="3900" b="1">
                <a:solidFill>
                  <a:srgbClr val="4B479D"/>
                </a:solidFill>
                <a:latin typeface="Arial" panose="020B0604020202020204" pitchFamily="34" charset="0"/>
                <a:cs typeface="Arial" panose="020B0604020202020204" pitchFamily="34" charset="0"/>
              </a:rPr>
              <a:t>How to apply</a:t>
            </a:r>
            <a:endParaRPr lang="en-US" sz="3900" b="1">
              <a:solidFill>
                <a:srgbClr val="4B479D"/>
              </a:solidFill>
              <a:latin typeface="Arial" panose="020B0604020202020204" pitchFamily="34" charset="0"/>
              <a:cs typeface="Arial" panose="020B0604020202020204" pitchFamily="34" charset="0"/>
            </a:endParaRPr>
          </a:p>
        </p:txBody>
      </p:sp>
      <p:sp>
        <p:nvSpPr>
          <p:cNvPr id="12" name="Speech Bubble: Rectangle with Corners Rounded 11">
            <a:extLst>
              <a:ext uri="{FF2B5EF4-FFF2-40B4-BE49-F238E27FC236}">
                <a16:creationId xmlns:a16="http://schemas.microsoft.com/office/drawing/2014/main" id="{E6C0E04F-E4BD-A8AC-55D0-E0FA22FC3265}"/>
              </a:ext>
            </a:extLst>
          </p:cNvPr>
          <p:cNvSpPr/>
          <p:nvPr/>
        </p:nvSpPr>
        <p:spPr>
          <a:xfrm>
            <a:off x="766619" y="581891"/>
            <a:ext cx="3851563" cy="2170546"/>
          </a:xfrm>
          <a:custGeom>
            <a:avLst/>
            <a:gdLst>
              <a:gd name="connsiteX0" fmla="*/ 0 w 3851563"/>
              <a:gd name="connsiteY0" fmla="*/ 361765 h 2170546"/>
              <a:gd name="connsiteX1" fmla="*/ 361765 w 3851563"/>
              <a:gd name="connsiteY1" fmla="*/ 0 h 2170546"/>
              <a:gd name="connsiteX2" fmla="*/ 2246745 w 3851563"/>
              <a:gd name="connsiteY2" fmla="*/ 0 h 2170546"/>
              <a:gd name="connsiteX3" fmla="*/ 2246745 w 3851563"/>
              <a:gd name="connsiteY3" fmla="*/ 0 h 2170546"/>
              <a:gd name="connsiteX4" fmla="*/ 3209636 w 3851563"/>
              <a:gd name="connsiteY4" fmla="*/ 0 h 2170546"/>
              <a:gd name="connsiteX5" fmla="*/ 3489798 w 3851563"/>
              <a:gd name="connsiteY5" fmla="*/ 0 h 2170546"/>
              <a:gd name="connsiteX6" fmla="*/ 3851563 w 3851563"/>
              <a:gd name="connsiteY6" fmla="*/ 361765 h 2170546"/>
              <a:gd name="connsiteX7" fmla="*/ 3851563 w 3851563"/>
              <a:gd name="connsiteY7" fmla="*/ 1266152 h 2170546"/>
              <a:gd name="connsiteX8" fmla="*/ 3851563 w 3851563"/>
              <a:gd name="connsiteY8" fmla="*/ 1266152 h 2170546"/>
              <a:gd name="connsiteX9" fmla="*/ 3851563 w 3851563"/>
              <a:gd name="connsiteY9" fmla="*/ 1808788 h 2170546"/>
              <a:gd name="connsiteX10" fmla="*/ 3851563 w 3851563"/>
              <a:gd name="connsiteY10" fmla="*/ 1808781 h 2170546"/>
              <a:gd name="connsiteX11" fmla="*/ 3489798 w 3851563"/>
              <a:gd name="connsiteY11" fmla="*/ 2170546 h 2170546"/>
              <a:gd name="connsiteX12" fmla="*/ 3209636 w 3851563"/>
              <a:gd name="connsiteY12" fmla="*/ 2170546 h 2170546"/>
              <a:gd name="connsiteX13" fmla="*/ 3727889 w 3851563"/>
              <a:gd name="connsiteY13" fmla="*/ 2608106 h 2170546"/>
              <a:gd name="connsiteX14" fmla="*/ 2246745 w 3851563"/>
              <a:gd name="connsiteY14" fmla="*/ 2170546 h 2170546"/>
              <a:gd name="connsiteX15" fmla="*/ 361765 w 3851563"/>
              <a:gd name="connsiteY15" fmla="*/ 2170546 h 2170546"/>
              <a:gd name="connsiteX16" fmla="*/ 0 w 3851563"/>
              <a:gd name="connsiteY16" fmla="*/ 1808781 h 2170546"/>
              <a:gd name="connsiteX17" fmla="*/ 0 w 3851563"/>
              <a:gd name="connsiteY17" fmla="*/ 1808788 h 2170546"/>
              <a:gd name="connsiteX18" fmla="*/ 0 w 3851563"/>
              <a:gd name="connsiteY18" fmla="*/ 1266152 h 2170546"/>
              <a:gd name="connsiteX19" fmla="*/ 0 w 3851563"/>
              <a:gd name="connsiteY19" fmla="*/ 1266152 h 2170546"/>
              <a:gd name="connsiteX20" fmla="*/ 0 w 3851563"/>
              <a:gd name="connsiteY20" fmla="*/ 361765 h 217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51563" h="2170546" fill="none" extrusionOk="0">
                <a:moveTo>
                  <a:pt x="0" y="361765"/>
                </a:moveTo>
                <a:cubicBezTo>
                  <a:pt x="-15509" y="189698"/>
                  <a:pt x="189502" y="20460"/>
                  <a:pt x="361765" y="0"/>
                </a:cubicBezTo>
                <a:cubicBezTo>
                  <a:pt x="638869" y="137153"/>
                  <a:pt x="2056354" y="30608"/>
                  <a:pt x="2246745" y="0"/>
                </a:cubicBezTo>
                <a:lnTo>
                  <a:pt x="2246745" y="0"/>
                </a:lnTo>
                <a:cubicBezTo>
                  <a:pt x="2675741" y="-70287"/>
                  <a:pt x="2975891" y="82578"/>
                  <a:pt x="3209636" y="0"/>
                </a:cubicBezTo>
                <a:cubicBezTo>
                  <a:pt x="3333536" y="-1534"/>
                  <a:pt x="3446916" y="-22922"/>
                  <a:pt x="3489798" y="0"/>
                </a:cubicBezTo>
                <a:cubicBezTo>
                  <a:pt x="3692163" y="-14686"/>
                  <a:pt x="3812661" y="159766"/>
                  <a:pt x="3851563" y="361765"/>
                </a:cubicBezTo>
                <a:cubicBezTo>
                  <a:pt x="3902131" y="735263"/>
                  <a:pt x="3902916" y="1113095"/>
                  <a:pt x="3851563" y="1266152"/>
                </a:cubicBezTo>
                <a:lnTo>
                  <a:pt x="3851563" y="1266152"/>
                </a:lnTo>
                <a:cubicBezTo>
                  <a:pt x="3840033" y="1426233"/>
                  <a:pt x="3825913" y="1580619"/>
                  <a:pt x="3851563" y="1808788"/>
                </a:cubicBezTo>
                <a:lnTo>
                  <a:pt x="3851563" y="1808781"/>
                </a:lnTo>
                <a:cubicBezTo>
                  <a:pt x="3862816" y="2012104"/>
                  <a:pt x="3689029" y="2158805"/>
                  <a:pt x="3489798" y="2170546"/>
                </a:cubicBezTo>
                <a:cubicBezTo>
                  <a:pt x="3360216" y="2155450"/>
                  <a:pt x="3268376" y="2145785"/>
                  <a:pt x="3209636" y="2170546"/>
                </a:cubicBezTo>
                <a:cubicBezTo>
                  <a:pt x="3433260" y="2387644"/>
                  <a:pt x="3595864" y="2481808"/>
                  <a:pt x="3727889" y="2608106"/>
                </a:cubicBezTo>
                <a:cubicBezTo>
                  <a:pt x="3259376" y="2434039"/>
                  <a:pt x="2966083" y="2363748"/>
                  <a:pt x="2246745" y="2170546"/>
                </a:cubicBezTo>
                <a:cubicBezTo>
                  <a:pt x="1493391" y="2237578"/>
                  <a:pt x="1135428" y="2018955"/>
                  <a:pt x="361765" y="2170546"/>
                </a:cubicBezTo>
                <a:cubicBezTo>
                  <a:pt x="141813" y="2181848"/>
                  <a:pt x="7829" y="2029790"/>
                  <a:pt x="0" y="1808781"/>
                </a:cubicBezTo>
                <a:lnTo>
                  <a:pt x="0" y="1808788"/>
                </a:lnTo>
                <a:cubicBezTo>
                  <a:pt x="9003" y="1657847"/>
                  <a:pt x="-42327" y="1339594"/>
                  <a:pt x="0" y="1266152"/>
                </a:cubicBezTo>
                <a:lnTo>
                  <a:pt x="0" y="1266152"/>
                </a:lnTo>
                <a:cubicBezTo>
                  <a:pt x="46229" y="865516"/>
                  <a:pt x="33938" y="572223"/>
                  <a:pt x="0" y="361765"/>
                </a:cubicBezTo>
                <a:close/>
              </a:path>
              <a:path w="3851563" h="2170546" stroke="0" extrusionOk="0">
                <a:moveTo>
                  <a:pt x="0" y="361765"/>
                </a:moveTo>
                <a:cubicBezTo>
                  <a:pt x="-5354" y="158666"/>
                  <a:pt x="138475" y="8817"/>
                  <a:pt x="361765" y="0"/>
                </a:cubicBezTo>
                <a:cubicBezTo>
                  <a:pt x="550529" y="47630"/>
                  <a:pt x="1467513" y="161031"/>
                  <a:pt x="2246745" y="0"/>
                </a:cubicBezTo>
                <a:lnTo>
                  <a:pt x="2246745" y="0"/>
                </a:lnTo>
                <a:cubicBezTo>
                  <a:pt x="2535870" y="36464"/>
                  <a:pt x="2911288" y="-45397"/>
                  <a:pt x="3209636" y="0"/>
                </a:cubicBezTo>
                <a:cubicBezTo>
                  <a:pt x="3245689" y="24046"/>
                  <a:pt x="3451090" y="10528"/>
                  <a:pt x="3489798" y="0"/>
                </a:cubicBezTo>
                <a:cubicBezTo>
                  <a:pt x="3704781" y="1802"/>
                  <a:pt x="3861111" y="142319"/>
                  <a:pt x="3851563" y="361765"/>
                </a:cubicBezTo>
                <a:cubicBezTo>
                  <a:pt x="3843258" y="459065"/>
                  <a:pt x="3928660" y="883715"/>
                  <a:pt x="3851563" y="1266152"/>
                </a:cubicBezTo>
                <a:lnTo>
                  <a:pt x="3851563" y="1266152"/>
                </a:lnTo>
                <a:cubicBezTo>
                  <a:pt x="3836146" y="1386571"/>
                  <a:pt x="3834752" y="1707856"/>
                  <a:pt x="3851563" y="1808788"/>
                </a:cubicBezTo>
                <a:lnTo>
                  <a:pt x="3851563" y="1808781"/>
                </a:lnTo>
                <a:cubicBezTo>
                  <a:pt x="3868741" y="2018195"/>
                  <a:pt x="3720251" y="2177917"/>
                  <a:pt x="3489798" y="2170546"/>
                </a:cubicBezTo>
                <a:cubicBezTo>
                  <a:pt x="3392483" y="2185076"/>
                  <a:pt x="3324453" y="2160173"/>
                  <a:pt x="3209636" y="2170546"/>
                </a:cubicBezTo>
                <a:cubicBezTo>
                  <a:pt x="3393118" y="2247027"/>
                  <a:pt x="3610219" y="2587521"/>
                  <a:pt x="3727889" y="2608106"/>
                </a:cubicBezTo>
                <a:cubicBezTo>
                  <a:pt x="3019342" y="2455451"/>
                  <a:pt x="2469926" y="2374786"/>
                  <a:pt x="2246745" y="2170546"/>
                </a:cubicBezTo>
                <a:cubicBezTo>
                  <a:pt x="1309178" y="2311514"/>
                  <a:pt x="726128" y="2074324"/>
                  <a:pt x="361765" y="2170546"/>
                </a:cubicBezTo>
                <a:cubicBezTo>
                  <a:pt x="146584" y="2173072"/>
                  <a:pt x="-6404" y="2004159"/>
                  <a:pt x="0" y="1808781"/>
                </a:cubicBezTo>
                <a:lnTo>
                  <a:pt x="0" y="1808788"/>
                </a:lnTo>
                <a:cubicBezTo>
                  <a:pt x="40727" y="1672987"/>
                  <a:pt x="-40737" y="1370227"/>
                  <a:pt x="0" y="1266152"/>
                </a:cubicBezTo>
                <a:lnTo>
                  <a:pt x="0" y="1266152"/>
                </a:lnTo>
                <a:cubicBezTo>
                  <a:pt x="-27867" y="1107159"/>
                  <a:pt x="-33285" y="732683"/>
                  <a:pt x="0" y="361765"/>
                </a:cubicBezTo>
                <a:close/>
              </a:path>
            </a:pathLst>
          </a:custGeom>
          <a:solidFill>
            <a:srgbClr val="8EE0E2">
              <a:alpha val="66000"/>
            </a:srgbClr>
          </a:solidFill>
          <a:ln>
            <a:solidFill>
              <a:srgbClr val="8EE0E2"/>
            </a:solidFill>
            <a:extLst>
              <a:ext uri="{C807C97D-BFC1-408E-A445-0C87EB9F89A2}">
                <ask:lineSketchStyleProps xmlns:ask="http://schemas.microsoft.com/office/drawing/2018/sketchyshapes" sd="1219033472">
                  <a:prstGeom prst="wedgeRoundRectCallout">
                    <a:avLst>
                      <a:gd name="adj1" fmla="val 46789"/>
                      <a:gd name="adj2" fmla="val 70159"/>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4B479D"/>
                </a:solidFill>
                <a:latin typeface="Arial" panose="020B0604020202020204" pitchFamily="34" charset="0"/>
                <a:cs typeface="Arial" panose="020B0604020202020204" pitchFamily="34" charset="0"/>
              </a:rPr>
              <a:t>How do I apply? </a:t>
            </a:r>
          </a:p>
          <a:p>
            <a:pPr algn="ctr"/>
            <a:endParaRPr lang="en-US" sz="500" b="1" dirty="0">
              <a:solidFill>
                <a:schemeClr val="tx1"/>
              </a:solidFill>
              <a:latin typeface="Arial" panose="020B0604020202020204" pitchFamily="34" charset="0"/>
              <a:cs typeface="Arial" panose="020B0604020202020204" pitchFamily="34" charset="0"/>
            </a:endParaRPr>
          </a:p>
          <a:p>
            <a:pPr algn="ctr"/>
            <a:endParaRPr lang="en-US" sz="500" b="1" dirty="0">
              <a:solidFill>
                <a:schemeClr val="tx1"/>
              </a:solidFill>
              <a:latin typeface="Arial" panose="020B0604020202020204" pitchFamily="34" charset="0"/>
              <a:cs typeface="Arial" panose="020B0604020202020204" pitchFamily="34" charset="0"/>
            </a:endParaRPr>
          </a:p>
          <a:p>
            <a:pPr algn="ctr"/>
            <a:r>
              <a:rPr lang="en-AU" sz="1400" u="sng" dirty="0">
                <a:latin typeface="Arial" panose="020B0604020202020204" pitchFamily="34" charset="0"/>
                <a:cs typeface="Arial" panose="020B0604020202020204" pitchFamily="34" charset="0"/>
                <a:hlinkClick r:id="rId3"/>
              </a:rPr>
              <a:t>www.desbt.qld.gov.au/yjgrantscommunity</a:t>
            </a:r>
            <a:r>
              <a:rPr lang="en-AU" sz="1400" dirty="0">
                <a:solidFill>
                  <a:srgbClr val="4B479D"/>
                </a:solidFill>
                <a:latin typeface="Arial" panose="020B0604020202020204" pitchFamily="34" charset="0"/>
                <a:cs typeface="Arial" panose="020B0604020202020204" pitchFamily="34" charset="0"/>
              </a:rPr>
              <a:t> </a:t>
            </a:r>
          </a:p>
          <a:p>
            <a:pPr algn="ctr"/>
            <a:endParaRPr lang="en-US" sz="700" b="1" dirty="0">
              <a:solidFill>
                <a:schemeClr val="tx1"/>
              </a:solidFill>
              <a:latin typeface="Arial" panose="020B0604020202020204" pitchFamily="34" charset="0"/>
              <a:cs typeface="Arial" panose="020B0604020202020204" pitchFamily="34" charset="0"/>
            </a:endParaRPr>
          </a:p>
          <a:p>
            <a:pPr algn="ctr"/>
            <a:r>
              <a:rPr lang="en-AU" sz="1400" dirty="0">
                <a:solidFill>
                  <a:schemeClr val="tx1"/>
                </a:solidFill>
                <a:latin typeface="Arial" panose="020B0604020202020204" pitchFamily="34" charset="0"/>
                <a:cs typeface="Arial" panose="020B0604020202020204" pitchFamily="34" charset="0"/>
              </a:rPr>
              <a:t>Click “Apply now” to access SmartyGrants application form. </a:t>
            </a:r>
          </a:p>
          <a:p>
            <a:pPr algn="ctr"/>
            <a:endParaRPr lang="en-AU" sz="700" dirty="0">
              <a:solidFill>
                <a:schemeClr val="tx1"/>
              </a:solidFill>
              <a:latin typeface="Arial" panose="020B0604020202020204" pitchFamily="34" charset="0"/>
              <a:cs typeface="Arial" panose="020B0604020202020204" pitchFamily="34" charset="0"/>
            </a:endParaRPr>
          </a:p>
          <a:p>
            <a:pPr algn="ctr"/>
            <a:r>
              <a:rPr lang="en-AU" sz="1400" dirty="0">
                <a:solidFill>
                  <a:schemeClr val="tx1"/>
                </a:solidFill>
                <a:latin typeface="Arial" panose="020B0604020202020204" pitchFamily="34" charset="0"/>
                <a:cs typeface="Arial" panose="020B0604020202020204" pitchFamily="34" charset="0"/>
              </a:rPr>
              <a:t>SmartyGrants Technical Support (03) 9320 6888</a:t>
            </a:r>
          </a:p>
        </p:txBody>
      </p:sp>
      <p:pic>
        <p:nvPicPr>
          <p:cNvPr id="7" name="Graphic 6" descr="Clipboard Checked with solid fill">
            <a:extLst>
              <a:ext uri="{FF2B5EF4-FFF2-40B4-BE49-F238E27FC236}">
                <a16:creationId xmlns:a16="http://schemas.microsoft.com/office/drawing/2014/main" id="{C3214E1F-172F-DC06-4E9D-F1448B0B1D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9200" y="2295237"/>
            <a:ext cx="858982" cy="858982"/>
          </a:xfrm>
          <a:prstGeom prst="rect">
            <a:avLst/>
          </a:prstGeom>
        </p:spPr>
      </p:pic>
      <p:sp>
        <p:nvSpPr>
          <p:cNvPr id="16" name="Speech Bubble: Rectangle with Corners Rounded 15">
            <a:extLst>
              <a:ext uri="{FF2B5EF4-FFF2-40B4-BE49-F238E27FC236}">
                <a16:creationId xmlns:a16="http://schemas.microsoft.com/office/drawing/2014/main" id="{A2F5F6BA-9130-E981-9550-F63A21876CD8}"/>
              </a:ext>
            </a:extLst>
          </p:cNvPr>
          <p:cNvSpPr/>
          <p:nvPr/>
        </p:nvSpPr>
        <p:spPr>
          <a:xfrm>
            <a:off x="766618" y="3833090"/>
            <a:ext cx="3851563" cy="2170546"/>
          </a:xfrm>
          <a:custGeom>
            <a:avLst/>
            <a:gdLst>
              <a:gd name="connsiteX0" fmla="*/ 0 w 3851563"/>
              <a:gd name="connsiteY0" fmla="*/ 361765 h 2170546"/>
              <a:gd name="connsiteX1" fmla="*/ 361765 w 3851563"/>
              <a:gd name="connsiteY1" fmla="*/ 0 h 2170546"/>
              <a:gd name="connsiteX2" fmla="*/ 2246745 w 3851563"/>
              <a:gd name="connsiteY2" fmla="*/ 0 h 2170546"/>
              <a:gd name="connsiteX3" fmla="*/ 2246745 w 3851563"/>
              <a:gd name="connsiteY3" fmla="*/ 0 h 2170546"/>
              <a:gd name="connsiteX4" fmla="*/ 3209636 w 3851563"/>
              <a:gd name="connsiteY4" fmla="*/ 0 h 2170546"/>
              <a:gd name="connsiteX5" fmla="*/ 3489798 w 3851563"/>
              <a:gd name="connsiteY5" fmla="*/ 0 h 2170546"/>
              <a:gd name="connsiteX6" fmla="*/ 3851563 w 3851563"/>
              <a:gd name="connsiteY6" fmla="*/ 361765 h 2170546"/>
              <a:gd name="connsiteX7" fmla="*/ 3851563 w 3851563"/>
              <a:gd name="connsiteY7" fmla="*/ 361758 h 2170546"/>
              <a:gd name="connsiteX8" fmla="*/ 4402144 w 3851563"/>
              <a:gd name="connsiteY8" fmla="*/ -5774 h 2170546"/>
              <a:gd name="connsiteX9" fmla="*/ 3851563 w 3851563"/>
              <a:gd name="connsiteY9" fmla="*/ 904394 h 2170546"/>
              <a:gd name="connsiteX10" fmla="*/ 3851563 w 3851563"/>
              <a:gd name="connsiteY10" fmla="*/ 1808781 h 2170546"/>
              <a:gd name="connsiteX11" fmla="*/ 3489798 w 3851563"/>
              <a:gd name="connsiteY11" fmla="*/ 2170546 h 2170546"/>
              <a:gd name="connsiteX12" fmla="*/ 3209636 w 3851563"/>
              <a:gd name="connsiteY12" fmla="*/ 2170546 h 2170546"/>
              <a:gd name="connsiteX13" fmla="*/ 2246745 w 3851563"/>
              <a:gd name="connsiteY13" fmla="*/ 2170546 h 2170546"/>
              <a:gd name="connsiteX14" fmla="*/ 2246745 w 3851563"/>
              <a:gd name="connsiteY14" fmla="*/ 2170546 h 2170546"/>
              <a:gd name="connsiteX15" fmla="*/ 361765 w 3851563"/>
              <a:gd name="connsiteY15" fmla="*/ 2170546 h 2170546"/>
              <a:gd name="connsiteX16" fmla="*/ 0 w 3851563"/>
              <a:gd name="connsiteY16" fmla="*/ 1808781 h 2170546"/>
              <a:gd name="connsiteX17" fmla="*/ 0 w 3851563"/>
              <a:gd name="connsiteY17" fmla="*/ 904394 h 2170546"/>
              <a:gd name="connsiteX18" fmla="*/ 0 w 3851563"/>
              <a:gd name="connsiteY18" fmla="*/ 361758 h 2170546"/>
              <a:gd name="connsiteX19" fmla="*/ 0 w 3851563"/>
              <a:gd name="connsiteY19" fmla="*/ 361758 h 2170546"/>
              <a:gd name="connsiteX20" fmla="*/ 0 w 3851563"/>
              <a:gd name="connsiteY20" fmla="*/ 361765 h 217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51563" h="2170546" fill="none" extrusionOk="0">
                <a:moveTo>
                  <a:pt x="0" y="361765"/>
                </a:moveTo>
                <a:cubicBezTo>
                  <a:pt x="-8014" y="152021"/>
                  <a:pt x="173234" y="6878"/>
                  <a:pt x="361765" y="0"/>
                </a:cubicBezTo>
                <a:cubicBezTo>
                  <a:pt x="942066" y="48281"/>
                  <a:pt x="1890647" y="157952"/>
                  <a:pt x="2246745" y="0"/>
                </a:cubicBezTo>
                <a:lnTo>
                  <a:pt x="2246745" y="0"/>
                </a:lnTo>
                <a:cubicBezTo>
                  <a:pt x="2562610" y="84354"/>
                  <a:pt x="2916781" y="-11599"/>
                  <a:pt x="3209636" y="0"/>
                </a:cubicBezTo>
                <a:cubicBezTo>
                  <a:pt x="3252102" y="-4645"/>
                  <a:pt x="3461166" y="-4994"/>
                  <a:pt x="3489798" y="0"/>
                </a:cubicBezTo>
                <a:cubicBezTo>
                  <a:pt x="3698439" y="-31698"/>
                  <a:pt x="3855857" y="201036"/>
                  <a:pt x="3851563" y="361765"/>
                </a:cubicBezTo>
                <a:lnTo>
                  <a:pt x="3851563" y="361758"/>
                </a:lnTo>
                <a:cubicBezTo>
                  <a:pt x="4021843" y="275061"/>
                  <a:pt x="4228483" y="105993"/>
                  <a:pt x="4402144" y="-5774"/>
                </a:cubicBezTo>
                <a:cubicBezTo>
                  <a:pt x="4308343" y="72576"/>
                  <a:pt x="4013501" y="703301"/>
                  <a:pt x="3851563" y="904394"/>
                </a:cubicBezTo>
                <a:cubicBezTo>
                  <a:pt x="3801682" y="1132839"/>
                  <a:pt x="3874558" y="1387440"/>
                  <a:pt x="3851563" y="1808781"/>
                </a:cubicBezTo>
                <a:cubicBezTo>
                  <a:pt x="3868161" y="2007342"/>
                  <a:pt x="3692104" y="2174430"/>
                  <a:pt x="3489798" y="2170546"/>
                </a:cubicBezTo>
                <a:cubicBezTo>
                  <a:pt x="3368395" y="2146453"/>
                  <a:pt x="3338423" y="2181863"/>
                  <a:pt x="3209636" y="2170546"/>
                </a:cubicBezTo>
                <a:cubicBezTo>
                  <a:pt x="3088082" y="2150504"/>
                  <a:pt x="2378873" y="2178022"/>
                  <a:pt x="2246745" y="2170546"/>
                </a:cubicBezTo>
                <a:lnTo>
                  <a:pt x="2246745" y="2170546"/>
                </a:lnTo>
                <a:cubicBezTo>
                  <a:pt x="1992192" y="2056613"/>
                  <a:pt x="927561" y="2076998"/>
                  <a:pt x="361765" y="2170546"/>
                </a:cubicBezTo>
                <a:cubicBezTo>
                  <a:pt x="152654" y="2203315"/>
                  <a:pt x="24606" y="2036714"/>
                  <a:pt x="0" y="1808781"/>
                </a:cubicBezTo>
                <a:cubicBezTo>
                  <a:pt x="58693" y="1454333"/>
                  <a:pt x="59437" y="1339151"/>
                  <a:pt x="0" y="904394"/>
                </a:cubicBezTo>
                <a:cubicBezTo>
                  <a:pt x="13599" y="744435"/>
                  <a:pt x="5690" y="623876"/>
                  <a:pt x="0" y="361758"/>
                </a:cubicBezTo>
                <a:lnTo>
                  <a:pt x="0" y="361758"/>
                </a:lnTo>
                <a:lnTo>
                  <a:pt x="0" y="361765"/>
                </a:lnTo>
                <a:close/>
              </a:path>
              <a:path w="3851563" h="2170546" stroke="0" extrusionOk="0">
                <a:moveTo>
                  <a:pt x="0" y="361765"/>
                </a:moveTo>
                <a:cubicBezTo>
                  <a:pt x="-12511" y="140230"/>
                  <a:pt x="150877" y="-31121"/>
                  <a:pt x="361765" y="0"/>
                </a:cubicBezTo>
                <a:cubicBezTo>
                  <a:pt x="616552" y="-111732"/>
                  <a:pt x="1351663" y="45748"/>
                  <a:pt x="2246745" y="0"/>
                </a:cubicBezTo>
                <a:lnTo>
                  <a:pt x="2246745" y="0"/>
                </a:lnTo>
                <a:cubicBezTo>
                  <a:pt x="2513194" y="-27460"/>
                  <a:pt x="2955928" y="79284"/>
                  <a:pt x="3209636" y="0"/>
                </a:cubicBezTo>
                <a:cubicBezTo>
                  <a:pt x="3333517" y="-12076"/>
                  <a:pt x="3386696" y="-35"/>
                  <a:pt x="3489798" y="0"/>
                </a:cubicBezTo>
                <a:cubicBezTo>
                  <a:pt x="3688260" y="-17531"/>
                  <a:pt x="3829939" y="140744"/>
                  <a:pt x="3851563" y="361765"/>
                </a:cubicBezTo>
                <a:lnTo>
                  <a:pt x="3851563" y="361758"/>
                </a:lnTo>
                <a:cubicBezTo>
                  <a:pt x="4015027" y="243798"/>
                  <a:pt x="4253497" y="63992"/>
                  <a:pt x="4402144" y="-5774"/>
                </a:cubicBezTo>
                <a:cubicBezTo>
                  <a:pt x="4227780" y="328033"/>
                  <a:pt x="3986090" y="521744"/>
                  <a:pt x="3851563" y="904394"/>
                </a:cubicBezTo>
                <a:cubicBezTo>
                  <a:pt x="3832247" y="1084795"/>
                  <a:pt x="3856941" y="1510670"/>
                  <a:pt x="3851563" y="1808781"/>
                </a:cubicBezTo>
                <a:cubicBezTo>
                  <a:pt x="3819563" y="2007634"/>
                  <a:pt x="3694294" y="2191449"/>
                  <a:pt x="3489798" y="2170546"/>
                </a:cubicBezTo>
                <a:cubicBezTo>
                  <a:pt x="3444848" y="2192503"/>
                  <a:pt x="3271289" y="2172691"/>
                  <a:pt x="3209636" y="2170546"/>
                </a:cubicBezTo>
                <a:cubicBezTo>
                  <a:pt x="2956845" y="2095232"/>
                  <a:pt x="2585425" y="2091296"/>
                  <a:pt x="2246745" y="2170546"/>
                </a:cubicBezTo>
                <a:lnTo>
                  <a:pt x="2246745" y="2170546"/>
                </a:lnTo>
                <a:cubicBezTo>
                  <a:pt x="1894457" y="2010096"/>
                  <a:pt x="1085381" y="2059518"/>
                  <a:pt x="361765" y="2170546"/>
                </a:cubicBezTo>
                <a:cubicBezTo>
                  <a:pt x="136468" y="2179692"/>
                  <a:pt x="-20096" y="1990933"/>
                  <a:pt x="0" y="1808781"/>
                </a:cubicBezTo>
                <a:cubicBezTo>
                  <a:pt x="69717" y="1381243"/>
                  <a:pt x="-39271" y="1283729"/>
                  <a:pt x="0" y="904394"/>
                </a:cubicBezTo>
                <a:cubicBezTo>
                  <a:pt x="10847" y="755036"/>
                  <a:pt x="22234" y="514676"/>
                  <a:pt x="0" y="361758"/>
                </a:cubicBezTo>
                <a:lnTo>
                  <a:pt x="0" y="361758"/>
                </a:lnTo>
                <a:lnTo>
                  <a:pt x="0" y="361765"/>
                </a:lnTo>
                <a:close/>
              </a:path>
            </a:pathLst>
          </a:custGeom>
          <a:solidFill>
            <a:srgbClr val="8EE0E2">
              <a:alpha val="66000"/>
            </a:srgbClr>
          </a:solidFill>
          <a:ln>
            <a:solidFill>
              <a:srgbClr val="8EE0E2"/>
            </a:solidFill>
            <a:extLst>
              <a:ext uri="{C807C97D-BFC1-408E-A445-0C87EB9F89A2}">
                <ask:lineSketchStyleProps xmlns:ask="http://schemas.microsoft.com/office/drawing/2018/sketchyshapes" sd="626053808">
                  <a:prstGeom prst="wedgeRoundRectCallout">
                    <a:avLst>
                      <a:gd name="adj1" fmla="val 64295"/>
                      <a:gd name="adj2" fmla="val -5026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b="1" dirty="0">
                <a:solidFill>
                  <a:srgbClr val="4B479D"/>
                </a:solidFill>
                <a:latin typeface="Arial" panose="020B0604020202020204" pitchFamily="34" charset="0"/>
                <a:cs typeface="Arial" panose="020B0604020202020204" pitchFamily="34" charset="0"/>
              </a:rPr>
              <a:t>How long do I have? </a:t>
            </a:r>
          </a:p>
          <a:p>
            <a:pPr algn="ctr"/>
            <a:endParaRPr lang="en-US" sz="500" b="1" dirty="0">
              <a:solidFill>
                <a:schemeClr val="tx1"/>
              </a:solidFill>
              <a:latin typeface="Arial" panose="020B0604020202020204" pitchFamily="34" charset="0"/>
              <a:cs typeface="Arial" panose="020B0604020202020204" pitchFamily="34" charset="0"/>
            </a:endParaRPr>
          </a:p>
          <a:p>
            <a:pPr algn="ctr"/>
            <a:endParaRPr lang="en-US" sz="500" b="1" dirty="0">
              <a:solidFill>
                <a:schemeClr val="tx1"/>
              </a:solidFill>
              <a:latin typeface="Arial" panose="020B0604020202020204" pitchFamily="34" charset="0"/>
              <a:cs typeface="Arial" panose="020B0604020202020204" pitchFamily="34" charset="0"/>
            </a:endParaRPr>
          </a:p>
          <a:p>
            <a:pPr algn="ctr"/>
            <a:r>
              <a:rPr lang="en-US" sz="1400" dirty="0">
                <a:solidFill>
                  <a:schemeClr val="tx1"/>
                </a:solidFill>
                <a:latin typeface="Arial" panose="020B0604020202020204" pitchFamily="34" charset="0"/>
                <a:cs typeface="Arial" panose="020B0604020202020204" pitchFamily="34" charset="0"/>
              </a:rPr>
              <a:t>To find out key dates for each grant round, please visit our website.</a:t>
            </a:r>
          </a:p>
          <a:p>
            <a:pPr algn="ctr"/>
            <a:endParaRPr lang="en-US" sz="1400" dirty="0">
              <a:solidFill>
                <a:schemeClr val="tx1"/>
              </a:solidFill>
              <a:latin typeface="Arial" panose="020B0604020202020204" pitchFamily="34" charset="0"/>
              <a:cs typeface="Arial" panose="020B0604020202020204" pitchFamily="34" charset="0"/>
            </a:endParaRPr>
          </a:p>
          <a:p>
            <a:pPr algn="ctr"/>
            <a:r>
              <a:rPr lang="en-US" sz="1400" dirty="0">
                <a:solidFill>
                  <a:schemeClr val="tx1"/>
                </a:solidFill>
                <a:latin typeface="Arial" panose="020B0604020202020204" pitchFamily="34" charset="0"/>
                <a:cs typeface="Arial" panose="020B0604020202020204" pitchFamily="34" charset="0"/>
                <a:hlinkClick r:id="rId3"/>
              </a:rPr>
              <a:t>www.desbt.qld.gov.au/yjgrantscommunity</a:t>
            </a:r>
            <a:r>
              <a:rPr lang="en-US" sz="1400" dirty="0">
                <a:solidFill>
                  <a:schemeClr val="tx1"/>
                </a:solidFill>
                <a:latin typeface="Arial" panose="020B0604020202020204" pitchFamily="34" charset="0"/>
                <a:cs typeface="Arial" panose="020B0604020202020204" pitchFamily="34" charset="0"/>
              </a:rPr>
              <a:t> </a:t>
            </a:r>
            <a:endParaRPr lang="en-AU" sz="1400" dirty="0">
              <a:solidFill>
                <a:schemeClr val="tx1"/>
              </a:solidFill>
              <a:latin typeface="Arial" panose="020B0604020202020204" pitchFamily="34" charset="0"/>
              <a:cs typeface="Arial" panose="020B0604020202020204" pitchFamily="34" charset="0"/>
            </a:endParaRPr>
          </a:p>
        </p:txBody>
      </p:sp>
      <p:sp>
        <p:nvSpPr>
          <p:cNvPr id="17" name="Speech Bubble: Rectangle with Corners Rounded 16">
            <a:extLst>
              <a:ext uri="{FF2B5EF4-FFF2-40B4-BE49-F238E27FC236}">
                <a16:creationId xmlns:a16="http://schemas.microsoft.com/office/drawing/2014/main" id="{ACE01B69-6045-5771-AABA-66AC12D31864}"/>
              </a:ext>
            </a:extLst>
          </p:cNvPr>
          <p:cNvSpPr/>
          <p:nvPr/>
        </p:nvSpPr>
        <p:spPr>
          <a:xfrm>
            <a:off x="6844146" y="3775248"/>
            <a:ext cx="3616037" cy="1637262"/>
          </a:xfrm>
          <a:custGeom>
            <a:avLst/>
            <a:gdLst>
              <a:gd name="connsiteX0" fmla="*/ 0 w 3616037"/>
              <a:gd name="connsiteY0" fmla="*/ 272882 h 1637262"/>
              <a:gd name="connsiteX1" fmla="*/ 272882 w 3616037"/>
              <a:gd name="connsiteY1" fmla="*/ 0 h 1637262"/>
              <a:gd name="connsiteX2" fmla="*/ 602673 w 3616037"/>
              <a:gd name="connsiteY2" fmla="*/ 0 h 1637262"/>
              <a:gd name="connsiteX3" fmla="*/ 602673 w 3616037"/>
              <a:gd name="connsiteY3" fmla="*/ 0 h 1637262"/>
              <a:gd name="connsiteX4" fmla="*/ 1506682 w 3616037"/>
              <a:gd name="connsiteY4" fmla="*/ 0 h 1637262"/>
              <a:gd name="connsiteX5" fmla="*/ 3343155 w 3616037"/>
              <a:gd name="connsiteY5" fmla="*/ 0 h 1637262"/>
              <a:gd name="connsiteX6" fmla="*/ 3616037 w 3616037"/>
              <a:gd name="connsiteY6" fmla="*/ 272882 h 1637262"/>
              <a:gd name="connsiteX7" fmla="*/ 3616037 w 3616037"/>
              <a:gd name="connsiteY7" fmla="*/ 272877 h 1637262"/>
              <a:gd name="connsiteX8" fmla="*/ 3616037 w 3616037"/>
              <a:gd name="connsiteY8" fmla="*/ 272877 h 1637262"/>
              <a:gd name="connsiteX9" fmla="*/ 3616037 w 3616037"/>
              <a:gd name="connsiteY9" fmla="*/ 682193 h 1637262"/>
              <a:gd name="connsiteX10" fmla="*/ 3616037 w 3616037"/>
              <a:gd name="connsiteY10" fmla="*/ 1364380 h 1637262"/>
              <a:gd name="connsiteX11" fmla="*/ 3343155 w 3616037"/>
              <a:gd name="connsiteY11" fmla="*/ 1637262 h 1637262"/>
              <a:gd name="connsiteX12" fmla="*/ 1506682 w 3616037"/>
              <a:gd name="connsiteY12" fmla="*/ 1637262 h 1637262"/>
              <a:gd name="connsiteX13" fmla="*/ 602673 w 3616037"/>
              <a:gd name="connsiteY13" fmla="*/ 1637262 h 1637262"/>
              <a:gd name="connsiteX14" fmla="*/ 602673 w 3616037"/>
              <a:gd name="connsiteY14" fmla="*/ 1637262 h 1637262"/>
              <a:gd name="connsiteX15" fmla="*/ 272882 w 3616037"/>
              <a:gd name="connsiteY15" fmla="*/ 1637262 h 1637262"/>
              <a:gd name="connsiteX16" fmla="*/ 0 w 3616037"/>
              <a:gd name="connsiteY16" fmla="*/ 1364380 h 1637262"/>
              <a:gd name="connsiteX17" fmla="*/ 0 w 3616037"/>
              <a:gd name="connsiteY17" fmla="*/ 682193 h 1637262"/>
              <a:gd name="connsiteX18" fmla="*/ -366305 w 3616037"/>
              <a:gd name="connsiteY18" fmla="*/ 3700 h 1637262"/>
              <a:gd name="connsiteX19" fmla="*/ 0 w 3616037"/>
              <a:gd name="connsiteY19" fmla="*/ 272877 h 1637262"/>
              <a:gd name="connsiteX20" fmla="*/ 0 w 3616037"/>
              <a:gd name="connsiteY20" fmla="*/ 272882 h 163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037" h="1637262" fill="none" extrusionOk="0">
                <a:moveTo>
                  <a:pt x="0" y="272882"/>
                </a:moveTo>
                <a:cubicBezTo>
                  <a:pt x="-2097" y="117673"/>
                  <a:pt x="127693" y="365"/>
                  <a:pt x="272882" y="0"/>
                </a:cubicBezTo>
                <a:cubicBezTo>
                  <a:pt x="395429" y="-16215"/>
                  <a:pt x="524039" y="-281"/>
                  <a:pt x="602673" y="0"/>
                </a:cubicBezTo>
                <a:lnTo>
                  <a:pt x="602673" y="0"/>
                </a:lnTo>
                <a:cubicBezTo>
                  <a:pt x="826416" y="70081"/>
                  <a:pt x="1299246" y="-13949"/>
                  <a:pt x="1506682" y="0"/>
                </a:cubicBezTo>
                <a:cubicBezTo>
                  <a:pt x="2204523" y="-82676"/>
                  <a:pt x="2545979" y="-9458"/>
                  <a:pt x="3343155" y="0"/>
                </a:cubicBezTo>
                <a:cubicBezTo>
                  <a:pt x="3488571" y="-2917"/>
                  <a:pt x="3635521" y="132429"/>
                  <a:pt x="3616037" y="272882"/>
                </a:cubicBezTo>
                <a:lnTo>
                  <a:pt x="3616037" y="272877"/>
                </a:lnTo>
                <a:lnTo>
                  <a:pt x="3616037" y="272877"/>
                </a:lnTo>
                <a:cubicBezTo>
                  <a:pt x="3611109" y="454876"/>
                  <a:pt x="3597544" y="545912"/>
                  <a:pt x="3616037" y="682193"/>
                </a:cubicBezTo>
                <a:cubicBezTo>
                  <a:pt x="3594898" y="856767"/>
                  <a:pt x="3569114" y="1152231"/>
                  <a:pt x="3616037" y="1364380"/>
                </a:cubicBezTo>
                <a:cubicBezTo>
                  <a:pt x="3623050" y="1486693"/>
                  <a:pt x="3491363" y="1637364"/>
                  <a:pt x="3343155" y="1637262"/>
                </a:cubicBezTo>
                <a:cubicBezTo>
                  <a:pt x="2603433" y="1729064"/>
                  <a:pt x="2185914" y="1646403"/>
                  <a:pt x="1506682" y="1637262"/>
                </a:cubicBezTo>
                <a:cubicBezTo>
                  <a:pt x="1125469" y="1624703"/>
                  <a:pt x="1041030" y="1662853"/>
                  <a:pt x="602673" y="1637262"/>
                </a:cubicBezTo>
                <a:lnTo>
                  <a:pt x="602673" y="1637262"/>
                </a:lnTo>
                <a:cubicBezTo>
                  <a:pt x="507311" y="1659398"/>
                  <a:pt x="362962" y="1629895"/>
                  <a:pt x="272882" y="1637262"/>
                </a:cubicBezTo>
                <a:cubicBezTo>
                  <a:pt x="134349" y="1654845"/>
                  <a:pt x="3038" y="1514070"/>
                  <a:pt x="0" y="1364380"/>
                </a:cubicBezTo>
                <a:cubicBezTo>
                  <a:pt x="-46889" y="1096179"/>
                  <a:pt x="-27221" y="803682"/>
                  <a:pt x="0" y="682193"/>
                </a:cubicBezTo>
                <a:cubicBezTo>
                  <a:pt x="-149000" y="425242"/>
                  <a:pt x="-387073" y="109124"/>
                  <a:pt x="-366305" y="3700"/>
                </a:cubicBezTo>
                <a:cubicBezTo>
                  <a:pt x="-204653" y="151314"/>
                  <a:pt x="-198988" y="174783"/>
                  <a:pt x="0" y="272877"/>
                </a:cubicBezTo>
                <a:lnTo>
                  <a:pt x="0" y="272882"/>
                </a:lnTo>
                <a:close/>
              </a:path>
              <a:path w="3616037" h="1637262" stroke="0" extrusionOk="0">
                <a:moveTo>
                  <a:pt x="0" y="272882"/>
                </a:moveTo>
                <a:cubicBezTo>
                  <a:pt x="10914" y="111367"/>
                  <a:pt x="123571" y="16379"/>
                  <a:pt x="272882" y="0"/>
                </a:cubicBezTo>
                <a:cubicBezTo>
                  <a:pt x="403931" y="28825"/>
                  <a:pt x="485095" y="-14013"/>
                  <a:pt x="602673" y="0"/>
                </a:cubicBezTo>
                <a:lnTo>
                  <a:pt x="602673" y="0"/>
                </a:lnTo>
                <a:cubicBezTo>
                  <a:pt x="922447" y="-25031"/>
                  <a:pt x="1171944" y="-28347"/>
                  <a:pt x="1506682" y="0"/>
                </a:cubicBezTo>
                <a:cubicBezTo>
                  <a:pt x="1899425" y="124123"/>
                  <a:pt x="2960955" y="-51466"/>
                  <a:pt x="3343155" y="0"/>
                </a:cubicBezTo>
                <a:cubicBezTo>
                  <a:pt x="3466756" y="-10744"/>
                  <a:pt x="3643149" y="119427"/>
                  <a:pt x="3616037" y="272882"/>
                </a:cubicBezTo>
                <a:lnTo>
                  <a:pt x="3616037" y="272877"/>
                </a:lnTo>
                <a:lnTo>
                  <a:pt x="3616037" y="272877"/>
                </a:lnTo>
                <a:cubicBezTo>
                  <a:pt x="3642380" y="388496"/>
                  <a:pt x="3597990" y="533766"/>
                  <a:pt x="3616037" y="682193"/>
                </a:cubicBezTo>
                <a:cubicBezTo>
                  <a:pt x="3613379" y="970264"/>
                  <a:pt x="3565030" y="1203345"/>
                  <a:pt x="3616037" y="1364380"/>
                </a:cubicBezTo>
                <a:cubicBezTo>
                  <a:pt x="3626065" y="1513121"/>
                  <a:pt x="3507260" y="1656900"/>
                  <a:pt x="3343155" y="1637262"/>
                </a:cubicBezTo>
                <a:cubicBezTo>
                  <a:pt x="2792373" y="1507342"/>
                  <a:pt x="2187192" y="1482205"/>
                  <a:pt x="1506682" y="1637262"/>
                </a:cubicBezTo>
                <a:cubicBezTo>
                  <a:pt x="1164480" y="1566613"/>
                  <a:pt x="963990" y="1698981"/>
                  <a:pt x="602673" y="1637262"/>
                </a:cubicBezTo>
                <a:lnTo>
                  <a:pt x="602673" y="1637262"/>
                </a:lnTo>
                <a:cubicBezTo>
                  <a:pt x="445652" y="1632586"/>
                  <a:pt x="408583" y="1649917"/>
                  <a:pt x="272882" y="1637262"/>
                </a:cubicBezTo>
                <a:cubicBezTo>
                  <a:pt x="98643" y="1630527"/>
                  <a:pt x="6743" y="1518661"/>
                  <a:pt x="0" y="1364380"/>
                </a:cubicBezTo>
                <a:cubicBezTo>
                  <a:pt x="-55771" y="1269274"/>
                  <a:pt x="3521" y="915692"/>
                  <a:pt x="0" y="682193"/>
                </a:cubicBezTo>
                <a:cubicBezTo>
                  <a:pt x="-50944" y="573948"/>
                  <a:pt x="-283784" y="185189"/>
                  <a:pt x="-366305" y="3700"/>
                </a:cubicBezTo>
                <a:cubicBezTo>
                  <a:pt x="-317337" y="45570"/>
                  <a:pt x="-170663" y="139998"/>
                  <a:pt x="0" y="272877"/>
                </a:cubicBezTo>
                <a:lnTo>
                  <a:pt x="0" y="272882"/>
                </a:lnTo>
                <a:close/>
              </a:path>
            </a:pathLst>
          </a:custGeom>
          <a:solidFill>
            <a:srgbClr val="8EE0E2">
              <a:alpha val="66000"/>
            </a:srgbClr>
          </a:solidFill>
          <a:ln w="12700" cmpd="sng">
            <a:solidFill>
              <a:srgbClr val="8EE0E2"/>
            </a:solidFill>
            <a:extLst>
              <a:ext uri="{C807C97D-BFC1-408E-A445-0C87EB9F89A2}">
                <ask:lineSketchStyleProps xmlns:ask="http://schemas.microsoft.com/office/drawing/2018/sketchyshapes" sd="2846074279">
                  <a:prstGeom prst="wedgeRoundRectCallout">
                    <a:avLst>
                      <a:gd name="adj1" fmla="val -60130"/>
                      <a:gd name="adj2" fmla="val -4977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4B479D"/>
                </a:solidFill>
                <a:latin typeface="Arial" panose="020B0604020202020204" pitchFamily="34" charset="0"/>
                <a:cs typeface="Arial" panose="020B0604020202020204" pitchFamily="34" charset="0"/>
              </a:rPr>
              <a:t>I have a question</a:t>
            </a:r>
          </a:p>
          <a:p>
            <a:pPr algn="ctr"/>
            <a:endParaRPr lang="en-US" sz="500" b="1" dirty="0">
              <a:solidFill>
                <a:schemeClr val="tx1"/>
              </a:solidFill>
              <a:latin typeface="Arial" panose="020B0604020202020204" pitchFamily="34" charset="0"/>
              <a:cs typeface="Arial" panose="020B0604020202020204" pitchFamily="34" charset="0"/>
            </a:endParaRPr>
          </a:p>
          <a:p>
            <a:pPr algn="ctr"/>
            <a:endParaRPr lang="en-US" sz="500" b="1" dirty="0">
              <a:solidFill>
                <a:schemeClr val="tx1"/>
              </a:solidFill>
              <a:latin typeface="Arial" panose="020B0604020202020204" pitchFamily="34" charset="0"/>
              <a:cs typeface="Arial" panose="020B0604020202020204" pitchFamily="34" charset="0"/>
            </a:endParaRPr>
          </a:p>
          <a:p>
            <a:pPr algn="ctr"/>
            <a:r>
              <a:rPr lang="en-AU" sz="1400" dirty="0">
                <a:solidFill>
                  <a:schemeClr val="tx1"/>
                </a:solidFill>
                <a:latin typeface="Arial" panose="020B0604020202020204" pitchFamily="34" charset="0"/>
                <a:cs typeface="Arial" panose="020B0604020202020204" pitchFamily="34" charset="0"/>
              </a:rPr>
              <a:t>Head to the website to read more about the grants, or contact</a:t>
            </a:r>
          </a:p>
          <a:p>
            <a:pPr algn="ctr"/>
            <a:r>
              <a:rPr lang="en-US" sz="1400" dirty="0">
                <a:solidFill>
                  <a:schemeClr val="tx1"/>
                </a:solidFill>
                <a:latin typeface="Arial" panose="020B0604020202020204" pitchFamily="34" charset="0"/>
                <a:cs typeface="Arial" panose="020B0604020202020204" pitchFamily="34" charset="0"/>
                <a:hlinkClick r:id="rId6"/>
              </a:rPr>
              <a:t>YJ_Grants@youthjustice.qld.gov.au</a:t>
            </a:r>
            <a:r>
              <a:rPr lang="en-US" sz="1400" dirty="0">
                <a:solidFill>
                  <a:schemeClr val="tx1"/>
                </a:solidFill>
                <a:latin typeface="Arial" panose="020B0604020202020204" pitchFamily="34" charset="0"/>
                <a:cs typeface="Arial" panose="020B0604020202020204" pitchFamily="34" charset="0"/>
              </a:rPr>
              <a:t> </a:t>
            </a:r>
            <a:endParaRPr lang="en-AU" sz="1400" dirty="0">
              <a:solidFill>
                <a:schemeClr val="tx1"/>
              </a:solidFill>
              <a:latin typeface="Arial" panose="020B0604020202020204" pitchFamily="34" charset="0"/>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846CC525-10D1-4F61-7E3B-347440BEBC51}"/>
              </a:ext>
            </a:extLst>
          </p:cNvPr>
          <p:cNvSpPr/>
          <p:nvPr/>
        </p:nvSpPr>
        <p:spPr>
          <a:xfrm>
            <a:off x="5832854" y="581891"/>
            <a:ext cx="3851563" cy="2170546"/>
          </a:xfrm>
          <a:custGeom>
            <a:avLst/>
            <a:gdLst>
              <a:gd name="connsiteX0" fmla="*/ 0 w 3851563"/>
              <a:gd name="connsiteY0" fmla="*/ 361765 h 2170546"/>
              <a:gd name="connsiteX1" fmla="*/ 361765 w 3851563"/>
              <a:gd name="connsiteY1" fmla="*/ 0 h 2170546"/>
              <a:gd name="connsiteX2" fmla="*/ 641927 w 3851563"/>
              <a:gd name="connsiteY2" fmla="*/ 0 h 2170546"/>
              <a:gd name="connsiteX3" fmla="*/ 641927 w 3851563"/>
              <a:gd name="connsiteY3" fmla="*/ 0 h 2170546"/>
              <a:gd name="connsiteX4" fmla="*/ 1604818 w 3851563"/>
              <a:gd name="connsiteY4" fmla="*/ 0 h 2170546"/>
              <a:gd name="connsiteX5" fmla="*/ 3489798 w 3851563"/>
              <a:gd name="connsiteY5" fmla="*/ 0 h 2170546"/>
              <a:gd name="connsiteX6" fmla="*/ 3851563 w 3851563"/>
              <a:gd name="connsiteY6" fmla="*/ 361765 h 2170546"/>
              <a:gd name="connsiteX7" fmla="*/ 3851563 w 3851563"/>
              <a:gd name="connsiteY7" fmla="*/ 1266152 h 2170546"/>
              <a:gd name="connsiteX8" fmla="*/ 3851563 w 3851563"/>
              <a:gd name="connsiteY8" fmla="*/ 1266152 h 2170546"/>
              <a:gd name="connsiteX9" fmla="*/ 3851563 w 3851563"/>
              <a:gd name="connsiteY9" fmla="*/ 1808788 h 2170546"/>
              <a:gd name="connsiteX10" fmla="*/ 3851563 w 3851563"/>
              <a:gd name="connsiteY10" fmla="*/ 1808781 h 2170546"/>
              <a:gd name="connsiteX11" fmla="*/ 3489798 w 3851563"/>
              <a:gd name="connsiteY11" fmla="*/ 2170546 h 2170546"/>
              <a:gd name="connsiteX12" fmla="*/ 1604818 w 3851563"/>
              <a:gd name="connsiteY12" fmla="*/ 2170546 h 2170546"/>
              <a:gd name="connsiteX13" fmla="*/ 772238 w 3851563"/>
              <a:gd name="connsiteY13" fmla="*/ 2626578 h 2170546"/>
              <a:gd name="connsiteX14" fmla="*/ 641927 w 3851563"/>
              <a:gd name="connsiteY14" fmla="*/ 2170546 h 2170546"/>
              <a:gd name="connsiteX15" fmla="*/ 361765 w 3851563"/>
              <a:gd name="connsiteY15" fmla="*/ 2170546 h 2170546"/>
              <a:gd name="connsiteX16" fmla="*/ 0 w 3851563"/>
              <a:gd name="connsiteY16" fmla="*/ 1808781 h 2170546"/>
              <a:gd name="connsiteX17" fmla="*/ 0 w 3851563"/>
              <a:gd name="connsiteY17" fmla="*/ 1808788 h 2170546"/>
              <a:gd name="connsiteX18" fmla="*/ 0 w 3851563"/>
              <a:gd name="connsiteY18" fmla="*/ 1266152 h 2170546"/>
              <a:gd name="connsiteX19" fmla="*/ 0 w 3851563"/>
              <a:gd name="connsiteY19" fmla="*/ 1266152 h 2170546"/>
              <a:gd name="connsiteX20" fmla="*/ 0 w 3851563"/>
              <a:gd name="connsiteY20" fmla="*/ 361765 h 217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51563" h="2170546" fill="none" extrusionOk="0">
                <a:moveTo>
                  <a:pt x="0" y="361765"/>
                </a:moveTo>
                <a:cubicBezTo>
                  <a:pt x="26061" y="176074"/>
                  <a:pt x="125055" y="14844"/>
                  <a:pt x="361765" y="0"/>
                </a:cubicBezTo>
                <a:cubicBezTo>
                  <a:pt x="403532" y="-10832"/>
                  <a:pt x="573629" y="5676"/>
                  <a:pt x="641927" y="0"/>
                </a:cubicBezTo>
                <a:lnTo>
                  <a:pt x="641927" y="0"/>
                </a:lnTo>
                <a:cubicBezTo>
                  <a:pt x="1097005" y="41054"/>
                  <a:pt x="1350950" y="67398"/>
                  <a:pt x="1604818" y="0"/>
                </a:cubicBezTo>
                <a:cubicBezTo>
                  <a:pt x="1958886" y="-64755"/>
                  <a:pt x="3089183" y="-120528"/>
                  <a:pt x="3489798" y="0"/>
                </a:cubicBezTo>
                <a:cubicBezTo>
                  <a:pt x="3695693" y="9716"/>
                  <a:pt x="3847826" y="162491"/>
                  <a:pt x="3851563" y="361765"/>
                </a:cubicBezTo>
                <a:cubicBezTo>
                  <a:pt x="3773807" y="503493"/>
                  <a:pt x="3904539" y="1076959"/>
                  <a:pt x="3851563" y="1266152"/>
                </a:cubicBezTo>
                <a:lnTo>
                  <a:pt x="3851563" y="1266152"/>
                </a:lnTo>
                <a:cubicBezTo>
                  <a:pt x="3885755" y="1494674"/>
                  <a:pt x="3809318" y="1685043"/>
                  <a:pt x="3851563" y="1808788"/>
                </a:cubicBezTo>
                <a:lnTo>
                  <a:pt x="3851563" y="1808781"/>
                </a:lnTo>
                <a:cubicBezTo>
                  <a:pt x="3832699" y="1984953"/>
                  <a:pt x="3687756" y="2176535"/>
                  <a:pt x="3489798" y="2170546"/>
                </a:cubicBezTo>
                <a:cubicBezTo>
                  <a:pt x="2551270" y="2178537"/>
                  <a:pt x="2084162" y="2299689"/>
                  <a:pt x="1604818" y="2170546"/>
                </a:cubicBezTo>
                <a:cubicBezTo>
                  <a:pt x="1231613" y="2472033"/>
                  <a:pt x="939691" y="2623644"/>
                  <a:pt x="772238" y="2626578"/>
                </a:cubicBezTo>
                <a:cubicBezTo>
                  <a:pt x="750654" y="2471017"/>
                  <a:pt x="720858" y="2304333"/>
                  <a:pt x="641927" y="2170546"/>
                </a:cubicBezTo>
                <a:cubicBezTo>
                  <a:pt x="612239" y="2188675"/>
                  <a:pt x="474653" y="2191555"/>
                  <a:pt x="361765" y="2170546"/>
                </a:cubicBezTo>
                <a:cubicBezTo>
                  <a:pt x="160148" y="2196075"/>
                  <a:pt x="-2777" y="2011566"/>
                  <a:pt x="0" y="1808781"/>
                </a:cubicBezTo>
                <a:lnTo>
                  <a:pt x="0" y="1808788"/>
                </a:lnTo>
                <a:cubicBezTo>
                  <a:pt x="-38823" y="1619986"/>
                  <a:pt x="14720" y="1483628"/>
                  <a:pt x="0" y="1266152"/>
                </a:cubicBezTo>
                <a:lnTo>
                  <a:pt x="0" y="1266152"/>
                </a:lnTo>
                <a:cubicBezTo>
                  <a:pt x="13299" y="1019221"/>
                  <a:pt x="-39001" y="662212"/>
                  <a:pt x="0" y="361765"/>
                </a:cubicBezTo>
                <a:close/>
              </a:path>
              <a:path w="3851563" h="2170546" stroke="0" extrusionOk="0">
                <a:moveTo>
                  <a:pt x="0" y="361765"/>
                </a:moveTo>
                <a:cubicBezTo>
                  <a:pt x="-18569" y="193721"/>
                  <a:pt x="183451" y="-14529"/>
                  <a:pt x="361765" y="0"/>
                </a:cubicBezTo>
                <a:cubicBezTo>
                  <a:pt x="443440" y="5290"/>
                  <a:pt x="528071" y="-8959"/>
                  <a:pt x="641927" y="0"/>
                </a:cubicBezTo>
                <a:lnTo>
                  <a:pt x="641927" y="0"/>
                </a:lnTo>
                <a:cubicBezTo>
                  <a:pt x="898620" y="8743"/>
                  <a:pt x="1454296" y="-76314"/>
                  <a:pt x="1604818" y="0"/>
                </a:cubicBezTo>
                <a:cubicBezTo>
                  <a:pt x="1825956" y="-97029"/>
                  <a:pt x="3287991" y="131935"/>
                  <a:pt x="3489798" y="0"/>
                </a:cubicBezTo>
                <a:cubicBezTo>
                  <a:pt x="3678233" y="-26779"/>
                  <a:pt x="3870752" y="147093"/>
                  <a:pt x="3851563" y="361765"/>
                </a:cubicBezTo>
                <a:cubicBezTo>
                  <a:pt x="3854885" y="510229"/>
                  <a:pt x="3788809" y="1034127"/>
                  <a:pt x="3851563" y="1266152"/>
                </a:cubicBezTo>
                <a:lnTo>
                  <a:pt x="3851563" y="1266152"/>
                </a:lnTo>
                <a:cubicBezTo>
                  <a:pt x="3841162" y="1469183"/>
                  <a:pt x="3882370" y="1736331"/>
                  <a:pt x="3851563" y="1808788"/>
                </a:cubicBezTo>
                <a:lnTo>
                  <a:pt x="3851563" y="1808781"/>
                </a:lnTo>
                <a:cubicBezTo>
                  <a:pt x="3882950" y="2005154"/>
                  <a:pt x="3656302" y="2180192"/>
                  <a:pt x="3489798" y="2170546"/>
                </a:cubicBezTo>
                <a:cubicBezTo>
                  <a:pt x="3090517" y="2198295"/>
                  <a:pt x="1915677" y="2039251"/>
                  <a:pt x="1604818" y="2170546"/>
                </a:cubicBezTo>
                <a:cubicBezTo>
                  <a:pt x="1380744" y="2207161"/>
                  <a:pt x="983072" y="2419010"/>
                  <a:pt x="772238" y="2626578"/>
                </a:cubicBezTo>
                <a:cubicBezTo>
                  <a:pt x="723457" y="2583329"/>
                  <a:pt x="715267" y="2386911"/>
                  <a:pt x="641927" y="2170546"/>
                </a:cubicBezTo>
                <a:cubicBezTo>
                  <a:pt x="603553" y="2176330"/>
                  <a:pt x="421677" y="2147091"/>
                  <a:pt x="361765" y="2170546"/>
                </a:cubicBezTo>
                <a:cubicBezTo>
                  <a:pt x="142572" y="2174860"/>
                  <a:pt x="21303" y="1991926"/>
                  <a:pt x="0" y="1808781"/>
                </a:cubicBezTo>
                <a:lnTo>
                  <a:pt x="0" y="1808788"/>
                </a:lnTo>
                <a:cubicBezTo>
                  <a:pt x="-24936" y="1642816"/>
                  <a:pt x="19123" y="1453799"/>
                  <a:pt x="0" y="1266152"/>
                </a:cubicBezTo>
                <a:lnTo>
                  <a:pt x="0" y="1266152"/>
                </a:lnTo>
                <a:cubicBezTo>
                  <a:pt x="-30360" y="1049437"/>
                  <a:pt x="35024" y="643411"/>
                  <a:pt x="0" y="361765"/>
                </a:cubicBezTo>
                <a:close/>
              </a:path>
            </a:pathLst>
          </a:custGeom>
          <a:solidFill>
            <a:srgbClr val="8EE0E2">
              <a:alpha val="66000"/>
            </a:srgbClr>
          </a:solidFill>
          <a:ln>
            <a:solidFill>
              <a:srgbClr val="8EE0E2"/>
            </a:solidFill>
            <a:extLst>
              <a:ext uri="{C807C97D-BFC1-408E-A445-0C87EB9F89A2}">
                <ask:lineSketchStyleProps xmlns:ask="http://schemas.microsoft.com/office/drawing/2018/sketchyshapes" sd="2842418190">
                  <a:prstGeom prst="wedgeRoundRectCallout">
                    <a:avLst>
                      <a:gd name="adj1" fmla="val -29950"/>
                      <a:gd name="adj2" fmla="val 71010"/>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4B479D"/>
                </a:solidFill>
                <a:latin typeface="Arial" panose="020B0604020202020204" pitchFamily="34" charset="0"/>
                <a:cs typeface="Arial" panose="020B0604020202020204" pitchFamily="34" charset="0"/>
              </a:rPr>
              <a:t>I need to apply another way</a:t>
            </a:r>
          </a:p>
          <a:p>
            <a:pPr algn="ctr"/>
            <a:endParaRPr lang="en-US" sz="500" b="1" dirty="0">
              <a:solidFill>
                <a:schemeClr val="tx1"/>
              </a:solidFill>
              <a:latin typeface="Arial" panose="020B0604020202020204" pitchFamily="34" charset="0"/>
              <a:cs typeface="Arial" panose="020B0604020202020204" pitchFamily="34" charset="0"/>
            </a:endParaRPr>
          </a:p>
          <a:p>
            <a:pPr algn="ctr"/>
            <a:endParaRPr lang="en-US" sz="500" b="1" dirty="0">
              <a:solidFill>
                <a:schemeClr val="tx1"/>
              </a:solidFill>
              <a:latin typeface="Arial" panose="020B0604020202020204" pitchFamily="34" charset="0"/>
              <a:cs typeface="Arial" panose="020B0604020202020204" pitchFamily="34" charset="0"/>
            </a:endParaRPr>
          </a:p>
          <a:p>
            <a:pPr algn="ctr"/>
            <a:r>
              <a:rPr lang="en-US" sz="1400" dirty="0">
                <a:solidFill>
                  <a:schemeClr val="tx1"/>
                </a:solidFill>
                <a:latin typeface="Arial" panose="020B0604020202020204" pitchFamily="34" charset="0"/>
                <a:cs typeface="Arial" panose="020B0604020202020204" pitchFamily="34" charset="0"/>
              </a:rPr>
              <a:t>Email the grants team at </a:t>
            </a:r>
            <a:br>
              <a:rPr lang="en-US" sz="1400" dirty="0">
                <a:solidFill>
                  <a:schemeClr val="tx1"/>
                </a:solidFill>
                <a:latin typeface="Arial" panose="020B0604020202020204" pitchFamily="34" charset="0"/>
                <a:cs typeface="Arial" panose="020B0604020202020204" pitchFamily="34" charset="0"/>
              </a:rPr>
            </a:br>
            <a:r>
              <a:rPr lang="en-US" sz="500" dirty="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a:p>
            <a:pPr algn="ctr"/>
            <a:r>
              <a:rPr lang="en-US" sz="1400" dirty="0">
                <a:solidFill>
                  <a:schemeClr val="tx1"/>
                </a:solidFill>
                <a:latin typeface="Arial" panose="020B0604020202020204" pitchFamily="34" charset="0"/>
                <a:cs typeface="Arial" panose="020B0604020202020204" pitchFamily="34" charset="0"/>
                <a:hlinkClick r:id="rId6"/>
              </a:rPr>
              <a:t>YJ_Grants@youthjustice.qld.gov.au</a:t>
            </a:r>
            <a:r>
              <a:rPr lang="en-US" sz="1400" dirty="0">
                <a:solidFill>
                  <a:schemeClr val="tx1"/>
                </a:solidFill>
                <a:latin typeface="Arial" panose="020B0604020202020204" pitchFamily="34" charset="0"/>
                <a:cs typeface="Arial" panose="020B0604020202020204" pitchFamily="34" charset="0"/>
              </a:rPr>
              <a:t> </a:t>
            </a:r>
            <a:endParaRPr lang="en-US" sz="700" dirty="0">
              <a:solidFill>
                <a:schemeClr val="tx1"/>
              </a:solidFill>
              <a:latin typeface="Arial" panose="020B0604020202020204" pitchFamily="34" charset="0"/>
              <a:cs typeface="Arial" panose="020B0604020202020204" pitchFamily="34" charset="0"/>
            </a:endParaRPr>
          </a:p>
          <a:p>
            <a:pPr algn="ctr"/>
            <a:r>
              <a:rPr lang="en-US" sz="1400" dirty="0">
                <a:solidFill>
                  <a:schemeClr val="tx1"/>
                </a:solidFill>
                <a:latin typeface="Arial" panose="020B0604020202020204" pitchFamily="34" charset="0"/>
                <a:cs typeface="Arial" panose="020B0604020202020204" pitchFamily="34" charset="0"/>
              </a:rPr>
              <a:t>and ask about your options</a:t>
            </a:r>
            <a:endParaRPr lang="en-AU" sz="1400" b="1" dirty="0">
              <a:solidFill>
                <a:schemeClr val="tx1"/>
              </a:solidFill>
              <a:latin typeface="Arial" panose="020B0604020202020204" pitchFamily="34" charset="0"/>
              <a:cs typeface="Arial" panose="020B0604020202020204" pitchFamily="34" charset="0"/>
            </a:endParaRPr>
          </a:p>
        </p:txBody>
      </p:sp>
      <p:pic>
        <p:nvPicPr>
          <p:cNvPr id="20" name="Graphic 19" descr="Laptop with solid fill">
            <a:extLst>
              <a:ext uri="{FF2B5EF4-FFF2-40B4-BE49-F238E27FC236}">
                <a16:creationId xmlns:a16="http://schemas.microsoft.com/office/drawing/2014/main" id="{37220DEA-2CF7-EC1F-7089-077CCA6A06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81256" y="1988127"/>
            <a:ext cx="1036782" cy="1036782"/>
          </a:xfrm>
          <a:prstGeom prst="rect">
            <a:avLst/>
          </a:prstGeom>
        </p:spPr>
      </p:pic>
      <p:pic>
        <p:nvPicPr>
          <p:cNvPr id="22" name="Graphic 21" descr="Hourglass 90% with solid fill">
            <a:extLst>
              <a:ext uri="{FF2B5EF4-FFF2-40B4-BE49-F238E27FC236}">
                <a16:creationId xmlns:a16="http://schemas.microsoft.com/office/drawing/2014/main" id="{36124EA7-78F9-D225-F469-6DB6195591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47128" y="4695479"/>
            <a:ext cx="914400" cy="914400"/>
          </a:xfrm>
          <a:prstGeom prst="rect">
            <a:avLst/>
          </a:prstGeom>
        </p:spPr>
      </p:pic>
      <p:pic>
        <p:nvPicPr>
          <p:cNvPr id="26" name="Graphic 25" descr="Badge Question Mark with solid fill">
            <a:extLst>
              <a:ext uri="{FF2B5EF4-FFF2-40B4-BE49-F238E27FC236}">
                <a16:creationId xmlns:a16="http://schemas.microsoft.com/office/drawing/2014/main" id="{64FDD677-1841-3CA2-D290-134A602030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19276" y="4798059"/>
            <a:ext cx="914400" cy="914400"/>
          </a:xfrm>
          <a:prstGeom prst="rect">
            <a:avLst/>
          </a:prstGeom>
        </p:spPr>
      </p:pic>
    </p:spTree>
    <p:extLst>
      <p:ext uri="{BB962C8B-B14F-4D97-AF65-F5344CB8AC3E}">
        <p14:creationId xmlns:p14="http://schemas.microsoft.com/office/powerpoint/2010/main" val="132838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D0E67B-6814-BB1C-9C0B-5E2141416BAC}"/>
              </a:ext>
            </a:extLst>
          </p:cNvPr>
          <p:cNvSpPr txBox="1"/>
          <p:nvPr/>
        </p:nvSpPr>
        <p:spPr>
          <a:xfrm>
            <a:off x="669679" y="599800"/>
            <a:ext cx="6586152" cy="1323439"/>
          </a:xfrm>
          <a:prstGeom prst="rect">
            <a:avLst/>
          </a:prstGeom>
          <a:noFill/>
        </p:spPr>
        <p:txBody>
          <a:bodyPr wrap="square" rtlCol="0">
            <a:spAutoFit/>
          </a:bodyPr>
          <a:lstStyle/>
          <a:p>
            <a:r>
              <a:rPr lang="en-US" sz="4000" b="1" dirty="0">
                <a:solidFill>
                  <a:srgbClr val="4B479D"/>
                </a:solidFill>
                <a:latin typeface="Arial" panose="020B0604020202020204" pitchFamily="34" charset="0"/>
                <a:cs typeface="Arial" panose="020B0604020202020204" pitchFamily="34" charset="0"/>
              </a:rPr>
              <a:t>Acknowledgement of Country </a:t>
            </a:r>
          </a:p>
        </p:txBody>
      </p:sp>
      <p:sp>
        <p:nvSpPr>
          <p:cNvPr id="5" name="TextBox 4">
            <a:extLst>
              <a:ext uri="{FF2B5EF4-FFF2-40B4-BE49-F238E27FC236}">
                <a16:creationId xmlns:a16="http://schemas.microsoft.com/office/drawing/2014/main" id="{8A07A974-9508-6E88-6933-84DA2F0EF1F8}"/>
              </a:ext>
            </a:extLst>
          </p:cNvPr>
          <p:cNvSpPr txBox="1"/>
          <p:nvPr/>
        </p:nvSpPr>
        <p:spPr>
          <a:xfrm>
            <a:off x="669679" y="1955534"/>
            <a:ext cx="7648698" cy="3046988"/>
          </a:xfrm>
          <a:prstGeom prst="rect">
            <a:avLst/>
          </a:prstGeom>
          <a:noFill/>
        </p:spPr>
        <p:txBody>
          <a:bodyPr wrap="square" rtlCol="0">
            <a:spAutoFit/>
          </a:bodyPr>
          <a:lstStyle/>
          <a:p>
            <a:pPr marL="0" indent="0">
              <a:buNone/>
            </a:pPr>
            <a:r>
              <a:rPr lang="en-AU" sz="2400" dirty="0">
                <a:latin typeface="Arial" panose="020B0604020202020204" pitchFamily="34" charset="0"/>
                <a:cs typeface="Arial" panose="020B0604020202020204" pitchFamily="34" charset="0"/>
              </a:rPr>
              <a:t>We respectfully acknowledge the First Nations peoples of Australia and recognise them as the Traditional Owners and Custodians of this country.</a:t>
            </a:r>
          </a:p>
          <a:p>
            <a:pPr marL="0" indent="0">
              <a:buNone/>
            </a:pPr>
            <a:endParaRPr lang="en-AU"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We recognise their cultural and spiritual connections with land, sea, family and community.</a:t>
            </a:r>
          </a:p>
          <a:p>
            <a:pPr marL="0" indent="0">
              <a:buNone/>
            </a:pPr>
            <a:endParaRPr lang="en-AU"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We pay our respects to Elders, past and present.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404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60E0E-2B0F-655D-10F6-53690A0FEBAA}"/>
              </a:ext>
            </a:extLst>
          </p:cNvPr>
          <p:cNvPicPr>
            <a:picLocks noChangeAspect="1"/>
          </p:cNvPicPr>
          <p:nvPr/>
        </p:nvPicPr>
        <p:blipFill>
          <a:blip r:embed="rId3">
            <a:alphaModFix amt="82000"/>
          </a:blip>
          <a:stretch>
            <a:fillRect/>
          </a:stretch>
        </p:blipFill>
        <p:spPr>
          <a:xfrm>
            <a:off x="-18473" y="-243840"/>
            <a:ext cx="12192000" cy="7101840"/>
          </a:xfrm>
          <a:prstGeom prst="rect">
            <a:avLst/>
          </a:prstGeom>
        </p:spPr>
      </p:pic>
      <p:sp>
        <p:nvSpPr>
          <p:cNvPr id="6" name="TextBox 5">
            <a:extLst>
              <a:ext uri="{FF2B5EF4-FFF2-40B4-BE49-F238E27FC236}">
                <a16:creationId xmlns:a16="http://schemas.microsoft.com/office/drawing/2014/main" id="{F73F50DF-FE4C-C522-0456-8365D1E663B1}"/>
              </a:ext>
            </a:extLst>
          </p:cNvPr>
          <p:cNvSpPr txBox="1"/>
          <p:nvPr/>
        </p:nvSpPr>
        <p:spPr>
          <a:xfrm>
            <a:off x="725097" y="3307080"/>
            <a:ext cx="9344333" cy="2585323"/>
          </a:xfrm>
          <a:prstGeom prst="rect">
            <a:avLst/>
          </a:prstGeom>
          <a:noFill/>
        </p:spPr>
        <p:txBody>
          <a:bodyPr wrap="square" lIns="91440" tIns="45720" rIns="91440" bIns="45720" rtlCol="0" anchor="t">
            <a:spAutoFit/>
          </a:bodyPr>
          <a:lstStyle/>
          <a:p>
            <a:r>
              <a:rPr lang="en-AU" sz="3900" b="1" dirty="0">
                <a:solidFill>
                  <a:srgbClr val="4B479D"/>
                </a:solidFill>
                <a:latin typeface="Arial"/>
                <a:cs typeface="Arial"/>
              </a:rPr>
              <a:t>Everyone has a role to play. </a:t>
            </a:r>
            <a:endParaRPr lang="en-AU" sz="3900" b="1">
              <a:solidFill>
                <a:srgbClr val="4B479D"/>
              </a:solidFill>
              <a:latin typeface="Arial" panose="020B0604020202020204" pitchFamily="34" charset="0"/>
              <a:cs typeface="Arial" panose="020B0604020202020204" pitchFamily="34" charset="0"/>
            </a:endParaRPr>
          </a:p>
          <a:p>
            <a:endParaRPr lang="en-AU" sz="3900" b="1">
              <a:solidFill>
                <a:srgbClr val="4B479D"/>
              </a:solidFill>
              <a:latin typeface="Arial" panose="020B0604020202020204" pitchFamily="34" charset="0"/>
              <a:cs typeface="Arial" panose="020B0604020202020204" pitchFamily="34" charset="0"/>
            </a:endParaRPr>
          </a:p>
          <a:p>
            <a:r>
              <a:rPr lang="en-AU" sz="2800" dirty="0">
                <a:latin typeface="Arial"/>
                <a:cs typeface="Arial"/>
              </a:rPr>
              <a:t>Together, we can change the story of youth crime concerns and build a brighter future for young people and our communities.</a:t>
            </a:r>
            <a:endParaRPr lang="en-US" sz="2800" dirty="0">
              <a:latin typeface="Arial"/>
              <a:cs typeface="Arial"/>
            </a:endParaRPr>
          </a:p>
        </p:txBody>
      </p:sp>
    </p:spTree>
    <p:extLst>
      <p:ext uri="{BB962C8B-B14F-4D97-AF65-F5344CB8AC3E}">
        <p14:creationId xmlns:p14="http://schemas.microsoft.com/office/powerpoint/2010/main" val="372603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414C94-89C2-986C-62F2-FDDC42D339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212731" y="0"/>
            <a:ext cx="5514823" cy="6534150"/>
          </a:xfrm>
          <a:prstGeom prst="rect">
            <a:avLst/>
          </a:prstGeom>
          <a:effectLst>
            <a:softEdge rad="127000"/>
          </a:effectLst>
        </p:spPr>
      </p:pic>
      <p:sp>
        <p:nvSpPr>
          <p:cNvPr id="4" name="TextBox 3">
            <a:extLst>
              <a:ext uri="{FF2B5EF4-FFF2-40B4-BE49-F238E27FC236}">
                <a16:creationId xmlns:a16="http://schemas.microsoft.com/office/drawing/2014/main" id="{D68D9F5C-5913-11ED-A710-A0164E71D418}"/>
              </a:ext>
            </a:extLst>
          </p:cNvPr>
          <p:cNvSpPr txBox="1"/>
          <p:nvPr/>
        </p:nvSpPr>
        <p:spPr>
          <a:xfrm>
            <a:off x="5584587" y="875317"/>
            <a:ext cx="5459205" cy="1077218"/>
          </a:xfrm>
          <a:prstGeom prst="rect">
            <a:avLst/>
          </a:prstGeom>
          <a:noFill/>
        </p:spPr>
        <p:txBody>
          <a:bodyPr wrap="square" lIns="91440" tIns="45720" rIns="91440" bIns="45720" rtlCol="0" anchor="t">
            <a:spAutoFit/>
          </a:bodyPr>
          <a:lstStyle/>
          <a:p>
            <a:r>
              <a:rPr lang="en-AU" sz="3200" b="1" dirty="0">
                <a:solidFill>
                  <a:srgbClr val="4B479D"/>
                </a:solidFill>
                <a:latin typeface="Arial"/>
                <a:cs typeface="Arial"/>
              </a:rPr>
              <a:t>Responding to youth crime concerns in your area</a:t>
            </a:r>
            <a:endParaRPr lang="en-US" sz="3200" b="1" dirty="0">
              <a:solidFill>
                <a:srgbClr val="4B479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1C796D-8C13-3E2B-B94E-80ACDC41D076}"/>
              </a:ext>
            </a:extLst>
          </p:cNvPr>
          <p:cNvSpPr txBox="1"/>
          <p:nvPr/>
        </p:nvSpPr>
        <p:spPr>
          <a:xfrm>
            <a:off x="5584587" y="1952881"/>
            <a:ext cx="5886688" cy="3600986"/>
          </a:xfrm>
          <a:prstGeom prst="rect">
            <a:avLst/>
          </a:prstGeom>
          <a:noFill/>
        </p:spPr>
        <p:txBody>
          <a:bodyPr wrap="square" lIns="91440" tIns="45720" rIns="91440" bIns="45720" rtlCol="0" anchor="t">
            <a:spAutoFit/>
          </a:bodyPr>
          <a:lstStyle/>
          <a:p>
            <a:pPr>
              <a:spcAft>
                <a:spcPts val="1200"/>
              </a:spcAft>
            </a:pPr>
            <a:r>
              <a:rPr lang="en-US" dirty="0">
                <a:latin typeface="Arial"/>
                <a:ea typeface="+mn-lt"/>
                <a:cs typeface="Arial"/>
              </a:rPr>
              <a:t>The Queensland Government is committed to reducing youth crime concerns in local communities and improving community safety across Queensland.</a:t>
            </a:r>
            <a:endParaRPr lang="en-US" dirty="0">
              <a:latin typeface="Arial"/>
              <a:ea typeface="Calibri"/>
              <a:cs typeface="Arial"/>
            </a:endParaRPr>
          </a:p>
          <a:p>
            <a:pPr>
              <a:spcAft>
                <a:spcPts val="1200"/>
              </a:spcAft>
            </a:pPr>
            <a:r>
              <a:rPr lang="en-US" b="1" dirty="0">
                <a:solidFill>
                  <a:srgbClr val="4B479D"/>
                </a:solidFill>
                <a:latin typeface="Arial"/>
                <a:cs typeface="Arial"/>
              </a:rPr>
              <a:t>Youth Justice Crime Prevention Grants </a:t>
            </a:r>
          </a:p>
          <a:p>
            <a:pPr>
              <a:spcAft>
                <a:spcPts val="1200"/>
              </a:spcAft>
            </a:pPr>
            <a:r>
              <a:rPr lang="en-US" dirty="0">
                <a:solidFill>
                  <a:srgbClr val="000000"/>
                </a:solidFill>
                <a:latin typeface="Arial"/>
                <a:cs typeface="Arial"/>
              </a:rPr>
              <a:t>Supporting community-based solutions that address youth crime concerns and improve the health, education and employment opportunities for young people who may be displaying anti-social </a:t>
            </a:r>
            <a:r>
              <a:rPr lang="en-US" dirty="0" err="1">
                <a:solidFill>
                  <a:srgbClr val="000000"/>
                </a:solidFill>
                <a:latin typeface="Arial"/>
                <a:cs typeface="Arial"/>
              </a:rPr>
              <a:t>behaviours</a:t>
            </a:r>
            <a:r>
              <a:rPr lang="en-US" dirty="0">
                <a:solidFill>
                  <a:srgbClr val="000000"/>
                </a:solidFill>
                <a:latin typeface="Arial"/>
                <a:cs typeface="Arial"/>
              </a:rPr>
              <a:t>.</a:t>
            </a:r>
            <a:endParaRPr lang="en-US" dirty="0"/>
          </a:p>
          <a:p>
            <a:pPr>
              <a:spcAft>
                <a:spcPts val="1200"/>
              </a:spcAft>
            </a:pPr>
            <a:r>
              <a:rPr lang="en-US" dirty="0">
                <a:solidFill>
                  <a:srgbClr val="000000"/>
                </a:solidFill>
                <a:latin typeface="Arial"/>
                <a:cs typeface="Arial"/>
              </a:rPr>
              <a:t>Locally identified areas of community concern guide the government's approach to the Youth Justice Community-based Crime Action (CBCA) grants. </a:t>
            </a:r>
            <a:endParaRPr lang="en-US">
              <a:solidFill>
                <a:srgbClr val="000000"/>
              </a:solidFill>
              <a:latin typeface="Calibri"/>
              <a:cs typeface="Calibri"/>
            </a:endParaRPr>
          </a:p>
        </p:txBody>
      </p:sp>
    </p:spTree>
    <p:extLst>
      <p:ext uri="{BB962C8B-B14F-4D97-AF65-F5344CB8AC3E}">
        <p14:creationId xmlns:p14="http://schemas.microsoft.com/office/powerpoint/2010/main" val="1332430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D9F5C-5913-11ED-A710-A0164E71D418}"/>
              </a:ext>
            </a:extLst>
          </p:cNvPr>
          <p:cNvSpPr txBox="1"/>
          <p:nvPr/>
        </p:nvSpPr>
        <p:spPr>
          <a:xfrm>
            <a:off x="669678" y="599800"/>
            <a:ext cx="9344333" cy="707886"/>
          </a:xfrm>
          <a:prstGeom prst="rect">
            <a:avLst/>
          </a:prstGeom>
          <a:noFill/>
        </p:spPr>
        <p:txBody>
          <a:bodyPr wrap="square" rtlCol="0">
            <a:spAutoFit/>
          </a:bodyPr>
          <a:lstStyle/>
          <a:p>
            <a:r>
              <a:rPr lang="en-US" sz="4000" b="1" dirty="0">
                <a:solidFill>
                  <a:srgbClr val="4B479D"/>
                </a:solidFill>
                <a:latin typeface="Arial" panose="020B0604020202020204" pitchFamily="34" charset="0"/>
                <a:cs typeface="Arial" panose="020B0604020202020204" pitchFamily="34" charset="0"/>
              </a:rPr>
              <a:t>Youth Justice – our role</a:t>
            </a:r>
          </a:p>
        </p:txBody>
      </p:sp>
      <p:pic>
        <p:nvPicPr>
          <p:cNvPr id="2" name="Graphic 1">
            <a:extLst>
              <a:ext uri="{FF2B5EF4-FFF2-40B4-BE49-F238E27FC236}">
                <a16:creationId xmlns:a16="http://schemas.microsoft.com/office/drawing/2014/main" id="{57BFE54B-4164-2A1D-98FA-A0D47D74755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9677" y="1452628"/>
            <a:ext cx="1746951" cy="1746951"/>
          </a:xfrm>
          <a:prstGeom prst="rect">
            <a:avLst/>
          </a:prstGeom>
        </p:spPr>
      </p:pic>
      <p:pic>
        <p:nvPicPr>
          <p:cNvPr id="3" name="Graphic 2">
            <a:extLst>
              <a:ext uri="{FF2B5EF4-FFF2-40B4-BE49-F238E27FC236}">
                <a16:creationId xmlns:a16="http://schemas.microsoft.com/office/drawing/2014/main" id="{F4D59AD8-0ECA-00F2-8DC7-3E7CD8F16D8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69677" y="3826372"/>
            <a:ext cx="1579000" cy="1579000"/>
          </a:xfrm>
          <a:prstGeom prst="rect">
            <a:avLst/>
          </a:prstGeom>
        </p:spPr>
      </p:pic>
      <p:sp>
        <p:nvSpPr>
          <p:cNvPr id="6" name="TextBox 5">
            <a:extLst>
              <a:ext uri="{FF2B5EF4-FFF2-40B4-BE49-F238E27FC236}">
                <a16:creationId xmlns:a16="http://schemas.microsoft.com/office/drawing/2014/main" id="{07522E15-C14B-7C3F-B3F1-28286EC5DE05}"/>
              </a:ext>
            </a:extLst>
          </p:cNvPr>
          <p:cNvSpPr txBox="1"/>
          <p:nvPr/>
        </p:nvSpPr>
        <p:spPr>
          <a:xfrm>
            <a:off x="2672613" y="1765074"/>
            <a:ext cx="8430815" cy="1384995"/>
          </a:xfrm>
          <a:prstGeom prst="rect">
            <a:avLst/>
          </a:prstGeom>
          <a:noFill/>
        </p:spPr>
        <p:txBody>
          <a:bodyPr wrap="square" lIns="91440" tIns="45720" rIns="91440" bIns="45720" rtlCol="0" anchor="t">
            <a:spAutoFit/>
          </a:bodyPr>
          <a:lstStyle/>
          <a:p>
            <a:r>
              <a:rPr lang="en-AU" sz="2800" dirty="0">
                <a:latin typeface="Arial"/>
                <a:cs typeface="Arial"/>
              </a:rPr>
              <a:t>Support children, young people and their families to address youth crime and improve community safety. </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4FBB3DC-B326-B9D0-5BE7-30965D291DA5}"/>
              </a:ext>
            </a:extLst>
          </p:cNvPr>
          <p:cNvSpPr txBox="1"/>
          <p:nvPr/>
        </p:nvSpPr>
        <p:spPr>
          <a:xfrm>
            <a:off x="2672612" y="3839399"/>
            <a:ext cx="8430815" cy="1384995"/>
          </a:xfrm>
          <a:prstGeom prst="rect">
            <a:avLst/>
          </a:prstGeom>
          <a:noFill/>
        </p:spPr>
        <p:txBody>
          <a:bodyPr wrap="square" rtlCol="0">
            <a:spAutoFit/>
          </a:bodyPr>
          <a:lstStyle/>
          <a:p>
            <a:pPr marL="0" indent="0">
              <a:buNone/>
            </a:pPr>
            <a:r>
              <a:rPr lang="en-AU" sz="2800" dirty="0">
                <a:latin typeface="Arial" panose="020B0604020202020204" pitchFamily="34" charset="0"/>
                <a:cs typeface="Arial" panose="020B0604020202020204" pitchFamily="34" charset="0"/>
              </a:rPr>
              <a:t>Partner with non-government organisations and other government agencies to achieve positive outcomes for young people and their families.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125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BF8B-D393-1B04-B1C5-7D71FB0F2F19}"/>
              </a:ext>
            </a:extLst>
          </p:cNvPr>
          <p:cNvSpPr>
            <a:spLocks noGrp="1"/>
          </p:cNvSpPr>
          <p:nvPr>
            <p:ph type="title"/>
          </p:nvPr>
        </p:nvSpPr>
        <p:spPr/>
        <p:txBody>
          <a:bodyPr/>
          <a:lstStyle/>
          <a:p>
            <a:r>
              <a:rPr lang="en-US" sz="4400" b="1" dirty="0">
                <a:solidFill>
                  <a:srgbClr val="4B479D"/>
                </a:solidFill>
                <a:latin typeface="Arial" panose="020B0604020202020204" pitchFamily="34" charset="0"/>
                <a:cs typeface="Arial" panose="020B0604020202020204" pitchFamily="34" charset="0"/>
              </a:rPr>
              <a:t>Youth Justice – our purpose</a:t>
            </a:r>
            <a:br>
              <a:rPr lang="en-US" sz="4400" b="1" dirty="0">
                <a:solidFill>
                  <a:srgbClr val="4B479D"/>
                </a:solidFill>
                <a:latin typeface="Arial" panose="020B0604020202020204" pitchFamily="34" charset="0"/>
                <a:cs typeface="Arial" panose="020B0604020202020204" pitchFamily="34" charset="0"/>
              </a:rPr>
            </a:br>
            <a:endParaRPr lang="en-AU" dirty="0"/>
          </a:p>
        </p:txBody>
      </p:sp>
      <p:grpSp>
        <p:nvGrpSpPr>
          <p:cNvPr id="4" name="Group 3">
            <a:extLst>
              <a:ext uri="{FF2B5EF4-FFF2-40B4-BE49-F238E27FC236}">
                <a16:creationId xmlns:a16="http://schemas.microsoft.com/office/drawing/2014/main" id="{17D65817-1795-9E17-B49D-EE084DF27803}"/>
              </a:ext>
            </a:extLst>
          </p:cNvPr>
          <p:cNvGrpSpPr/>
          <p:nvPr/>
        </p:nvGrpSpPr>
        <p:grpSpPr>
          <a:xfrm>
            <a:off x="848059" y="2539082"/>
            <a:ext cx="1914525" cy="1990114"/>
            <a:chOff x="848059" y="2539082"/>
            <a:chExt cx="1914525" cy="1990114"/>
          </a:xfrm>
        </p:grpSpPr>
        <p:pic>
          <p:nvPicPr>
            <p:cNvPr id="5" name="Graphic 4">
              <a:extLst>
                <a:ext uri="{FF2B5EF4-FFF2-40B4-BE49-F238E27FC236}">
                  <a16:creationId xmlns:a16="http://schemas.microsoft.com/office/drawing/2014/main" id="{1A7A2449-F9EC-D703-A53F-B7B260B5CFB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8420" y="2539082"/>
              <a:ext cx="1513805" cy="1513805"/>
            </a:xfrm>
            <a:prstGeom prst="rect">
              <a:avLst/>
            </a:prstGeom>
          </p:spPr>
        </p:pic>
        <p:sp>
          <p:nvSpPr>
            <p:cNvPr id="6" name="TextBox 5">
              <a:extLst>
                <a:ext uri="{FF2B5EF4-FFF2-40B4-BE49-F238E27FC236}">
                  <a16:creationId xmlns:a16="http://schemas.microsoft.com/office/drawing/2014/main" id="{E8F4F3FB-8454-F468-B94E-F80FF0DF9880}"/>
                </a:ext>
              </a:extLst>
            </p:cNvPr>
            <p:cNvSpPr txBox="1"/>
            <p:nvPr/>
          </p:nvSpPr>
          <p:spPr>
            <a:xfrm>
              <a:off x="848059" y="4129086"/>
              <a:ext cx="1914525" cy="400110"/>
            </a:xfrm>
            <a:prstGeom prst="rect">
              <a:avLst/>
            </a:prstGeom>
            <a:noFill/>
          </p:spPr>
          <p:txBody>
            <a:bodyPr wrap="square">
              <a:spAutoFit/>
            </a:bodyPr>
            <a:lstStyle/>
            <a:p>
              <a:pPr algn="ctr">
                <a:spcAft>
                  <a:spcPts val="1200"/>
                </a:spcAft>
                <a:buClr>
                  <a:srgbClr val="00B050"/>
                </a:buClr>
              </a:pPr>
              <a:r>
                <a:rPr lang="en-AU" sz="2000">
                  <a:latin typeface="Arial" panose="020B0604020202020204" pitchFamily="34" charset="0"/>
                  <a:cs typeface="Arial" panose="020B0604020202020204" pitchFamily="34" charset="0"/>
                </a:rPr>
                <a:t>Community-led</a:t>
              </a:r>
              <a:endParaRPr lang="en-AU" sz="1400">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31852B5D-0BF4-17DB-9B7F-340913D94D17}"/>
              </a:ext>
            </a:extLst>
          </p:cNvPr>
          <p:cNvGrpSpPr/>
          <p:nvPr/>
        </p:nvGrpSpPr>
        <p:grpSpPr>
          <a:xfrm>
            <a:off x="3743212" y="2539082"/>
            <a:ext cx="1914525" cy="2297890"/>
            <a:chOff x="3743212" y="2539082"/>
            <a:chExt cx="1914525" cy="2297890"/>
          </a:xfrm>
        </p:grpSpPr>
        <p:pic>
          <p:nvPicPr>
            <p:cNvPr id="8" name="Graphic 7">
              <a:extLst>
                <a:ext uri="{FF2B5EF4-FFF2-40B4-BE49-F238E27FC236}">
                  <a16:creationId xmlns:a16="http://schemas.microsoft.com/office/drawing/2014/main" id="{85A4D83B-7E54-2A76-FD9E-6EAC320818F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943573" y="2539082"/>
              <a:ext cx="1513805" cy="1513805"/>
            </a:xfrm>
            <a:prstGeom prst="rect">
              <a:avLst/>
            </a:prstGeom>
          </p:spPr>
        </p:pic>
        <p:sp>
          <p:nvSpPr>
            <p:cNvPr id="9" name="TextBox 8">
              <a:extLst>
                <a:ext uri="{FF2B5EF4-FFF2-40B4-BE49-F238E27FC236}">
                  <a16:creationId xmlns:a16="http://schemas.microsoft.com/office/drawing/2014/main" id="{F0015594-F106-29D0-C8C9-B2525CAABEEA}"/>
                </a:ext>
              </a:extLst>
            </p:cNvPr>
            <p:cNvSpPr txBox="1"/>
            <p:nvPr/>
          </p:nvSpPr>
          <p:spPr>
            <a:xfrm>
              <a:off x="3743212" y="4129086"/>
              <a:ext cx="1914525" cy="707886"/>
            </a:xfrm>
            <a:prstGeom prst="rect">
              <a:avLst/>
            </a:prstGeom>
            <a:noFill/>
          </p:spPr>
          <p:txBody>
            <a:bodyPr wrap="square">
              <a:spAutoFit/>
            </a:bodyPr>
            <a:lstStyle/>
            <a:p>
              <a:pPr algn="ctr">
                <a:spcAft>
                  <a:spcPts val="1200"/>
                </a:spcAft>
                <a:buClr>
                  <a:srgbClr val="00B050"/>
                </a:buClr>
              </a:pPr>
              <a:r>
                <a:rPr lang="en-AU" sz="2000">
                  <a:latin typeface="Arial" panose="020B0604020202020204" pitchFamily="34" charset="0"/>
                  <a:cs typeface="Arial" panose="020B0604020202020204" pitchFamily="34" charset="0"/>
                </a:rPr>
                <a:t>Place-based responses</a:t>
              </a:r>
            </a:p>
          </p:txBody>
        </p:sp>
      </p:grpSp>
      <p:grpSp>
        <p:nvGrpSpPr>
          <p:cNvPr id="10" name="Group 9">
            <a:extLst>
              <a:ext uri="{FF2B5EF4-FFF2-40B4-BE49-F238E27FC236}">
                <a16:creationId xmlns:a16="http://schemas.microsoft.com/office/drawing/2014/main" id="{1FFD5E47-D30F-8920-FE91-AC96223CCC19}"/>
              </a:ext>
            </a:extLst>
          </p:cNvPr>
          <p:cNvGrpSpPr/>
          <p:nvPr/>
        </p:nvGrpSpPr>
        <p:grpSpPr>
          <a:xfrm>
            <a:off x="6400801" y="2539082"/>
            <a:ext cx="2388760" cy="2297890"/>
            <a:chOff x="6400801" y="2539082"/>
            <a:chExt cx="2388760" cy="2297890"/>
          </a:xfrm>
        </p:grpSpPr>
        <p:pic>
          <p:nvPicPr>
            <p:cNvPr id="11" name="Graphic 10">
              <a:extLst>
                <a:ext uri="{FF2B5EF4-FFF2-40B4-BE49-F238E27FC236}">
                  <a16:creationId xmlns:a16="http://schemas.microsoft.com/office/drawing/2014/main" id="{2980076B-FE3F-790E-64A5-3CACE18DF2E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838726" y="2539082"/>
              <a:ext cx="1513805" cy="1513805"/>
            </a:xfrm>
            <a:prstGeom prst="rect">
              <a:avLst/>
            </a:prstGeom>
          </p:spPr>
        </p:pic>
        <p:sp>
          <p:nvSpPr>
            <p:cNvPr id="12" name="TextBox 11">
              <a:extLst>
                <a:ext uri="{FF2B5EF4-FFF2-40B4-BE49-F238E27FC236}">
                  <a16:creationId xmlns:a16="http://schemas.microsoft.com/office/drawing/2014/main" id="{E5EA656E-BBCF-1E69-F817-DAF11820C56D}"/>
                </a:ext>
              </a:extLst>
            </p:cNvPr>
            <p:cNvSpPr txBox="1"/>
            <p:nvPr/>
          </p:nvSpPr>
          <p:spPr>
            <a:xfrm>
              <a:off x="6400801" y="4129086"/>
              <a:ext cx="2388760" cy="707886"/>
            </a:xfrm>
            <a:prstGeom prst="rect">
              <a:avLst/>
            </a:prstGeom>
            <a:noFill/>
          </p:spPr>
          <p:txBody>
            <a:bodyPr wrap="square">
              <a:spAutoFit/>
            </a:bodyPr>
            <a:lstStyle/>
            <a:p>
              <a:pPr algn="ctr">
                <a:spcAft>
                  <a:spcPts val="1200"/>
                </a:spcAft>
                <a:buClr>
                  <a:srgbClr val="00B050"/>
                </a:buClr>
              </a:pPr>
              <a:r>
                <a:rPr lang="en-AU" sz="2000">
                  <a:latin typeface="Arial" panose="020B0604020202020204" pitchFamily="34" charset="0"/>
                  <a:cs typeface="Arial" panose="020B0604020202020204" pitchFamily="34" charset="0"/>
                </a:rPr>
                <a:t>Working together – changing the story</a:t>
              </a:r>
            </a:p>
          </p:txBody>
        </p:sp>
      </p:grpSp>
      <p:grpSp>
        <p:nvGrpSpPr>
          <p:cNvPr id="13" name="Group 12">
            <a:extLst>
              <a:ext uri="{FF2B5EF4-FFF2-40B4-BE49-F238E27FC236}">
                <a16:creationId xmlns:a16="http://schemas.microsoft.com/office/drawing/2014/main" id="{08DBBA74-3763-4026-5DFB-742B8A40163B}"/>
              </a:ext>
            </a:extLst>
          </p:cNvPr>
          <p:cNvGrpSpPr/>
          <p:nvPr/>
        </p:nvGrpSpPr>
        <p:grpSpPr>
          <a:xfrm>
            <a:off x="9311951" y="2539081"/>
            <a:ext cx="2388759" cy="2605668"/>
            <a:chOff x="9311951" y="2539081"/>
            <a:chExt cx="2388759" cy="2605668"/>
          </a:xfrm>
        </p:grpSpPr>
        <p:pic>
          <p:nvPicPr>
            <p:cNvPr id="14" name="Graphic 13">
              <a:extLst>
                <a:ext uri="{FF2B5EF4-FFF2-40B4-BE49-F238E27FC236}">
                  <a16:creationId xmlns:a16="http://schemas.microsoft.com/office/drawing/2014/main" id="{F9188EF6-3EA3-02D0-71E3-B8D8123AC8D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733879" y="2539081"/>
              <a:ext cx="1513805" cy="1513805"/>
            </a:xfrm>
            <a:prstGeom prst="rect">
              <a:avLst/>
            </a:prstGeom>
          </p:spPr>
        </p:pic>
        <p:sp>
          <p:nvSpPr>
            <p:cNvPr id="15" name="TextBox 14">
              <a:extLst>
                <a:ext uri="{FF2B5EF4-FFF2-40B4-BE49-F238E27FC236}">
                  <a16:creationId xmlns:a16="http://schemas.microsoft.com/office/drawing/2014/main" id="{C3A4B3EF-EADB-5820-685A-6193C55E8BC9}"/>
                </a:ext>
              </a:extLst>
            </p:cNvPr>
            <p:cNvSpPr txBox="1"/>
            <p:nvPr/>
          </p:nvSpPr>
          <p:spPr>
            <a:xfrm>
              <a:off x="9311951" y="4129086"/>
              <a:ext cx="2388759" cy="1015663"/>
            </a:xfrm>
            <a:prstGeom prst="rect">
              <a:avLst/>
            </a:prstGeom>
            <a:noFill/>
          </p:spPr>
          <p:txBody>
            <a:bodyPr wrap="square">
              <a:spAutoFit/>
            </a:bodyPr>
            <a:lstStyle/>
            <a:p>
              <a:pPr algn="ctr">
                <a:spcAft>
                  <a:spcPts val="1200"/>
                </a:spcAft>
                <a:buClr>
                  <a:srgbClr val="00B050"/>
                </a:buClr>
              </a:pPr>
              <a:r>
                <a:rPr lang="en-AU" sz="2000">
                  <a:latin typeface="Arial" panose="020B0604020202020204" pitchFamily="34" charset="0"/>
                  <a:cs typeface="Arial" panose="020B0604020202020204" pitchFamily="34" charset="0"/>
                </a:rPr>
                <a:t>Keep children, young people and communities safe.</a:t>
              </a:r>
            </a:p>
          </p:txBody>
        </p:sp>
      </p:grpSp>
    </p:spTree>
    <p:extLst>
      <p:ext uri="{BB962C8B-B14F-4D97-AF65-F5344CB8AC3E}">
        <p14:creationId xmlns:p14="http://schemas.microsoft.com/office/powerpoint/2010/main" val="373605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9F40-BFA0-C10D-1C03-44B9297883CB}"/>
              </a:ext>
            </a:extLst>
          </p:cNvPr>
          <p:cNvSpPr>
            <a:spLocks noGrp="1"/>
          </p:cNvSpPr>
          <p:nvPr>
            <p:ph type="title"/>
          </p:nvPr>
        </p:nvSpPr>
        <p:spPr/>
        <p:txBody>
          <a:bodyPr/>
          <a:lstStyle/>
          <a:p>
            <a:br>
              <a:rPr lang="en-AU" sz="4400" b="1" dirty="0">
                <a:solidFill>
                  <a:srgbClr val="4B479D"/>
                </a:solidFill>
                <a:latin typeface="Arial" panose="020B0604020202020204" pitchFamily="34" charset="0"/>
                <a:cs typeface="Arial" panose="020B0604020202020204" pitchFamily="34" charset="0"/>
              </a:rPr>
            </a:br>
            <a:r>
              <a:rPr lang="en-AU" sz="4400" b="1" dirty="0">
                <a:solidFill>
                  <a:srgbClr val="4B479D"/>
                </a:solidFill>
                <a:latin typeface="Arial" panose="020B0604020202020204" pitchFamily="34" charset="0"/>
                <a:cs typeface="Arial" panose="020B0604020202020204" pitchFamily="34" charset="0"/>
              </a:rPr>
              <a:t>Our learnings about youth offending</a:t>
            </a:r>
            <a:br>
              <a:rPr lang="en-US" sz="4400" b="1" dirty="0">
                <a:solidFill>
                  <a:srgbClr val="4B479D"/>
                </a:solidFill>
                <a:latin typeface="Arial" panose="020B0604020202020204" pitchFamily="34" charset="0"/>
                <a:cs typeface="Arial" panose="020B0604020202020204" pitchFamily="34" charset="0"/>
              </a:rPr>
            </a:br>
            <a:endParaRPr lang="en-AU" dirty="0"/>
          </a:p>
        </p:txBody>
      </p:sp>
      <p:sp>
        <p:nvSpPr>
          <p:cNvPr id="4" name="TextBox 3">
            <a:extLst>
              <a:ext uri="{FF2B5EF4-FFF2-40B4-BE49-F238E27FC236}">
                <a16:creationId xmlns:a16="http://schemas.microsoft.com/office/drawing/2014/main" id="{C605BD33-F6B9-50AF-81C9-0A4660714FB2}"/>
              </a:ext>
            </a:extLst>
          </p:cNvPr>
          <p:cNvSpPr txBox="1"/>
          <p:nvPr/>
        </p:nvSpPr>
        <p:spPr>
          <a:xfrm>
            <a:off x="669678" y="1951615"/>
            <a:ext cx="3301729" cy="337015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AU" sz="2100" b="1" dirty="0">
                <a:latin typeface="Arial" panose="020B0604020202020204" pitchFamily="34" charset="0"/>
                <a:cs typeface="Arial" panose="020B0604020202020204" pitchFamily="34" charset="0"/>
              </a:rPr>
              <a:t>The</a:t>
            </a:r>
            <a:r>
              <a:rPr lang="en-AU" sz="2100" dirty="0">
                <a:latin typeface="Arial" panose="020B0604020202020204" pitchFamily="34" charset="0"/>
                <a:cs typeface="Arial" panose="020B0604020202020204" pitchFamily="34" charset="0"/>
              </a:rPr>
              <a:t> </a:t>
            </a:r>
            <a:r>
              <a:rPr lang="en-AU" sz="2500" b="1" dirty="0">
                <a:solidFill>
                  <a:srgbClr val="4B479D"/>
                </a:solidFill>
                <a:latin typeface="Arial" panose="020B0604020202020204" pitchFamily="34" charset="0"/>
                <a:cs typeface="Arial" panose="020B0604020202020204" pitchFamily="34" charset="0"/>
              </a:rPr>
              <a:t>earlier a young person offends</a:t>
            </a:r>
            <a:r>
              <a:rPr lang="en-AU" sz="2200" dirty="0">
                <a:latin typeface="Arial" panose="020B0604020202020204" pitchFamily="34" charset="0"/>
                <a:cs typeface="Arial" panose="020B0604020202020204" pitchFamily="34" charset="0"/>
              </a:rPr>
              <a:t>, </a:t>
            </a:r>
            <a:r>
              <a:rPr lang="en-AU" sz="2100" b="1" dirty="0">
                <a:latin typeface="Arial" panose="020B0604020202020204" pitchFamily="34" charset="0"/>
                <a:cs typeface="Arial" panose="020B0604020202020204" pitchFamily="34" charset="0"/>
              </a:rPr>
              <a:t>the higher the risk and likelihood they will develop </a:t>
            </a:r>
            <a:r>
              <a:rPr lang="en-AU" sz="2500" b="1" dirty="0">
                <a:solidFill>
                  <a:srgbClr val="4B479D"/>
                </a:solidFill>
                <a:latin typeface="Arial" panose="020B0604020202020204" pitchFamily="34" charset="0"/>
                <a:cs typeface="Arial" panose="020B0604020202020204" pitchFamily="34" charset="0"/>
              </a:rPr>
              <a:t>entrenched criminal behaviour</a:t>
            </a:r>
            <a:r>
              <a:rPr lang="en-AU" sz="22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C7EF6F91-2A64-6B4F-7D11-DC832DB5CE93}"/>
              </a:ext>
            </a:extLst>
          </p:cNvPr>
          <p:cNvSpPr txBox="1"/>
          <p:nvPr/>
        </p:nvSpPr>
        <p:spPr>
          <a:xfrm>
            <a:off x="4252142" y="1951615"/>
            <a:ext cx="3035207" cy="280076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AU" sz="2100" b="1" dirty="0">
                <a:latin typeface="Arial" panose="020B0604020202020204" pitchFamily="34" charset="0"/>
                <a:cs typeface="Arial" panose="020B0604020202020204" pitchFamily="34" charset="0"/>
              </a:rPr>
              <a:t>age</a:t>
            </a:r>
            <a:r>
              <a:rPr lang="en-AU" sz="3200" b="1" dirty="0">
                <a:solidFill>
                  <a:srgbClr val="EF424D"/>
                </a:solidFill>
                <a:latin typeface="Arial" panose="020B0604020202020204" pitchFamily="34" charset="0"/>
                <a:cs typeface="Arial" panose="020B0604020202020204" pitchFamily="34" charset="0"/>
              </a:rPr>
              <a:t>13 to 17 </a:t>
            </a:r>
            <a:r>
              <a:rPr lang="en-AU" sz="2100" b="1" dirty="0">
                <a:latin typeface="Arial" panose="020B0604020202020204" pitchFamily="34" charset="0"/>
                <a:cs typeface="Arial" panose="020B0604020202020204" pitchFamily="34" charset="0"/>
              </a:rPr>
              <a:t>years can be a</a:t>
            </a:r>
            <a:r>
              <a:rPr lang="en-AU" sz="2400" dirty="0">
                <a:latin typeface="Arial" panose="020B0604020202020204" pitchFamily="34" charset="0"/>
                <a:cs typeface="Arial" panose="020B0604020202020204" pitchFamily="34" charset="0"/>
              </a:rPr>
              <a:t> </a:t>
            </a:r>
            <a:r>
              <a:rPr lang="en-AU" sz="2800" b="1" dirty="0">
                <a:solidFill>
                  <a:srgbClr val="4B479D"/>
                </a:solidFill>
                <a:latin typeface="Arial" panose="020B0604020202020204" pitchFamily="34" charset="0"/>
                <a:cs typeface="Arial" panose="020B0604020202020204" pitchFamily="34" charset="0"/>
              </a:rPr>
              <a:t>challenging</a:t>
            </a:r>
            <a:r>
              <a:rPr lang="en-AU" sz="2400" dirty="0">
                <a:latin typeface="Arial" panose="020B0604020202020204" pitchFamily="34" charset="0"/>
                <a:cs typeface="Arial" panose="020B0604020202020204" pitchFamily="34" charset="0"/>
              </a:rPr>
              <a:t> </a:t>
            </a:r>
            <a:r>
              <a:rPr lang="en-AU" sz="2200" b="1" dirty="0">
                <a:latin typeface="Arial" panose="020B0604020202020204" pitchFamily="34" charset="0"/>
                <a:cs typeface="Arial" panose="020B0604020202020204" pitchFamily="34" charset="0"/>
              </a:rPr>
              <a:t>period in a young person’s </a:t>
            </a:r>
            <a:br>
              <a:rPr lang="en-AU" sz="2400" dirty="0">
                <a:latin typeface="Arial" panose="020B0604020202020204" pitchFamily="34" charset="0"/>
                <a:cs typeface="Arial" panose="020B0604020202020204" pitchFamily="34" charset="0"/>
              </a:rPr>
            </a:br>
            <a:r>
              <a:rPr lang="en-AU" sz="2400" b="1" dirty="0">
                <a:solidFill>
                  <a:srgbClr val="4B479D"/>
                </a:solidFill>
                <a:latin typeface="Arial" panose="020B0604020202020204" pitchFamily="34" charset="0"/>
                <a:cs typeface="Arial" panose="020B0604020202020204" pitchFamily="34" charset="0"/>
              </a:rPr>
              <a:t>life and development</a:t>
            </a:r>
            <a:r>
              <a:rPr lang="en-AU" b="1" dirty="0">
                <a:solidFill>
                  <a:srgbClr val="4B479D"/>
                </a:solidFill>
                <a:latin typeface="Arial" panose="020B0604020202020204" pitchFamily="34" charset="0"/>
                <a:cs typeface="Arial" panose="020B0604020202020204" pitchFamily="34" charset="0"/>
              </a:rPr>
              <a:t>.</a:t>
            </a:r>
            <a:endParaRPr lang="en-AU" sz="2400" b="1" dirty="0">
              <a:solidFill>
                <a:srgbClr val="4B479D"/>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4420123-B89B-D894-0D53-D3C7A5474E42}"/>
              </a:ext>
            </a:extLst>
          </p:cNvPr>
          <p:cNvSpPr txBox="1"/>
          <p:nvPr/>
        </p:nvSpPr>
        <p:spPr>
          <a:xfrm>
            <a:off x="7568084" y="1951615"/>
            <a:ext cx="3212211" cy="364715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AU" sz="2100" b="1" dirty="0">
                <a:latin typeface="Arial" panose="020B0604020202020204" pitchFamily="34" charset="0"/>
                <a:cs typeface="Arial" panose="020B0604020202020204" pitchFamily="34" charset="0"/>
              </a:rPr>
              <a:t>Children and young people often</a:t>
            </a:r>
            <a:r>
              <a:rPr lang="en-AU" sz="2100" b="1" dirty="0">
                <a:solidFill>
                  <a:srgbClr val="4B479D"/>
                </a:solidFill>
                <a:latin typeface="Arial" panose="020B0604020202020204" pitchFamily="34" charset="0"/>
                <a:cs typeface="Arial" panose="020B0604020202020204" pitchFamily="34" charset="0"/>
              </a:rPr>
              <a:t> </a:t>
            </a:r>
            <a:r>
              <a:rPr lang="en-AU" sz="2800" b="1" dirty="0">
                <a:solidFill>
                  <a:srgbClr val="4B479D"/>
                </a:solidFill>
                <a:latin typeface="Arial" panose="020B0604020202020204" pitchFamily="34" charset="0"/>
                <a:cs typeface="Arial" panose="020B0604020202020204" pitchFamily="34" charset="0"/>
              </a:rPr>
              <a:t>face complex issues</a:t>
            </a:r>
            <a:r>
              <a:rPr lang="en-AU" sz="2400" dirty="0">
                <a:latin typeface="Arial" panose="020B0604020202020204" pitchFamily="34" charset="0"/>
                <a:cs typeface="Arial" panose="020B0604020202020204" pitchFamily="34" charset="0"/>
              </a:rPr>
              <a:t>, </a:t>
            </a:r>
            <a:r>
              <a:rPr lang="en-AU" sz="2100" b="1" dirty="0">
                <a:latin typeface="Arial" panose="020B0604020202020204" pitchFamily="34" charset="0"/>
                <a:cs typeface="Arial" panose="020B0604020202020204" pitchFamily="34" charset="0"/>
              </a:rPr>
              <a:t>including adverse childhood experiences, domestic and family violence, poverty and mental health issues.</a:t>
            </a:r>
          </a:p>
        </p:txBody>
      </p:sp>
    </p:spTree>
    <p:extLst>
      <p:ext uri="{BB962C8B-B14F-4D97-AF65-F5344CB8AC3E}">
        <p14:creationId xmlns:p14="http://schemas.microsoft.com/office/powerpoint/2010/main" val="3841902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DE53-28A6-376D-BCFF-761439A4DA5B}"/>
              </a:ext>
            </a:extLst>
          </p:cNvPr>
          <p:cNvSpPr>
            <a:spLocks noGrp="1"/>
          </p:cNvSpPr>
          <p:nvPr>
            <p:ph type="title"/>
          </p:nvPr>
        </p:nvSpPr>
        <p:spPr/>
        <p:txBody>
          <a:bodyPr/>
          <a:lstStyle/>
          <a:p>
            <a:r>
              <a:rPr lang="en-AU" sz="4400" b="1" dirty="0">
                <a:solidFill>
                  <a:srgbClr val="4B479D"/>
                </a:solidFill>
                <a:latin typeface="Arial" panose="020B0604020202020204" pitchFamily="34" charset="0"/>
                <a:cs typeface="Arial" panose="020B0604020202020204" pitchFamily="34" charset="0"/>
              </a:rPr>
              <a:t>Youth Justice Census summary</a:t>
            </a:r>
            <a:br>
              <a:rPr lang="en-US" sz="4400" b="1" dirty="0">
                <a:solidFill>
                  <a:srgbClr val="4B479D"/>
                </a:solidFill>
                <a:latin typeface="Arial" panose="020B0604020202020204" pitchFamily="34" charset="0"/>
                <a:cs typeface="Arial" panose="020B0604020202020204" pitchFamily="34" charset="0"/>
              </a:rPr>
            </a:br>
            <a:endParaRPr lang="en-AU" dirty="0"/>
          </a:p>
        </p:txBody>
      </p:sp>
      <p:grpSp>
        <p:nvGrpSpPr>
          <p:cNvPr id="5" name="Group 4">
            <a:extLst>
              <a:ext uri="{FF2B5EF4-FFF2-40B4-BE49-F238E27FC236}">
                <a16:creationId xmlns:a16="http://schemas.microsoft.com/office/drawing/2014/main" id="{C03C5646-B450-0D76-234A-E550594A754C}"/>
              </a:ext>
            </a:extLst>
          </p:cNvPr>
          <p:cNvGrpSpPr/>
          <p:nvPr/>
        </p:nvGrpSpPr>
        <p:grpSpPr>
          <a:xfrm>
            <a:off x="904752" y="1619781"/>
            <a:ext cx="3121271" cy="3177847"/>
            <a:chOff x="420939" y="1186120"/>
            <a:chExt cx="3121271" cy="3177847"/>
          </a:xfrm>
        </p:grpSpPr>
        <p:graphicFrame>
          <p:nvGraphicFramePr>
            <p:cNvPr id="6" name="Chart 5">
              <a:extLst>
                <a:ext uri="{FF2B5EF4-FFF2-40B4-BE49-F238E27FC236}">
                  <a16:creationId xmlns:a16="http://schemas.microsoft.com/office/drawing/2014/main" id="{55B11D36-512F-A22A-A681-22F7A859A25E}"/>
                </a:ext>
              </a:extLst>
            </p:cNvPr>
            <p:cNvGraphicFramePr/>
            <p:nvPr>
              <p:extLst>
                <p:ext uri="{D42A27DB-BD31-4B8C-83A1-F6EECF244321}">
                  <p14:modId xmlns:p14="http://schemas.microsoft.com/office/powerpoint/2010/main" val="2508820720"/>
                </p:ext>
              </p:extLst>
            </p:nvPr>
          </p:nvGraphicFramePr>
          <p:xfrm>
            <a:off x="420939" y="1186120"/>
            <a:ext cx="3121271" cy="30071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89BF060-4200-2DC9-5B13-CB299D027F55}"/>
                </a:ext>
              </a:extLst>
            </p:cNvPr>
            <p:cNvSpPr txBox="1"/>
            <p:nvPr/>
          </p:nvSpPr>
          <p:spPr>
            <a:xfrm>
              <a:off x="566106" y="3994635"/>
              <a:ext cx="2858607" cy="369332"/>
            </a:xfrm>
            <a:prstGeom prst="rect">
              <a:avLst/>
            </a:prstGeom>
            <a:noFill/>
          </p:spPr>
          <p:txBody>
            <a:bodyPr wrap="square">
              <a:spAutoFit/>
            </a:bodyPr>
            <a:lstStyle/>
            <a:p>
              <a:pPr algn="ctr">
                <a:spcAft>
                  <a:spcPts val="1200"/>
                </a:spcAft>
              </a:pPr>
              <a:r>
                <a:rPr lang="en-AU" sz="1800">
                  <a:latin typeface="Arial" panose="020B0604020202020204" pitchFamily="34" charset="0"/>
                  <a:cs typeface="Arial" panose="020B0604020202020204" pitchFamily="34" charset="0"/>
                </a:rPr>
                <a:t>known to use a substance</a:t>
              </a:r>
            </a:p>
          </p:txBody>
        </p:sp>
        <p:sp>
          <p:nvSpPr>
            <p:cNvPr id="8" name="TextBox 7">
              <a:extLst>
                <a:ext uri="{FF2B5EF4-FFF2-40B4-BE49-F238E27FC236}">
                  <a16:creationId xmlns:a16="http://schemas.microsoft.com/office/drawing/2014/main" id="{BB56F844-8B2D-4BB4-A1DD-C40064422482}"/>
                </a:ext>
              </a:extLst>
            </p:cNvPr>
            <p:cNvSpPr txBox="1"/>
            <p:nvPr/>
          </p:nvSpPr>
          <p:spPr>
            <a:xfrm>
              <a:off x="1568427" y="2428079"/>
              <a:ext cx="978694" cy="523220"/>
            </a:xfrm>
            <a:prstGeom prst="rect">
              <a:avLst/>
            </a:prstGeom>
            <a:noFill/>
          </p:spPr>
          <p:txBody>
            <a:bodyPr wrap="square">
              <a:spAutoFit/>
            </a:bodyPr>
            <a:lstStyle/>
            <a:p>
              <a:pPr algn="ctr"/>
              <a:r>
                <a:rPr lang="en-AU" sz="2800" b="1">
                  <a:solidFill>
                    <a:srgbClr val="EF424D"/>
                  </a:solidFill>
                  <a:latin typeface="Arial" panose="020B0604020202020204" pitchFamily="34" charset="0"/>
                  <a:cs typeface="Arial" panose="020B0604020202020204" pitchFamily="34" charset="0"/>
                </a:rPr>
                <a:t>78%</a:t>
              </a:r>
              <a:endParaRPr lang="en-AU" sz="2000" b="1">
                <a:solidFill>
                  <a:srgbClr val="EF424D"/>
                </a:solidFill>
              </a:endParaRPr>
            </a:p>
          </p:txBody>
        </p:sp>
      </p:grpSp>
      <p:grpSp>
        <p:nvGrpSpPr>
          <p:cNvPr id="9" name="Group 8">
            <a:extLst>
              <a:ext uri="{FF2B5EF4-FFF2-40B4-BE49-F238E27FC236}">
                <a16:creationId xmlns:a16="http://schemas.microsoft.com/office/drawing/2014/main" id="{33D2868D-7066-ED3F-3514-EE12F48E5FBC}"/>
              </a:ext>
            </a:extLst>
          </p:cNvPr>
          <p:cNvGrpSpPr/>
          <p:nvPr/>
        </p:nvGrpSpPr>
        <p:grpSpPr>
          <a:xfrm>
            <a:off x="4533775" y="1619781"/>
            <a:ext cx="3121271" cy="3731845"/>
            <a:chOff x="8080908" y="1186120"/>
            <a:chExt cx="3121271" cy="3731845"/>
          </a:xfrm>
        </p:grpSpPr>
        <p:graphicFrame>
          <p:nvGraphicFramePr>
            <p:cNvPr id="10" name="Chart 9">
              <a:extLst>
                <a:ext uri="{FF2B5EF4-FFF2-40B4-BE49-F238E27FC236}">
                  <a16:creationId xmlns:a16="http://schemas.microsoft.com/office/drawing/2014/main" id="{B71A0DF6-85A3-A4B3-4F3B-FA518E1DEB6A}"/>
                </a:ext>
              </a:extLst>
            </p:cNvPr>
            <p:cNvGraphicFramePr/>
            <p:nvPr/>
          </p:nvGraphicFramePr>
          <p:xfrm>
            <a:off x="8080908" y="1186120"/>
            <a:ext cx="3121271" cy="300713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0B9696D1-15B1-FFEA-D789-7FE8F56C7741}"/>
                </a:ext>
              </a:extLst>
            </p:cNvPr>
            <p:cNvSpPr txBox="1"/>
            <p:nvPr/>
          </p:nvSpPr>
          <p:spPr>
            <a:xfrm>
              <a:off x="8413206" y="3994635"/>
              <a:ext cx="2456671" cy="923330"/>
            </a:xfrm>
            <a:prstGeom prst="rect">
              <a:avLst/>
            </a:prstGeom>
            <a:noFill/>
          </p:spPr>
          <p:txBody>
            <a:bodyPr wrap="square">
              <a:spAutoFit/>
            </a:bodyPr>
            <a:lstStyle/>
            <a:p>
              <a:pPr algn="ctr"/>
              <a:r>
                <a:rPr lang="en-AU" sz="1800" dirty="0">
                  <a:latin typeface="Arial" panose="020B0604020202020204" pitchFamily="34" charset="0"/>
                  <a:cs typeface="Arial" panose="020B0604020202020204" pitchFamily="34" charset="0"/>
                </a:rPr>
                <a:t>have at least one mental health and/or behavioural disorder.</a:t>
              </a:r>
              <a:endParaRPr lang="en-AU" dirty="0"/>
            </a:p>
          </p:txBody>
        </p:sp>
        <p:sp>
          <p:nvSpPr>
            <p:cNvPr id="12" name="TextBox 11">
              <a:extLst>
                <a:ext uri="{FF2B5EF4-FFF2-40B4-BE49-F238E27FC236}">
                  <a16:creationId xmlns:a16="http://schemas.microsoft.com/office/drawing/2014/main" id="{5AC10D57-6F6B-0683-FDD7-948E171EF168}"/>
                </a:ext>
              </a:extLst>
            </p:cNvPr>
            <p:cNvSpPr txBox="1"/>
            <p:nvPr/>
          </p:nvSpPr>
          <p:spPr>
            <a:xfrm>
              <a:off x="9180770" y="2414122"/>
              <a:ext cx="978694" cy="523220"/>
            </a:xfrm>
            <a:prstGeom prst="rect">
              <a:avLst/>
            </a:prstGeom>
            <a:noFill/>
          </p:spPr>
          <p:txBody>
            <a:bodyPr wrap="square">
              <a:spAutoFit/>
            </a:bodyPr>
            <a:lstStyle/>
            <a:p>
              <a:pPr algn="ctr"/>
              <a:r>
                <a:rPr lang="en-AU" sz="2800" b="1" dirty="0">
                  <a:solidFill>
                    <a:srgbClr val="EF424D"/>
                  </a:solidFill>
                  <a:latin typeface="Arial" panose="020B0604020202020204" pitchFamily="34" charset="0"/>
                  <a:cs typeface="Arial" panose="020B0604020202020204" pitchFamily="34" charset="0"/>
                </a:rPr>
                <a:t>33%</a:t>
              </a:r>
              <a:endParaRPr lang="en-AU" sz="2000" b="1" dirty="0">
                <a:solidFill>
                  <a:srgbClr val="EF424D"/>
                </a:solidFill>
              </a:endParaRPr>
            </a:p>
          </p:txBody>
        </p:sp>
      </p:grpSp>
      <p:grpSp>
        <p:nvGrpSpPr>
          <p:cNvPr id="13" name="Group 12">
            <a:extLst>
              <a:ext uri="{FF2B5EF4-FFF2-40B4-BE49-F238E27FC236}">
                <a16:creationId xmlns:a16="http://schemas.microsoft.com/office/drawing/2014/main" id="{79D06DBE-3469-3BEC-171C-57AEC8C3FC75}"/>
              </a:ext>
            </a:extLst>
          </p:cNvPr>
          <p:cNvGrpSpPr/>
          <p:nvPr/>
        </p:nvGrpSpPr>
        <p:grpSpPr>
          <a:xfrm>
            <a:off x="8165977" y="1619781"/>
            <a:ext cx="3121271" cy="3468803"/>
            <a:chOff x="4358325" y="1172163"/>
            <a:chExt cx="3121271" cy="3468803"/>
          </a:xfrm>
        </p:grpSpPr>
        <p:graphicFrame>
          <p:nvGraphicFramePr>
            <p:cNvPr id="14" name="Chart 13">
              <a:extLst>
                <a:ext uri="{FF2B5EF4-FFF2-40B4-BE49-F238E27FC236}">
                  <a16:creationId xmlns:a16="http://schemas.microsoft.com/office/drawing/2014/main" id="{412D0B5A-F612-F145-D167-951EE751C22B}"/>
                </a:ext>
              </a:extLst>
            </p:cNvPr>
            <p:cNvGraphicFramePr/>
            <p:nvPr>
              <p:extLst>
                <p:ext uri="{D42A27DB-BD31-4B8C-83A1-F6EECF244321}">
                  <p14:modId xmlns:p14="http://schemas.microsoft.com/office/powerpoint/2010/main" val="467287026"/>
                </p:ext>
              </p:extLst>
            </p:nvPr>
          </p:nvGraphicFramePr>
          <p:xfrm>
            <a:off x="4358325" y="1172163"/>
            <a:ext cx="3121271" cy="300713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688D95EC-DEE4-57CA-F8AA-E3498D96232F}"/>
                </a:ext>
              </a:extLst>
            </p:cNvPr>
            <p:cNvSpPr txBox="1"/>
            <p:nvPr/>
          </p:nvSpPr>
          <p:spPr>
            <a:xfrm>
              <a:off x="4649021" y="3994635"/>
              <a:ext cx="2539878" cy="646331"/>
            </a:xfrm>
            <a:prstGeom prst="rect">
              <a:avLst/>
            </a:prstGeom>
            <a:noFill/>
          </p:spPr>
          <p:txBody>
            <a:bodyPr wrap="square">
              <a:spAutoFit/>
            </a:bodyPr>
            <a:lstStyle/>
            <a:p>
              <a:pPr algn="ctr">
                <a:spcAft>
                  <a:spcPts val="1200"/>
                </a:spcAft>
              </a:pPr>
              <a:r>
                <a:rPr lang="en-AU" sz="1800">
                  <a:latin typeface="Arial" panose="020B0604020202020204" pitchFamily="34" charset="0"/>
                  <a:cs typeface="Arial" panose="020B0604020202020204" pitchFamily="34" charset="0"/>
                </a:rPr>
                <a:t>at least one diagnosed or suspected disability</a:t>
              </a:r>
            </a:p>
          </p:txBody>
        </p:sp>
        <p:sp>
          <p:nvSpPr>
            <p:cNvPr id="16" name="TextBox 15">
              <a:extLst>
                <a:ext uri="{FF2B5EF4-FFF2-40B4-BE49-F238E27FC236}">
                  <a16:creationId xmlns:a16="http://schemas.microsoft.com/office/drawing/2014/main" id="{55457BCE-9EBC-093A-7C69-15C737BC4E7D}"/>
                </a:ext>
              </a:extLst>
            </p:cNvPr>
            <p:cNvSpPr txBox="1"/>
            <p:nvPr/>
          </p:nvSpPr>
          <p:spPr>
            <a:xfrm>
              <a:off x="5429613" y="2414122"/>
              <a:ext cx="978694" cy="523220"/>
            </a:xfrm>
            <a:prstGeom prst="rect">
              <a:avLst/>
            </a:prstGeom>
            <a:noFill/>
          </p:spPr>
          <p:txBody>
            <a:bodyPr wrap="square">
              <a:spAutoFit/>
            </a:bodyPr>
            <a:lstStyle/>
            <a:p>
              <a:pPr algn="ctr"/>
              <a:r>
                <a:rPr lang="en-AU" sz="2800" b="1" dirty="0">
                  <a:solidFill>
                    <a:srgbClr val="EF424D"/>
                  </a:solidFill>
                  <a:latin typeface="Arial" panose="020B0604020202020204" pitchFamily="34" charset="0"/>
                  <a:cs typeface="Arial" panose="020B0604020202020204" pitchFamily="34" charset="0"/>
                </a:rPr>
                <a:t>27%</a:t>
              </a:r>
              <a:endParaRPr lang="en-AU" sz="2000" b="1" dirty="0">
                <a:solidFill>
                  <a:srgbClr val="EF424D"/>
                </a:solidFill>
              </a:endParaRPr>
            </a:p>
          </p:txBody>
        </p:sp>
      </p:grpSp>
    </p:spTree>
    <p:extLst>
      <p:ext uri="{BB962C8B-B14F-4D97-AF65-F5344CB8AC3E}">
        <p14:creationId xmlns:p14="http://schemas.microsoft.com/office/powerpoint/2010/main" val="4067024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D9F5C-5913-11ED-A710-A0164E71D418}"/>
              </a:ext>
            </a:extLst>
          </p:cNvPr>
          <p:cNvSpPr txBox="1"/>
          <p:nvPr/>
        </p:nvSpPr>
        <p:spPr>
          <a:xfrm>
            <a:off x="669678" y="599800"/>
            <a:ext cx="9344333" cy="707886"/>
          </a:xfrm>
          <a:prstGeom prst="rect">
            <a:avLst/>
          </a:prstGeom>
          <a:noFill/>
        </p:spPr>
        <p:txBody>
          <a:bodyPr wrap="square" rtlCol="0">
            <a:spAutoFit/>
          </a:bodyPr>
          <a:lstStyle/>
          <a:p>
            <a:r>
              <a:rPr lang="en-AU" sz="3900" b="1" dirty="0">
                <a:solidFill>
                  <a:srgbClr val="4B479D"/>
                </a:solidFill>
                <a:latin typeface="Arial" panose="020B0604020202020204" pitchFamily="34" charset="0"/>
                <a:cs typeface="Arial" panose="020B0604020202020204" pitchFamily="34" charset="0"/>
              </a:rPr>
              <a:t>Youth Justice Census summary</a:t>
            </a:r>
            <a:endParaRPr lang="en-US" sz="3900" b="1" dirty="0">
              <a:solidFill>
                <a:srgbClr val="4B479D"/>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8E9604E1-E441-A61A-4CE9-3471036E8D63}"/>
              </a:ext>
            </a:extLst>
          </p:cNvPr>
          <p:cNvGrpSpPr/>
          <p:nvPr/>
        </p:nvGrpSpPr>
        <p:grpSpPr>
          <a:xfrm>
            <a:off x="2177990" y="1619781"/>
            <a:ext cx="3121271" cy="3177847"/>
            <a:chOff x="420939" y="1186120"/>
            <a:chExt cx="3121271" cy="3177847"/>
          </a:xfrm>
        </p:grpSpPr>
        <p:graphicFrame>
          <p:nvGraphicFramePr>
            <p:cNvPr id="15" name="Chart 14">
              <a:extLst>
                <a:ext uri="{FF2B5EF4-FFF2-40B4-BE49-F238E27FC236}">
                  <a16:creationId xmlns:a16="http://schemas.microsoft.com/office/drawing/2014/main" id="{8477CDC1-FAC8-E12D-08DF-C5E0A7AD0F8B}"/>
                </a:ext>
              </a:extLst>
            </p:cNvPr>
            <p:cNvGraphicFramePr/>
            <p:nvPr/>
          </p:nvGraphicFramePr>
          <p:xfrm>
            <a:off x="420939" y="1186120"/>
            <a:ext cx="3121271" cy="300713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10F17E7F-E4CA-0D1D-5FF4-F27203D79E99}"/>
                </a:ext>
              </a:extLst>
            </p:cNvPr>
            <p:cNvSpPr txBox="1"/>
            <p:nvPr/>
          </p:nvSpPr>
          <p:spPr>
            <a:xfrm>
              <a:off x="566106" y="3994635"/>
              <a:ext cx="2858607" cy="369332"/>
            </a:xfrm>
            <a:prstGeom prst="rect">
              <a:avLst/>
            </a:prstGeom>
            <a:noFill/>
          </p:spPr>
          <p:txBody>
            <a:bodyPr wrap="square">
              <a:spAutoFit/>
            </a:bodyPr>
            <a:lstStyle/>
            <a:p>
              <a:pPr algn="ctr">
                <a:spcAft>
                  <a:spcPts val="1200"/>
                </a:spcAft>
              </a:pPr>
              <a:r>
                <a:rPr lang="en-US">
                  <a:latin typeface="Arial" panose="020B0604020202020204" pitchFamily="34" charset="0"/>
                  <a:cs typeface="Arial" panose="020B0604020202020204" pitchFamily="34" charset="0"/>
                </a:rPr>
                <a:t>m</a:t>
              </a:r>
              <a:r>
                <a:rPr lang="en-AU">
                  <a:latin typeface="Arial" panose="020B0604020202020204" pitchFamily="34" charset="0"/>
                  <a:cs typeface="Arial" panose="020B0604020202020204" pitchFamily="34" charset="0"/>
                </a:rPr>
                <a:t>ale offenders</a:t>
              </a:r>
              <a:endParaRPr lang="en-AU" sz="18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91BD724-1A90-3CAC-4ADF-439603466A9C}"/>
                </a:ext>
              </a:extLst>
            </p:cNvPr>
            <p:cNvSpPr txBox="1"/>
            <p:nvPr/>
          </p:nvSpPr>
          <p:spPr>
            <a:xfrm>
              <a:off x="1568427" y="2428079"/>
              <a:ext cx="978694" cy="523220"/>
            </a:xfrm>
            <a:prstGeom prst="rect">
              <a:avLst/>
            </a:prstGeom>
            <a:noFill/>
          </p:spPr>
          <p:txBody>
            <a:bodyPr wrap="square">
              <a:spAutoFit/>
            </a:bodyPr>
            <a:lstStyle/>
            <a:p>
              <a:pPr algn="ctr"/>
              <a:r>
                <a:rPr lang="en-AU" sz="2800" b="1" dirty="0">
                  <a:solidFill>
                    <a:srgbClr val="EF424D"/>
                  </a:solidFill>
                  <a:latin typeface="Arial" panose="020B0604020202020204" pitchFamily="34" charset="0"/>
                  <a:cs typeface="Arial" panose="020B0604020202020204" pitchFamily="34" charset="0"/>
                </a:rPr>
                <a:t>78%</a:t>
              </a:r>
              <a:endParaRPr lang="en-AU" sz="2000" b="1" dirty="0">
                <a:solidFill>
                  <a:srgbClr val="EF424D"/>
                </a:solidFill>
              </a:endParaRPr>
            </a:p>
          </p:txBody>
        </p:sp>
      </p:grpSp>
      <p:grpSp>
        <p:nvGrpSpPr>
          <p:cNvPr id="31" name="Group 30">
            <a:extLst>
              <a:ext uri="{FF2B5EF4-FFF2-40B4-BE49-F238E27FC236}">
                <a16:creationId xmlns:a16="http://schemas.microsoft.com/office/drawing/2014/main" id="{CE1E7A02-3323-E677-4184-246D62CB3CAE}"/>
              </a:ext>
            </a:extLst>
          </p:cNvPr>
          <p:cNvGrpSpPr/>
          <p:nvPr/>
        </p:nvGrpSpPr>
        <p:grpSpPr>
          <a:xfrm>
            <a:off x="6892740" y="1619781"/>
            <a:ext cx="3121271" cy="3731845"/>
            <a:chOff x="4358325" y="1172163"/>
            <a:chExt cx="3121271" cy="3731845"/>
          </a:xfrm>
        </p:grpSpPr>
        <p:graphicFrame>
          <p:nvGraphicFramePr>
            <p:cNvPr id="17" name="Chart 16">
              <a:extLst>
                <a:ext uri="{FF2B5EF4-FFF2-40B4-BE49-F238E27FC236}">
                  <a16:creationId xmlns:a16="http://schemas.microsoft.com/office/drawing/2014/main" id="{D08D5383-D0A9-8B8A-47CE-EFC64C5BB2E3}"/>
                </a:ext>
              </a:extLst>
            </p:cNvPr>
            <p:cNvGraphicFramePr/>
            <p:nvPr/>
          </p:nvGraphicFramePr>
          <p:xfrm>
            <a:off x="4358325" y="1172163"/>
            <a:ext cx="3121271" cy="30071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C2C0CF9D-B19D-3DF0-11DB-E980B37AC55E}"/>
                </a:ext>
              </a:extLst>
            </p:cNvPr>
            <p:cNvSpPr txBox="1"/>
            <p:nvPr/>
          </p:nvSpPr>
          <p:spPr>
            <a:xfrm>
              <a:off x="4563111" y="3980678"/>
              <a:ext cx="2711697" cy="923330"/>
            </a:xfrm>
            <a:prstGeom prst="rect">
              <a:avLst/>
            </a:prstGeom>
            <a:noFill/>
          </p:spPr>
          <p:txBody>
            <a:bodyPr wrap="square">
              <a:spAutoFit/>
            </a:bodyPr>
            <a:lstStyle/>
            <a:p>
              <a:pPr algn="ctr">
                <a:spcAft>
                  <a:spcPts val="1200"/>
                </a:spcAft>
              </a:pPr>
              <a:r>
                <a:rPr lang="en-AU" sz="1800">
                  <a:latin typeface="Arial" panose="020B0604020202020204" pitchFamily="34" charset="0"/>
                  <a:cs typeface="Arial" panose="020B0604020202020204" pitchFamily="34" charset="0"/>
                </a:rPr>
                <a:t>Identify as Aboriginal and/or Torres Strait Islander</a:t>
              </a:r>
            </a:p>
          </p:txBody>
        </p:sp>
        <p:sp>
          <p:nvSpPr>
            <p:cNvPr id="26" name="TextBox 25">
              <a:extLst>
                <a:ext uri="{FF2B5EF4-FFF2-40B4-BE49-F238E27FC236}">
                  <a16:creationId xmlns:a16="http://schemas.microsoft.com/office/drawing/2014/main" id="{9C1F3C09-0C8B-3B41-8178-0D72C3DD2C6C}"/>
                </a:ext>
              </a:extLst>
            </p:cNvPr>
            <p:cNvSpPr txBox="1"/>
            <p:nvPr/>
          </p:nvSpPr>
          <p:spPr>
            <a:xfrm>
              <a:off x="5429613" y="2414122"/>
              <a:ext cx="978694" cy="523220"/>
            </a:xfrm>
            <a:prstGeom prst="rect">
              <a:avLst/>
            </a:prstGeom>
            <a:noFill/>
          </p:spPr>
          <p:txBody>
            <a:bodyPr wrap="square">
              <a:spAutoFit/>
            </a:bodyPr>
            <a:lstStyle/>
            <a:p>
              <a:pPr algn="ctr"/>
              <a:r>
                <a:rPr lang="en-AU" sz="2800" b="1" dirty="0">
                  <a:solidFill>
                    <a:srgbClr val="EF424D"/>
                  </a:solidFill>
                  <a:latin typeface="Arial" panose="020B0604020202020204" pitchFamily="34" charset="0"/>
                  <a:cs typeface="Arial" panose="020B0604020202020204" pitchFamily="34" charset="0"/>
                </a:rPr>
                <a:t>59%</a:t>
              </a:r>
              <a:endParaRPr lang="en-AU" sz="2000" b="1" dirty="0">
                <a:solidFill>
                  <a:srgbClr val="EF424D"/>
                </a:solidFill>
              </a:endParaRPr>
            </a:p>
          </p:txBody>
        </p:sp>
      </p:grpSp>
    </p:spTree>
    <p:extLst>
      <p:ext uri="{BB962C8B-B14F-4D97-AF65-F5344CB8AC3E}">
        <p14:creationId xmlns:p14="http://schemas.microsoft.com/office/powerpoint/2010/main" val="2438089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D9F5C-5913-11ED-A710-A0164E71D418}"/>
              </a:ext>
            </a:extLst>
          </p:cNvPr>
          <p:cNvSpPr txBox="1"/>
          <p:nvPr/>
        </p:nvSpPr>
        <p:spPr>
          <a:xfrm>
            <a:off x="669678" y="599800"/>
            <a:ext cx="9344333" cy="692497"/>
          </a:xfrm>
          <a:prstGeom prst="rect">
            <a:avLst/>
          </a:prstGeom>
          <a:noFill/>
        </p:spPr>
        <p:txBody>
          <a:bodyPr wrap="square" rtlCol="0">
            <a:spAutoFit/>
          </a:bodyPr>
          <a:lstStyle/>
          <a:p>
            <a:r>
              <a:rPr lang="en-AU" sz="3900" b="1" dirty="0">
                <a:solidFill>
                  <a:srgbClr val="4B479D"/>
                </a:solidFill>
                <a:latin typeface="Arial" panose="020B0604020202020204" pitchFamily="34" charset="0"/>
                <a:cs typeface="Arial" panose="020B0604020202020204" pitchFamily="34" charset="0"/>
              </a:rPr>
              <a:t>Youth Justice Young People summary</a:t>
            </a:r>
            <a:endParaRPr lang="en-US" sz="3900" b="1" dirty="0">
              <a:solidFill>
                <a:srgbClr val="4B479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1C796D-8C13-3E2B-B94E-80ACDC41D076}"/>
              </a:ext>
            </a:extLst>
          </p:cNvPr>
          <p:cNvSpPr txBox="1"/>
          <p:nvPr/>
        </p:nvSpPr>
        <p:spPr>
          <a:xfrm>
            <a:off x="7456190" y="4157412"/>
            <a:ext cx="2941475" cy="1231106"/>
          </a:xfrm>
          <a:prstGeom prst="rect">
            <a:avLst/>
          </a:prstGeom>
          <a:noFill/>
        </p:spPr>
        <p:txBody>
          <a:bodyPr wrap="square" rtlCol="0">
            <a:spAutoFit/>
          </a:bodyPr>
          <a:lstStyle/>
          <a:p>
            <a:pPr>
              <a:spcAft>
                <a:spcPts val="1200"/>
              </a:spcAft>
            </a:pPr>
            <a:r>
              <a:rPr lang="en-AU" sz="2000" b="1" dirty="0">
                <a:latin typeface="Arial" panose="020B0604020202020204" pitchFamily="34" charset="0"/>
                <a:cs typeface="Arial" panose="020B0604020202020204" pitchFamily="34" charset="0"/>
              </a:rPr>
              <a:t>27% reduction </a:t>
            </a:r>
            <a:r>
              <a:rPr lang="en-AU" dirty="0">
                <a:latin typeface="Arial" panose="020B0604020202020204" pitchFamily="34" charset="0"/>
                <a:cs typeface="Arial" panose="020B0604020202020204" pitchFamily="34" charset="0"/>
              </a:rPr>
              <a:t>in the overall number of young people aged 10 to 17 with a proven offence.</a:t>
            </a:r>
          </a:p>
        </p:txBody>
      </p:sp>
      <p:pic>
        <p:nvPicPr>
          <p:cNvPr id="3" name="Graphic 2" descr="Gavel with solid fill">
            <a:extLst>
              <a:ext uri="{FF2B5EF4-FFF2-40B4-BE49-F238E27FC236}">
                <a16:creationId xmlns:a16="http://schemas.microsoft.com/office/drawing/2014/main" id="{5AFB8B94-EBB7-A213-DF68-8E19611677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22633" y="1990474"/>
            <a:ext cx="2004294" cy="2004294"/>
          </a:xfrm>
          <a:prstGeom prst="rect">
            <a:avLst/>
          </a:prstGeom>
        </p:spPr>
      </p:pic>
      <p:grpSp>
        <p:nvGrpSpPr>
          <p:cNvPr id="25" name="Group 24">
            <a:extLst>
              <a:ext uri="{FF2B5EF4-FFF2-40B4-BE49-F238E27FC236}">
                <a16:creationId xmlns:a16="http://schemas.microsoft.com/office/drawing/2014/main" id="{DA27AA56-2AEC-267C-0304-7611997C93C0}"/>
              </a:ext>
            </a:extLst>
          </p:cNvPr>
          <p:cNvGrpSpPr/>
          <p:nvPr/>
        </p:nvGrpSpPr>
        <p:grpSpPr>
          <a:xfrm>
            <a:off x="1494619" y="1921481"/>
            <a:ext cx="3982450" cy="2307827"/>
            <a:chOff x="1494619" y="1921481"/>
            <a:chExt cx="3982450" cy="2307827"/>
          </a:xfrm>
        </p:grpSpPr>
        <p:pic>
          <p:nvPicPr>
            <p:cNvPr id="11" name="Graphic 10" descr="Shield Tick with solid fill">
              <a:extLst>
                <a:ext uri="{FF2B5EF4-FFF2-40B4-BE49-F238E27FC236}">
                  <a16:creationId xmlns:a16="http://schemas.microsoft.com/office/drawing/2014/main" id="{5F7F25EA-F381-BBB5-5280-361FE84504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4619" y="1921481"/>
              <a:ext cx="2307827" cy="2307827"/>
            </a:xfrm>
            <a:prstGeom prst="rect">
              <a:avLst/>
            </a:prstGeom>
          </p:spPr>
        </p:pic>
        <p:sp>
          <p:nvSpPr>
            <p:cNvPr id="17" name="TextBox 16">
              <a:extLst>
                <a:ext uri="{FF2B5EF4-FFF2-40B4-BE49-F238E27FC236}">
                  <a16:creationId xmlns:a16="http://schemas.microsoft.com/office/drawing/2014/main" id="{C4026F99-33D1-28B7-4940-A5B198DACFAC}"/>
                </a:ext>
              </a:extLst>
            </p:cNvPr>
            <p:cNvSpPr txBox="1"/>
            <p:nvPr/>
          </p:nvSpPr>
          <p:spPr>
            <a:xfrm>
              <a:off x="3540081" y="2659224"/>
              <a:ext cx="1936988" cy="1107996"/>
            </a:xfrm>
            <a:prstGeom prst="rect">
              <a:avLst/>
            </a:prstGeom>
            <a:noFill/>
          </p:spPr>
          <p:txBody>
            <a:bodyPr wrap="square">
              <a:spAutoFit/>
            </a:bodyPr>
            <a:lstStyle/>
            <a:p>
              <a:pPr algn="ctr"/>
              <a:r>
                <a:rPr lang="en-AU" sz="6600" b="1" dirty="0">
                  <a:solidFill>
                    <a:srgbClr val="EF424D"/>
                  </a:solidFill>
                  <a:latin typeface="Arial" panose="020B0604020202020204" pitchFamily="34" charset="0"/>
                  <a:cs typeface="Arial" panose="020B0604020202020204" pitchFamily="34" charset="0"/>
                </a:rPr>
                <a:t>42%</a:t>
              </a:r>
              <a:endParaRPr lang="en-AU" sz="6600" b="1" dirty="0">
                <a:solidFill>
                  <a:srgbClr val="EF424D"/>
                </a:solidFill>
              </a:endParaRPr>
            </a:p>
          </p:txBody>
        </p:sp>
      </p:grpSp>
      <p:sp>
        <p:nvSpPr>
          <p:cNvPr id="19" name="TextBox 18">
            <a:extLst>
              <a:ext uri="{FF2B5EF4-FFF2-40B4-BE49-F238E27FC236}">
                <a16:creationId xmlns:a16="http://schemas.microsoft.com/office/drawing/2014/main" id="{1FF8C3B7-C848-8A34-8011-CA26498C03E6}"/>
              </a:ext>
            </a:extLst>
          </p:cNvPr>
          <p:cNvSpPr txBox="1"/>
          <p:nvPr/>
        </p:nvSpPr>
        <p:spPr>
          <a:xfrm>
            <a:off x="1957097" y="4157413"/>
            <a:ext cx="2941475" cy="1292662"/>
          </a:xfrm>
          <a:prstGeom prst="rect">
            <a:avLst/>
          </a:prstGeom>
          <a:noFill/>
        </p:spPr>
        <p:txBody>
          <a:bodyPr wrap="square">
            <a:spAutoFit/>
          </a:bodyPr>
          <a:lstStyle/>
          <a:p>
            <a:r>
              <a:rPr lang="en-AU" sz="1800" dirty="0">
                <a:latin typeface="Arial" panose="020B0604020202020204" pitchFamily="34" charset="0"/>
                <a:cs typeface="Arial" panose="020B0604020202020204" pitchFamily="34" charset="0"/>
              </a:rPr>
              <a:t>Young people charged with a criminal offence </a:t>
            </a:r>
            <a:r>
              <a:rPr lang="en-AU" sz="2000" b="1" dirty="0">
                <a:latin typeface="Arial" panose="020B0604020202020204" pitchFamily="34" charset="0"/>
                <a:cs typeface="Arial" panose="020B0604020202020204" pitchFamily="34" charset="0"/>
              </a:rPr>
              <a:t>do not return to the youth justice system</a:t>
            </a:r>
            <a:r>
              <a:rPr lang="en-AU" sz="1800" dirty="0">
                <a:latin typeface="Arial" panose="020B0604020202020204" pitchFamily="34" charset="0"/>
                <a:cs typeface="Arial" panose="020B0604020202020204" pitchFamily="34" charset="0"/>
              </a:rPr>
              <a:t>.</a:t>
            </a:r>
            <a:endParaRPr lang="en-AU" dirty="0"/>
          </a:p>
        </p:txBody>
      </p:sp>
      <p:grpSp>
        <p:nvGrpSpPr>
          <p:cNvPr id="24" name="Group 23">
            <a:extLst>
              <a:ext uri="{FF2B5EF4-FFF2-40B4-BE49-F238E27FC236}">
                <a16:creationId xmlns:a16="http://schemas.microsoft.com/office/drawing/2014/main" id="{1B75A496-B0CD-FA9F-0B19-BDA00AD92C43}"/>
              </a:ext>
            </a:extLst>
          </p:cNvPr>
          <p:cNvGrpSpPr/>
          <p:nvPr/>
        </p:nvGrpSpPr>
        <p:grpSpPr>
          <a:xfrm>
            <a:off x="9131005" y="1990474"/>
            <a:ext cx="1356603" cy="1820791"/>
            <a:chOff x="9270964" y="1990474"/>
            <a:chExt cx="1356603" cy="1820791"/>
          </a:xfrm>
        </p:grpSpPr>
        <p:sp>
          <p:nvSpPr>
            <p:cNvPr id="16" name="Arrow: Down 15">
              <a:extLst>
                <a:ext uri="{FF2B5EF4-FFF2-40B4-BE49-F238E27FC236}">
                  <a16:creationId xmlns:a16="http://schemas.microsoft.com/office/drawing/2014/main" id="{FAC676BA-95C6-CA41-78DC-68E971EABD7B}"/>
                </a:ext>
              </a:extLst>
            </p:cNvPr>
            <p:cNvSpPr/>
            <p:nvPr/>
          </p:nvSpPr>
          <p:spPr>
            <a:xfrm>
              <a:off x="9270964" y="2575249"/>
              <a:ext cx="1356603" cy="1236016"/>
            </a:xfrm>
            <a:prstGeom prst="downArrow">
              <a:avLst/>
            </a:prstGeom>
            <a:solidFill>
              <a:srgbClr val="EF424D"/>
            </a:solidFill>
            <a:ln>
              <a:solidFill>
                <a:srgbClr val="EF4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E48D268E-1758-EE7C-0C8F-D7DD11DFB59C}"/>
                </a:ext>
              </a:extLst>
            </p:cNvPr>
            <p:cNvSpPr txBox="1"/>
            <p:nvPr/>
          </p:nvSpPr>
          <p:spPr>
            <a:xfrm>
              <a:off x="9381764" y="1990474"/>
              <a:ext cx="1135001" cy="584775"/>
            </a:xfrm>
            <a:prstGeom prst="rect">
              <a:avLst/>
            </a:prstGeom>
            <a:noFill/>
          </p:spPr>
          <p:txBody>
            <a:bodyPr wrap="square">
              <a:spAutoFit/>
            </a:bodyPr>
            <a:lstStyle/>
            <a:p>
              <a:pPr algn="ctr"/>
              <a:r>
                <a:rPr lang="en-AU" sz="3200" b="1">
                  <a:latin typeface="Arial" panose="020B0604020202020204" pitchFamily="34" charset="0"/>
                  <a:cs typeface="Arial" panose="020B0604020202020204" pitchFamily="34" charset="0"/>
                </a:rPr>
                <a:t>2019</a:t>
              </a:r>
              <a:r>
                <a:rPr lang="en-AU" sz="1800">
                  <a:latin typeface="Arial" panose="020B0604020202020204" pitchFamily="34" charset="0"/>
                  <a:cs typeface="Arial" panose="020B0604020202020204" pitchFamily="34" charset="0"/>
                </a:rPr>
                <a:t> </a:t>
              </a:r>
              <a:endParaRPr lang="en-AU"/>
            </a:p>
          </p:txBody>
        </p:sp>
      </p:grpSp>
    </p:spTree>
    <p:extLst>
      <p:ext uri="{BB962C8B-B14F-4D97-AF65-F5344CB8AC3E}">
        <p14:creationId xmlns:p14="http://schemas.microsoft.com/office/powerpoint/2010/main" val="1480011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cd0b95-ad48-469c-b60b-2c41487abb3e">
      <Terms xmlns="http://schemas.microsoft.com/office/infopath/2007/PartnerControls"/>
    </lcf76f155ced4ddcb4097134ff3c332f>
    <TaxCatchAll xmlns="dbefc7fa-1a1d-4432-8b48-0661d01a2bf9" xsi:nil="true"/>
    <Actionlead xmlns="c5cd0b95-ad48-469c-b60b-2c41487abb3e" xsi:nil="true"/>
    <_dlc_DocId xmlns="dbefc7fa-1a1d-4432-8b48-0661d01a2bf9">NER3HZ3QZUNC-1648413401-215061</_dlc_DocId>
    <_dlc_DocIdUrl xmlns="dbefc7fa-1a1d-4432-8b48-0661d01a2bf9">
      <Url>https://dsitiaqld.sharepoint.com/sites/DESBT/engagement/customer-experience/communications/_layouts/15/DocIdRedir.aspx?ID=NER3HZ3QZUNC-1648413401-215061</Url>
      <Description>NER3HZ3QZUNC-1648413401-215061</Description>
    </_dlc_DocIdUrl>
    <SharedWithUsers xmlns="6fbbf639-a96b-4cb5-b890-7fc984a8433e">
      <UserInfo>
        <DisplayName>Beth Henry</DisplayName>
        <AccountId>32379</AccountId>
        <AccountType/>
      </UserInfo>
      <UserInfo>
        <DisplayName>Rachelle Harrison</DisplayName>
        <AccountId>28028</AccountId>
        <AccountType/>
      </UserInfo>
      <UserInfo>
        <DisplayName>Anna V Hales</DisplayName>
        <AccountId>28209</AccountId>
        <AccountType/>
      </UserInfo>
      <UserInfo>
        <DisplayName>Daina Fernyhough</DisplayName>
        <AccountId>27944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3F2431AAD9DA4EA0AF530A4AAA6A2E" ma:contentTypeVersion="276" ma:contentTypeDescription="Create a new document." ma:contentTypeScope="" ma:versionID="7800e5df172010b8728c698f859d692b">
  <xsd:schema xmlns:xsd="http://www.w3.org/2001/XMLSchema" xmlns:xs="http://www.w3.org/2001/XMLSchema" xmlns:p="http://schemas.microsoft.com/office/2006/metadata/properties" xmlns:ns2="dbefc7fa-1a1d-4432-8b48-0661d01a2bf9" xmlns:ns3="c5cd0b95-ad48-469c-b60b-2c41487abb3e" xmlns:ns4="6fbbf639-a96b-4cb5-b890-7fc984a8433e" targetNamespace="http://schemas.microsoft.com/office/2006/metadata/properties" ma:root="true" ma:fieldsID="e7157cc54be51ffaa7950c4f98be0495" ns2:_="" ns3:_="" ns4:_="">
    <xsd:import namespace="dbefc7fa-1a1d-4432-8b48-0661d01a2bf9"/>
    <xsd:import namespace="c5cd0b95-ad48-469c-b60b-2c41487abb3e"/>
    <xsd:import namespace="6fbbf639-a96b-4cb5-b890-7fc984a8433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Actionlead"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fc7fa-1a1d-4432-8b48-0661d01a2bf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b4aa6845-98ce-446b-be6a-30321ffa30bd}" ma:internalName="TaxCatchAll" ma:showField="CatchAllData" ma:web="dbefc7fa-1a1d-4432-8b48-0661d01a2bf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d0b95-ad48-469c-b60b-2c41487abb3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af0f744-e3ef-474b-89eb-22e0283d3c8c" ma:termSetId="09814cd3-568e-fe90-9814-8d621ff8fb84" ma:anchorId="fba54fb3-c3e1-fe81-a776-ca4b69148c4d" ma:open="true" ma:isKeyword="false">
      <xsd:complexType>
        <xsd:sequence>
          <xsd:element ref="pc:Terms" minOccurs="0" maxOccurs="1"/>
        </xsd:sequence>
      </xsd:complexType>
    </xsd:element>
    <xsd:element name="Actionlead" ma:index="27" nillable="true" ma:displayName="Action lead" ma:format="Dropdown" ma:internalName="Actionlead">
      <xsd:simpleType>
        <xsd:restriction base="dms:Choice">
          <xsd:enumeration value="DESBT Investment"/>
          <xsd:enumeration value="DESBT Strategy"/>
          <xsd:enumeration value="DESBT Engagement"/>
          <xsd:enumeration value="JQ"/>
          <xsd:enumeration value="DoR"/>
          <xsd:enumeration value="DSDSATSIP"/>
          <xsd:enumeration value="QPSC"/>
          <xsd:enumeration value="DoE"/>
          <xsd:enumeration value="DCYJMA"/>
          <xsd:enumeration value="DAF"/>
          <xsd:enumeration value="QWS team"/>
        </xsd:restrictio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bbf639-a96b-4cb5-b890-7fc984a8433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B7DBB85-F469-4551-B4B6-AA8B0F476C9C}">
  <ds:schemaRefs>
    <ds:schemaRef ds:uri="http://schemas.microsoft.com/sharepoint/v3/contenttype/forms"/>
  </ds:schemaRefs>
</ds:datastoreItem>
</file>

<file path=customXml/itemProps2.xml><?xml version="1.0" encoding="utf-8"?>
<ds:datastoreItem xmlns:ds="http://schemas.openxmlformats.org/officeDocument/2006/customXml" ds:itemID="{48A7C59D-9857-4733-83C1-53FE17A396F2}">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6fbbf639-a96b-4cb5-b890-7fc984a8433e"/>
    <ds:schemaRef ds:uri="dbefc7fa-1a1d-4432-8b48-0661d01a2bf9"/>
    <ds:schemaRef ds:uri="http://purl.org/dc/elements/1.1/"/>
    <ds:schemaRef ds:uri="http://schemas.microsoft.com/office/2006/metadata/properties"/>
    <ds:schemaRef ds:uri="c5cd0b95-ad48-469c-b60b-2c41487abb3e"/>
    <ds:schemaRef ds:uri="http://www.w3.org/XML/1998/namespace"/>
    <ds:schemaRef ds:uri="http://purl.org/dc/dcmitype/"/>
  </ds:schemaRefs>
</ds:datastoreItem>
</file>

<file path=customXml/itemProps3.xml><?xml version="1.0" encoding="utf-8"?>
<ds:datastoreItem xmlns:ds="http://schemas.openxmlformats.org/officeDocument/2006/customXml" ds:itemID="{9AADBB49-0C6E-4BF9-96A4-D843554EC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efc7fa-1a1d-4432-8b48-0661d01a2bf9"/>
    <ds:schemaRef ds:uri="c5cd0b95-ad48-469c-b60b-2c41487abb3e"/>
    <ds:schemaRef ds:uri="6fbbf639-a96b-4cb5-b890-7fc984a84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1DE64A-425E-4147-A362-CE6673B74DEF}">
  <ds:schemaRefs>
    <ds:schemaRef ds:uri="http://schemas.microsoft.com/sharepoint/events"/>
  </ds:schemaRefs>
</ds:datastoreItem>
</file>

<file path=docMetadata/LabelInfo.xml><?xml version="1.0" encoding="utf-8"?>
<clbl:labelList xmlns:clbl="http://schemas.microsoft.com/office/2020/mipLabelMetadata">
  <clbl:label id="{95b907c2-752b-4850-88ad-86939ce522f0}" enabled="0" method="" siteId="{95b907c2-752b-4850-88ad-86939ce522f0}" removed="1"/>
</clbl:labelList>
</file>

<file path=docProps/app.xml><?xml version="1.0" encoding="utf-8"?>
<Properties xmlns="http://schemas.openxmlformats.org/officeDocument/2006/extended-properties" xmlns:vt="http://schemas.openxmlformats.org/officeDocument/2006/docPropsVTypes">
  <TotalTime>3457</TotalTime>
  <Words>2522</Words>
  <Application>Microsoft Office PowerPoint</Application>
  <PresentationFormat>Widescreen</PresentationFormat>
  <Paragraphs>197</Paragraphs>
  <Slides>20</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Segoe UI</vt:lpstr>
      <vt:lpstr>Times New Roman</vt:lpstr>
      <vt:lpstr>Wingdings</vt:lpstr>
      <vt:lpstr>1_Office Theme</vt:lpstr>
      <vt:lpstr>2_Office Theme</vt:lpstr>
      <vt:lpstr>PowerPoint Presentation</vt:lpstr>
      <vt:lpstr>PowerPoint Presentation</vt:lpstr>
      <vt:lpstr>PowerPoint Presentation</vt:lpstr>
      <vt:lpstr>PowerPoint Presentation</vt:lpstr>
      <vt:lpstr>Youth Justice – our purpose </vt:lpstr>
      <vt:lpstr> Our learnings about youth offending </vt:lpstr>
      <vt:lpstr>Youth Justice Census summary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Elisha Gillies</dc:creator>
  <cp:lastModifiedBy>Lara M Williams</cp:lastModifiedBy>
  <cp:revision>309</cp:revision>
  <dcterms:created xsi:type="dcterms:W3CDTF">2023-10-25T00:35:59Z</dcterms:created>
  <dcterms:modified xsi:type="dcterms:W3CDTF">2024-11-07T06:27:38Z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0x010100843F2431AAD9DA4EA0AF530A4AAA6A2E</vt:lpwstr>
  </property>
  <property fmtid="{D5CDD505-2E9C-101B-9397-08002B2CF9AE}" pid="3" name="MediaServiceImageTags">
    <vt:lpwstr/>
  </property>
  <property fmtid="{D5CDD505-2E9C-101B-9397-08002B2CF9AE}" pid="4" name="_dlc_DocIdItemGuid">
    <vt:lpwstr>53b67049-e207-470d-9d4d-76b15aaaf307</vt:lpwstr>
  </property>
</Properties>
</file>