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
  </p:notesMasterIdLst>
  <p:sldIdLst>
    <p:sldId id="257" r:id="rId6"/>
  </p:sldIdLst>
  <p:sldSz cx="12801600" cy="9601200" type="A3"/>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6C1"/>
    <a:srgbClr val="F39448"/>
    <a:srgbClr val="065671"/>
    <a:srgbClr val="C4DBE1"/>
    <a:srgbClr val="D5E6E9"/>
    <a:srgbClr val="EBF3F5"/>
    <a:srgbClr val="FBFBFB"/>
    <a:srgbClr val="BED136"/>
    <a:srgbClr val="485257"/>
    <a:srgbClr val="A4D3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4"/>
  </p:normalViewPr>
  <p:slideViewPr>
    <p:cSldViewPr snapToGrid="0" snapToObjects="1">
      <p:cViewPr varScale="1">
        <p:scale>
          <a:sx n="63" d="100"/>
          <a:sy n="63" d="100"/>
        </p:scale>
        <p:origin x="885" y="57"/>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9FA26-AA8D-4CD7-881A-B8E370392249}" type="datetimeFigureOut">
              <a:rPr lang="en-AU" smtClean="0"/>
              <a:t>3/05/2024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63E1E-9615-4C96-A719-B5ADB512124E}" type="slidenum">
              <a:rPr lang="en-AU" smtClean="0"/>
              <a:t>‹#›</a:t>
            </a:fld>
            <a:endParaRPr lang="en-AU"/>
          </a:p>
        </p:txBody>
      </p:sp>
    </p:spTree>
    <p:extLst>
      <p:ext uri="{BB962C8B-B14F-4D97-AF65-F5344CB8AC3E}">
        <p14:creationId xmlns:p14="http://schemas.microsoft.com/office/powerpoint/2010/main" val="3563973309"/>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E63E1E-9615-4C96-A719-B5ADB512124E}" type="slidenum">
              <a:rPr lang="en-AU" smtClean="0"/>
              <a:t>1</a:t>
            </a:fld>
            <a:endParaRPr lang="en-AU"/>
          </a:p>
        </p:txBody>
      </p:sp>
    </p:spTree>
    <p:extLst>
      <p:ext uri="{BB962C8B-B14F-4D97-AF65-F5344CB8AC3E}">
        <p14:creationId xmlns:p14="http://schemas.microsoft.com/office/powerpoint/2010/main" val="228992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AU"/>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4"/>
            <a:ext cx="2880360" cy="819213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40080" y="384494"/>
            <a:ext cx="8427720" cy="819213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1118242"/>
            <a:ext cx="11521440" cy="1600200"/>
          </a:xfrm>
        </p:spPr>
        <p:txBody>
          <a:bodyPr>
            <a:normAutofit/>
          </a:bodyPr>
          <a:lstStyle>
            <a:lvl1pPr>
              <a:defRPr sz="5600"/>
            </a:lvl1pPr>
          </a:lstStyle>
          <a:p>
            <a:r>
              <a:rPr lang="en-AU" dirty="0"/>
              <a:t>Click to edit Master title style</a:t>
            </a:r>
            <a:endParaRPr lang="en-US" dirty="0"/>
          </a:p>
        </p:txBody>
      </p:sp>
      <p:sp>
        <p:nvSpPr>
          <p:cNvPr id="3" name="Content Placeholder 2"/>
          <p:cNvSpPr>
            <a:spLocks noGrp="1"/>
          </p:cNvSpPr>
          <p:nvPr>
            <p:ph idx="1"/>
          </p:nvPr>
        </p:nvSpPr>
        <p:spPr>
          <a:xfrm>
            <a:off x="640080" y="2778884"/>
            <a:ext cx="11521440" cy="5797744"/>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10"/>
          </p:nvPr>
        </p:nvSpPr>
        <p:spPr/>
        <p:txBody>
          <a:bodyPr/>
          <a:lstStyle/>
          <a:p>
            <a:fld id="{5CA842DC-8DB7-2048-9704-3687E42331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AU"/>
              <a:t>Click to edit Master title style</a:t>
            </a:r>
            <a:endParaRPr lang="en-US"/>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AU"/>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AU"/>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AU"/>
              <a:t>Click to edit Master title style</a:t>
            </a:r>
            <a:endParaRPr lang="en-US"/>
          </a:p>
        </p:txBody>
      </p:sp>
      <p:sp>
        <p:nvSpPr>
          <p:cNvPr id="3" name="Content Placeholder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AU"/>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US"/>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CA842DC-8DB7-2048-9704-3687E4233107}" type="datetimeFigureOut">
              <a:rPr lang="en-US" smtClean="0"/>
              <a:t>5/3/2024</a:t>
            </a:fld>
            <a:endParaRPr lang="en-US"/>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40080" rtl="0" eaLnBrk="1" latinLnBrk="0" hangingPunct="1">
        <a:spcBef>
          <a:spcPct val="0"/>
        </a:spcBef>
        <a:buNone/>
        <a:defRPr sz="6160" kern="1200">
          <a:solidFill>
            <a:schemeClr val="tx1"/>
          </a:solidFill>
          <a:latin typeface="Arial"/>
          <a:ea typeface="+mj-ea"/>
          <a:cs typeface="Arial"/>
        </a:defRPr>
      </a:lvl1pPr>
    </p:titleStyle>
    <p:bodyStyle>
      <a:lvl1pPr marL="480060" indent="-480060" algn="l" defTabSz="640080" rtl="0" eaLnBrk="1" latinLnBrk="0" hangingPunct="1">
        <a:spcBef>
          <a:spcPct val="20000"/>
        </a:spcBef>
        <a:buFont typeface="Arial"/>
        <a:buChar char="•"/>
        <a:defRPr sz="4480" kern="1200">
          <a:solidFill>
            <a:schemeClr val="tx1"/>
          </a:solidFill>
          <a:latin typeface="Arial"/>
          <a:ea typeface="+mn-ea"/>
          <a:cs typeface="Arial"/>
        </a:defRPr>
      </a:lvl1pPr>
      <a:lvl2pPr marL="1040130" indent="-400050" algn="l" defTabSz="640080" rtl="0" eaLnBrk="1" latinLnBrk="0" hangingPunct="1">
        <a:spcBef>
          <a:spcPct val="20000"/>
        </a:spcBef>
        <a:buFont typeface="Arial"/>
        <a:buChar char="–"/>
        <a:defRPr sz="3920" kern="1200">
          <a:solidFill>
            <a:schemeClr val="tx1"/>
          </a:solidFill>
          <a:latin typeface="Arial"/>
          <a:ea typeface="+mn-ea"/>
          <a:cs typeface="Arial"/>
        </a:defRPr>
      </a:lvl2pPr>
      <a:lvl3pPr marL="1600200" indent="-320040" algn="l" defTabSz="640080" rtl="0" eaLnBrk="1" latinLnBrk="0" hangingPunct="1">
        <a:spcBef>
          <a:spcPct val="20000"/>
        </a:spcBef>
        <a:buFont typeface="Arial"/>
        <a:buChar char="•"/>
        <a:defRPr sz="3360" kern="1200">
          <a:solidFill>
            <a:schemeClr val="tx1"/>
          </a:solidFill>
          <a:latin typeface="Arial"/>
          <a:ea typeface="+mn-ea"/>
          <a:cs typeface="Arial"/>
        </a:defRPr>
      </a:lvl3pPr>
      <a:lvl4pPr marL="2240280" indent="-320040" algn="l" defTabSz="640080" rtl="0" eaLnBrk="1" latinLnBrk="0" hangingPunct="1">
        <a:spcBef>
          <a:spcPct val="20000"/>
        </a:spcBef>
        <a:buFont typeface="Arial"/>
        <a:buChar char="–"/>
        <a:defRPr sz="2800" kern="1200">
          <a:solidFill>
            <a:schemeClr val="tx1"/>
          </a:solidFill>
          <a:latin typeface="Arial"/>
          <a:ea typeface="+mn-ea"/>
          <a:cs typeface="Arial"/>
        </a:defRPr>
      </a:lvl4pPr>
      <a:lvl5pPr marL="2880360" indent="-320040" algn="l" defTabSz="640080" rtl="0" eaLnBrk="1" latinLnBrk="0" hangingPunct="1">
        <a:spcBef>
          <a:spcPct val="20000"/>
        </a:spcBef>
        <a:buFont typeface="Arial"/>
        <a:buChar char="»"/>
        <a:defRPr sz="2800" kern="1200">
          <a:solidFill>
            <a:schemeClr val="tx1"/>
          </a:solidFill>
          <a:latin typeface="Arial"/>
          <a:ea typeface="+mn-ea"/>
          <a:cs typeface="Arial"/>
        </a:defRPr>
      </a:lvl5pPr>
      <a:lvl6pPr marL="3520440" indent="-320040" algn="l" defTabSz="640080" rtl="0" eaLnBrk="1" latinLnBrk="0" hangingPunct="1">
        <a:spcBef>
          <a:spcPct val="20000"/>
        </a:spcBef>
        <a:buFont typeface="Arial"/>
        <a:buChar char="•"/>
        <a:defRPr sz="2800" kern="1200">
          <a:solidFill>
            <a:schemeClr val="tx1"/>
          </a:solidFill>
          <a:latin typeface="+mn-lt"/>
          <a:ea typeface="+mn-ea"/>
          <a:cs typeface="+mn-cs"/>
        </a:defRPr>
      </a:lvl6pPr>
      <a:lvl7pPr marL="4160520" indent="-320040" algn="l" defTabSz="640080" rtl="0" eaLnBrk="1" latinLnBrk="0" hangingPunct="1">
        <a:spcBef>
          <a:spcPct val="20000"/>
        </a:spcBef>
        <a:buFont typeface="Arial"/>
        <a:buChar char="•"/>
        <a:defRPr sz="2800" kern="1200">
          <a:solidFill>
            <a:schemeClr val="tx1"/>
          </a:solidFill>
          <a:latin typeface="+mn-lt"/>
          <a:ea typeface="+mn-ea"/>
          <a:cs typeface="+mn-cs"/>
        </a:defRPr>
      </a:lvl7pPr>
      <a:lvl8pPr marL="4800600" indent="-320040" algn="l" defTabSz="640080" rtl="0" eaLnBrk="1" latinLnBrk="0" hangingPunct="1">
        <a:spcBef>
          <a:spcPct val="20000"/>
        </a:spcBef>
        <a:buFont typeface="Arial"/>
        <a:buChar char="•"/>
        <a:defRPr sz="2800" kern="1200">
          <a:solidFill>
            <a:schemeClr val="tx1"/>
          </a:solidFill>
          <a:latin typeface="+mn-lt"/>
          <a:ea typeface="+mn-ea"/>
          <a:cs typeface="+mn-cs"/>
        </a:defRPr>
      </a:lvl8pPr>
      <a:lvl9pPr marL="5440680" indent="-320040" algn="l" defTabSz="64008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 Same Side Corner Rectangle 144"/>
          <p:cNvSpPr/>
          <p:nvPr/>
        </p:nvSpPr>
        <p:spPr>
          <a:xfrm rot="5400000">
            <a:off x="7361935" y="5297363"/>
            <a:ext cx="1185844" cy="6467686"/>
          </a:xfrm>
          <a:prstGeom prst="round2SameRect">
            <a:avLst>
              <a:gd name="adj1" fmla="val 14174"/>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100" dirty="0"/>
          </a:p>
        </p:txBody>
      </p:sp>
      <p:sp>
        <p:nvSpPr>
          <p:cNvPr id="144" name="Round Same Side Corner Rectangle 143"/>
          <p:cNvSpPr/>
          <p:nvPr/>
        </p:nvSpPr>
        <p:spPr>
          <a:xfrm rot="5400000">
            <a:off x="7856510" y="3356420"/>
            <a:ext cx="1199440" cy="7470429"/>
          </a:xfrm>
          <a:prstGeom prst="round2SameRect">
            <a:avLst>
              <a:gd name="adj1" fmla="val 14174"/>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100" dirty="0"/>
          </a:p>
        </p:txBody>
      </p:sp>
      <p:sp>
        <p:nvSpPr>
          <p:cNvPr id="8" name="Round Same Side Corner Rectangle 7"/>
          <p:cNvSpPr/>
          <p:nvPr/>
        </p:nvSpPr>
        <p:spPr>
          <a:xfrm>
            <a:off x="591378" y="3478696"/>
            <a:ext cx="3334579" cy="6122504"/>
          </a:xfrm>
          <a:prstGeom prst="round2SameRect">
            <a:avLst>
              <a:gd name="adj1" fmla="val 9513"/>
              <a:gd name="adj2" fmla="val 0"/>
            </a:avLst>
          </a:prstGeom>
          <a:solidFill>
            <a:srgbClr val="A5D1D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AU" sz="1100" dirty="0">
              <a:solidFill>
                <a:schemeClr val="tx1"/>
              </a:solidFill>
              <a:latin typeface="MetaNormal-Roman" panose="020B0502030101020104" pitchFamily="34" charset="0"/>
            </a:endParaRPr>
          </a:p>
          <a:p>
            <a:pPr>
              <a:spcAft>
                <a:spcPts val="300"/>
              </a:spcAft>
            </a:pPr>
            <a:r>
              <a:rPr lang="en-AU" sz="1600" b="1" dirty="0">
                <a:solidFill>
                  <a:srgbClr val="065671"/>
                </a:solidFill>
                <a:latin typeface="MetaNormal-Roman" panose="020B0502030101020104" pitchFamily="34" charset="0"/>
              </a:rPr>
              <a:t>Our purpose</a:t>
            </a:r>
            <a:endParaRPr lang="en-AU" sz="1100" dirty="0">
              <a:solidFill>
                <a:schemeClr val="tx1"/>
              </a:solidFill>
              <a:latin typeface="MetaNormal-Roman" panose="020B0502030101020104" pitchFamily="34" charset="0"/>
            </a:endParaRPr>
          </a:p>
          <a:p>
            <a:pPr>
              <a:spcAft>
                <a:spcPts val="300"/>
              </a:spcAft>
            </a:pPr>
            <a:r>
              <a:rPr lang="en-AU" sz="1100" dirty="0">
                <a:solidFill>
                  <a:schemeClr val="tx1"/>
                </a:solidFill>
                <a:latin typeface="MetaNormal-Roman" panose="020B0502030101020104" pitchFamily="34" charset="0"/>
              </a:rPr>
              <a:t>The role of Youth Justice in Queensland is to keep the community safe by supporting:</a:t>
            </a:r>
          </a:p>
          <a:p>
            <a:pPr marL="171450" indent="-171450">
              <a:spcAft>
                <a:spcPts val="300"/>
              </a:spcAft>
              <a:buFont typeface="Arial" panose="020B0604020202020204" pitchFamily="34" charset="0"/>
              <a:buChar char="•"/>
            </a:pPr>
            <a:r>
              <a:rPr lang="en-AU" sz="1100" dirty="0">
                <a:solidFill>
                  <a:schemeClr val="tx1"/>
                </a:solidFill>
                <a:latin typeface="MetaNormal-Roman" panose="020B0502030101020104" pitchFamily="34" charset="0"/>
              </a:rPr>
              <a:t>the courts and community in holding young people accountable (we do this by ensuring the young people understand and fulfil the legislative requirements and engage in intervention that addresses their offending behaviours and criminogenic needs)</a:t>
            </a:r>
          </a:p>
          <a:p>
            <a:pPr marL="171450" indent="-171450">
              <a:spcAft>
                <a:spcPts val="300"/>
              </a:spcAft>
              <a:buFont typeface="Arial" panose="020B0604020202020204" pitchFamily="34" charset="0"/>
              <a:buChar char="•"/>
            </a:pPr>
            <a:r>
              <a:rPr lang="en-AU" sz="1100" dirty="0">
                <a:solidFill>
                  <a:schemeClr val="tx1"/>
                </a:solidFill>
                <a:latin typeface="MetaNormal-Roman" panose="020B0502030101020104" pitchFamily="34" charset="0"/>
              </a:rPr>
              <a:t>positive behaviour change in young people by developing skills, restoring family, community, employment, educational and cultural connections that drive reduced reoffending.</a:t>
            </a:r>
          </a:p>
          <a:p>
            <a:endParaRPr lang="en-AU" sz="1100" dirty="0">
              <a:solidFill>
                <a:schemeClr val="tx1"/>
              </a:solidFill>
              <a:latin typeface="MetaNormal-Roman" panose="020B0502030101020104" pitchFamily="34" charset="0"/>
            </a:endParaRPr>
          </a:p>
          <a:p>
            <a:endParaRPr lang="en-AU" sz="1100" dirty="0">
              <a:solidFill>
                <a:schemeClr val="tx1"/>
              </a:solidFill>
              <a:latin typeface="MetaNormal-Roman" panose="020B0502030101020104" pitchFamily="34" charset="0"/>
            </a:endParaRPr>
          </a:p>
          <a:p>
            <a:pPr>
              <a:spcAft>
                <a:spcPts val="300"/>
              </a:spcAft>
            </a:pPr>
            <a:r>
              <a:rPr lang="en-AU" sz="1600" b="1" dirty="0">
                <a:solidFill>
                  <a:srgbClr val="065671"/>
                </a:solidFill>
                <a:latin typeface="MetaNormal-Roman" panose="020B0502030101020104" pitchFamily="34" charset="0"/>
              </a:rPr>
              <a:t>Our scope</a:t>
            </a:r>
            <a:endParaRPr lang="en-AU" sz="1100" dirty="0">
              <a:solidFill>
                <a:schemeClr val="tx1"/>
              </a:solidFill>
              <a:latin typeface="MetaNormal-Roman" panose="020B0502030101020104" pitchFamily="34" charset="0"/>
            </a:endParaRPr>
          </a:p>
          <a:p>
            <a:r>
              <a:rPr lang="en-AU" sz="1100" dirty="0">
                <a:solidFill>
                  <a:schemeClr val="tx1"/>
                </a:solidFill>
                <a:latin typeface="MetaNormal-Roman" panose="020B0502030101020104" pitchFamily="34" charset="0"/>
              </a:rPr>
              <a:t>Young people at risk of offending and young people engaged in the justice system, their families, their communities and their victims.</a:t>
            </a:r>
          </a:p>
          <a:p>
            <a:endParaRPr lang="en-AU" sz="1100" dirty="0">
              <a:solidFill>
                <a:schemeClr val="tx1"/>
              </a:solidFill>
              <a:latin typeface="MetaNormal-Roman" panose="020B0502030101020104" pitchFamily="34" charset="0"/>
            </a:endParaRPr>
          </a:p>
          <a:p>
            <a:endParaRPr lang="en-AU" sz="1100" dirty="0">
              <a:solidFill>
                <a:schemeClr val="tx1"/>
              </a:solidFill>
              <a:latin typeface="MetaNormal-Roman" panose="020B0502030101020104" pitchFamily="34" charset="0"/>
            </a:endParaRPr>
          </a:p>
          <a:p>
            <a:pPr>
              <a:spcAft>
                <a:spcPts val="300"/>
              </a:spcAft>
            </a:pPr>
            <a:r>
              <a:rPr lang="en-AU" sz="1600" b="1" dirty="0">
                <a:solidFill>
                  <a:srgbClr val="065671"/>
                </a:solidFill>
                <a:latin typeface="MetaNormal-Roman" panose="020B0502030101020104" pitchFamily="34" charset="0"/>
              </a:rPr>
              <a:t>Linking our values and principles</a:t>
            </a:r>
            <a:endParaRPr lang="en-AU" sz="1100" dirty="0">
              <a:solidFill>
                <a:schemeClr val="tx1"/>
              </a:solidFill>
              <a:latin typeface="MetaNormal-Roman" panose="020B0502030101020104" pitchFamily="34" charset="0"/>
            </a:endParaRPr>
          </a:p>
          <a:p>
            <a:r>
              <a:rPr lang="en-AU" sz="1100" b="1" dirty="0">
                <a:solidFill>
                  <a:schemeClr val="tx1"/>
                </a:solidFill>
                <a:latin typeface="MetaNormal-Roman" panose="020B0502030101020104" pitchFamily="34" charset="0"/>
              </a:rPr>
              <a:t>Our values </a:t>
            </a:r>
            <a:r>
              <a:rPr lang="en-AU" sz="1100" dirty="0">
                <a:solidFill>
                  <a:schemeClr val="tx1"/>
                </a:solidFill>
                <a:latin typeface="MetaNormal-Roman" panose="020B0502030101020104" pitchFamily="34" charset="0"/>
              </a:rPr>
              <a:t>guide us in all aspects of our work.</a:t>
            </a:r>
          </a:p>
          <a:p>
            <a:r>
              <a:rPr lang="en-AU" sz="1100" b="1" dirty="0">
                <a:solidFill>
                  <a:schemeClr val="tx1"/>
                </a:solidFill>
                <a:latin typeface="MetaNormal-Roman" panose="020B0502030101020104" pitchFamily="34" charset="0"/>
              </a:rPr>
              <a:t>Our principles </a:t>
            </a:r>
            <a:r>
              <a:rPr lang="en-AU" sz="1100" dirty="0">
                <a:solidFill>
                  <a:schemeClr val="tx1"/>
                </a:solidFill>
                <a:latin typeface="MetaNormal-Roman" panose="020B0502030101020104" pitchFamily="34" charset="0"/>
              </a:rPr>
              <a:t>are how we put our values, skills and knowledge bases in action.</a:t>
            </a:r>
          </a:p>
          <a:p>
            <a:endParaRPr lang="en-AU" sz="1100" dirty="0">
              <a:solidFill>
                <a:schemeClr val="tx1"/>
              </a:solidFill>
              <a:latin typeface="MetaNormal-Roman" panose="020B0502030101020104" pitchFamily="34" charset="0"/>
            </a:endParaRPr>
          </a:p>
          <a:p>
            <a:endParaRPr lang="en-AU" sz="1100" dirty="0">
              <a:solidFill>
                <a:schemeClr val="tx1"/>
              </a:solidFill>
              <a:latin typeface="MetaNormal-Roman" panose="020B0502030101020104" pitchFamily="34" charset="0"/>
            </a:endParaRPr>
          </a:p>
          <a:p>
            <a:endParaRPr lang="en-AU" sz="1100" dirty="0">
              <a:solidFill>
                <a:schemeClr val="tx1"/>
              </a:solidFill>
              <a:latin typeface="MetaNormal-Roman" panose="020B0502030101020104" pitchFamily="34" charset="0"/>
            </a:endParaRPr>
          </a:p>
          <a:p>
            <a:endParaRPr lang="en-AU" sz="1100" dirty="0">
              <a:solidFill>
                <a:schemeClr val="tx1"/>
              </a:solidFill>
              <a:latin typeface="MetaNormal-Roman" panose="020B0502030101020104" pitchFamily="34" charset="0"/>
            </a:endParaRPr>
          </a:p>
        </p:txBody>
      </p:sp>
      <p:sp>
        <p:nvSpPr>
          <p:cNvPr id="9" name="TextBox 8"/>
          <p:cNvSpPr txBox="1"/>
          <p:nvPr/>
        </p:nvSpPr>
        <p:spPr>
          <a:xfrm>
            <a:off x="591377" y="2686381"/>
            <a:ext cx="3371930" cy="769441"/>
          </a:xfrm>
          <a:prstGeom prst="rect">
            <a:avLst/>
          </a:prstGeom>
          <a:noFill/>
          <a:effectLst/>
        </p:spPr>
        <p:txBody>
          <a:bodyPr wrap="square" rtlCol="0">
            <a:spAutoFit/>
          </a:bodyPr>
          <a:lstStyle/>
          <a:p>
            <a:r>
              <a:rPr lang="en-AU" sz="1600" dirty="0">
                <a:solidFill>
                  <a:srgbClr val="065671"/>
                </a:solidFill>
                <a:latin typeface="MetaNormal-Roman" panose="020B0502030101020104" pitchFamily="34" charset="0"/>
              </a:rPr>
              <a:t>Youth Justice Framework for Practice: </a:t>
            </a:r>
          </a:p>
          <a:p>
            <a:r>
              <a:rPr lang="en-AU" sz="2800" dirty="0">
                <a:solidFill>
                  <a:srgbClr val="065671"/>
                </a:solidFill>
                <a:latin typeface="MetaNormal-Roman" panose="020B0502030101020104" pitchFamily="34" charset="0"/>
              </a:rPr>
              <a:t>Our way of working</a:t>
            </a:r>
          </a:p>
        </p:txBody>
      </p:sp>
      <p:cxnSp>
        <p:nvCxnSpPr>
          <p:cNvPr id="12" name="Straight Arrow Connector 11"/>
          <p:cNvCxnSpPr/>
          <p:nvPr/>
        </p:nvCxnSpPr>
        <p:spPr>
          <a:xfrm>
            <a:off x="817493" y="7666240"/>
            <a:ext cx="2882348" cy="0"/>
          </a:xfrm>
          <a:prstGeom prst="straightConnector1">
            <a:avLst/>
          </a:prstGeom>
          <a:ln>
            <a:solidFill>
              <a:schemeClr val="bg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17493" y="6529242"/>
            <a:ext cx="2882348" cy="0"/>
          </a:xfrm>
          <a:prstGeom prst="straightConnector1">
            <a:avLst/>
          </a:prstGeom>
          <a:ln>
            <a:solidFill>
              <a:schemeClr val="bg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21" name="Round Same Side Corner Rectangle 20"/>
          <p:cNvSpPr/>
          <p:nvPr/>
        </p:nvSpPr>
        <p:spPr>
          <a:xfrm rot="16200000">
            <a:off x="3879421" y="8277792"/>
            <a:ext cx="1185841" cy="506824"/>
          </a:xfrm>
          <a:prstGeom prst="round2SameRect">
            <a:avLst>
              <a:gd name="adj1" fmla="val 28428"/>
              <a:gd name="adj2" fmla="val 0"/>
            </a:avLst>
          </a:prstGeom>
          <a:solidFill>
            <a:srgbClr val="BED1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0" name="Round Same Side Corner Rectangle 89"/>
          <p:cNvSpPr/>
          <p:nvPr/>
        </p:nvSpPr>
        <p:spPr>
          <a:xfrm rot="16200000">
            <a:off x="3873840" y="6839441"/>
            <a:ext cx="1197002" cy="506824"/>
          </a:xfrm>
          <a:prstGeom prst="round2SameRect">
            <a:avLst>
              <a:gd name="adj1" fmla="val 28428"/>
              <a:gd name="adj2" fmla="val 0"/>
            </a:avLst>
          </a:prstGeom>
          <a:solidFill>
            <a:srgbClr val="0656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1" name="TextBox 90"/>
          <p:cNvSpPr txBox="1"/>
          <p:nvPr/>
        </p:nvSpPr>
        <p:spPr>
          <a:xfrm rot="16200000">
            <a:off x="3884472" y="6921541"/>
            <a:ext cx="1201072" cy="338554"/>
          </a:xfrm>
          <a:prstGeom prst="rect">
            <a:avLst/>
          </a:prstGeom>
          <a:noFill/>
        </p:spPr>
        <p:txBody>
          <a:bodyPr wrap="square" rtlCol="0">
            <a:spAutoFit/>
          </a:bodyPr>
          <a:lstStyle/>
          <a:p>
            <a:pPr algn="ctr"/>
            <a:r>
              <a:rPr lang="en-AU" sz="1600" dirty="0">
                <a:solidFill>
                  <a:schemeClr val="bg1"/>
                </a:solidFill>
                <a:latin typeface="MetaNormal-Roman" panose="020B0502030101020104" pitchFamily="34" charset="0"/>
              </a:rPr>
              <a:t>Our skills</a:t>
            </a:r>
          </a:p>
        </p:txBody>
      </p:sp>
      <p:sp>
        <p:nvSpPr>
          <p:cNvPr id="93" name="Oval 92"/>
          <p:cNvSpPr/>
          <p:nvPr/>
        </p:nvSpPr>
        <p:spPr>
          <a:xfrm>
            <a:off x="4902683" y="6585559"/>
            <a:ext cx="1112699" cy="994195"/>
          </a:xfrm>
          <a:prstGeom prst="ellipse">
            <a:avLst/>
          </a:prstGeom>
          <a:solidFill>
            <a:srgbClr val="06567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4" name="Oval 93"/>
          <p:cNvSpPr/>
          <p:nvPr/>
        </p:nvSpPr>
        <p:spPr>
          <a:xfrm>
            <a:off x="6109522" y="6580304"/>
            <a:ext cx="1112699" cy="994195"/>
          </a:xfrm>
          <a:prstGeom prst="ellipse">
            <a:avLst/>
          </a:prstGeom>
          <a:solidFill>
            <a:srgbClr val="06567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5" name="Oval 94"/>
          <p:cNvSpPr/>
          <p:nvPr/>
        </p:nvSpPr>
        <p:spPr>
          <a:xfrm>
            <a:off x="7316361" y="6590467"/>
            <a:ext cx="1112699" cy="994195"/>
          </a:xfrm>
          <a:prstGeom prst="ellipse">
            <a:avLst/>
          </a:prstGeom>
          <a:solidFill>
            <a:srgbClr val="06567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6" name="Oval 95"/>
          <p:cNvSpPr/>
          <p:nvPr/>
        </p:nvSpPr>
        <p:spPr>
          <a:xfrm>
            <a:off x="8518696" y="6590467"/>
            <a:ext cx="1112699" cy="994195"/>
          </a:xfrm>
          <a:prstGeom prst="ellipse">
            <a:avLst/>
          </a:prstGeom>
          <a:solidFill>
            <a:srgbClr val="06567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7" name="Oval 96"/>
          <p:cNvSpPr/>
          <p:nvPr/>
        </p:nvSpPr>
        <p:spPr>
          <a:xfrm>
            <a:off x="9717294" y="6590467"/>
            <a:ext cx="1112699" cy="994195"/>
          </a:xfrm>
          <a:prstGeom prst="ellipse">
            <a:avLst/>
          </a:prstGeom>
          <a:solidFill>
            <a:srgbClr val="06567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8" name="Oval 97"/>
          <p:cNvSpPr/>
          <p:nvPr/>
        </p:nvSpPr>
        <p:spPr>
          <a:xfrm>
            <a:off x="10915892" y="6596154"/>
            <a:ext cx="1112699" cy="994195"/>
          </a:xfrm>
          <a:prstGeom prst="ellipse">
            <a:avLst/>
          </a:prstGeom>
          <a:solidFill>
            <a:srgbClr val="06567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4" name="Rectangle 103"/>
          <p:cNvSpPr/>
          <p:nvPr/>
        </p:nvSpPr>
        <p:spPr>
          <a:xfrm>
            <a:off x="4872238" y="6963483"/>
            <a:ext cx="1166363"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Communication</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105" name="Rectangle 104"/>
          <p:cNvSpPr/>
          <p:nvPr/>
        </p:nvSpPr>
        <p:spPr>
          <a:xfrm>
            <a:off x="6088189" y="6953320"/>
            <a:ext cx="114987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Problem solving</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106" name="Rectangle 105"/>
          <p:cNvSpPr/>
          <p:nvPr/>
        </p:nvSpPr>
        <p:spPr>
          <a:xfrm>
            <a:off x="7360178" y="6799359"/>
            <a:ext cx="1033434" cy="553998"/>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Cultural awareness and capability</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108" name="Rectangle 107"/>
          <p:cNvSpPr/>
          <p:nvPr/>
        </p:nvSpPr>
        <p:spPr>
          <a:xfrm>
            <a:off x="8597780" y="6939646"/>
            <a:ext cx="98134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Engagement</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109" name="Rectangle 108"/>
          <p:cNvSpPr/>
          <p:nvPr/>
        </p:nvSpPr>
        <p:spPr>
          <a:xfrm>
            <a:off x="9752672" y="6884361"/>
            <a:ext cx="1041944" cy="400110"/>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Reflective practice</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110" name="Rectangle 109"/>
          <p:cNvSpPr/>
          <p:nvPr/>
        </p:nvSpPr>
        <p:spPr>
          <a:xfrm>
            <a:off x="10980225" y="6967706"/>
            <a:ext cx="98134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Teamwork</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111" name="TextBox 110"/>
          <p:cNvSpPr txBox="1"/>
          <p:nvPr/>
        </p:nvSpPr>
        <p:spPr>
          <a:xfrm rot="16200000">
            <a:off x="3871874" y="8255048"/>
            <a:ext cx="1218303" cy="584775"/>
          </a:xfrm>
          <a:prstGeom prst="rect">
            <a:avLst/>
          </a:prstGeom>
          <a:noFill/>
        </p:spPr>
        <p:txBody>
          <a:bodyPr wrap="square" rtlCol="0">
            <a:spAutoFit/>
          </a:bodyPr>
          <a:lstStyle/>
          <a:p>
            <a:pPr algn="ctr"/>
            <a:r>
              <a:rPr lang="en-AU" sz="1600" dirty="0">
                <a:solidFill>
                  <a:schemeClr val="bg1"/>
                </a:solidFill>
                <a:latin typeface="MetaNormal-Roman" panose="020B0502030101020104" pitchFamily="34" charset="0"/>
              </a:rPr>
              <a:t>Knowledge bases</a:t>
            </a:r>
          </a:p>
        </p:txBody>
      </p:sp>
      <p:sp>
        <p:nvSpPr>
          <p:cNvPr id="116" name="Rounded Rectangle 115"/>
          <p:cNvSpPr/>
          <p:nvPr/>
        </p:nvSpPr>
        <p:spPr>
          <a:xfrm>
            <a:off x="4966371" y="8065238"/>
            <a:ext cx="1049019" cy="935152"/>
          </a:xfrm>
          <a:prstGeom prst="roundRect">
            <a:avLst>
              <a:gd name="adj" fmla="val 12139"/>
            </a:avLst>
          </a:prstGeom>
          <a:solidFill>
            <a:schemeClr val="bg1"/>
          </a:solidFill>
          <a:ln>
            <a:solidFill>
              <a:srgbClr val="BED13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4" name="Round Same Side Corner Rectangle 113"/>
          <p:cNvSpPr/>
          <p:nvPr/>
        </p:nvSpPr>
        <p:spPr>
          <a:xfrm rot="16200000">
            <a:off x="4537144" y="8426798"/>
            <a:ext cx="935149" cy="212036"/>
          </a:xfrm>
          <a:prstGeom prst="round2SameRect">
            <a:avLst>
              <a:gd name="adj1" fmla="val 50000"/>
              <a:gd name="adj2" fmla="val 0"/>
            </a:avLst>
          </a:prstGeom>
          <a:solidFill>
            <a:srgbClr val="BED136"/>
          </a:solidFill>
          <a:ln>
            <a:solidFill>
              <a:srgbClr val="BED1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9" name="Rounded Rectangle 128"/>
          <p:cNvSpPr/>
          <p:nvPr/>
        </p:nvSpPr>
        <p:spPr>
          <a:xfrm>
            <a:off x="6210643" y="8064191"/>
            <a:ext cx="1049019" cy="935152"/>
          </a:xfrm>
          <a:prstGeom prst="roundRect">
            <a:avLst>
              <a:gd name="adj" fmla="val 12139"/>
            </a:avLst>
          </a:prstGeom>
          <a:solidFill>
            <a:schemeClr val="bg1"/>
          </a:solidFill>
          <a:ln>
            <a:solidFill>
              <a:srgbClr val="BED13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0" name="Round Same Side Corner Rectangle 129"/>
          <p:cNvSpPr/>
          <p:nvPr/>
        </p:nvSpPr>
        <p:spPr>
          <a:xfrm rot="16200000">
            <a:off x="5781412" y="8425750"/>
            <a:ext cx="935151" cy="212036"/>
          </a:xfrm>
          <a:prstGeom prst="round2SameRect">
            <a:avLst>
              <a:gd name="adj1" fmla="val 50000"/>
              <a:gd name="adj2" fmla="val 0"/>
            </a:avLst>
          </a:prstGeom>
          <a:solidFill>
            <a:srgbClr val="BED136"/>
          </a:solidFill>
          <a:ln>
            <a:solidFill>
              <a:srgbClr val="BED1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1" name="Rounded Rectangle 130"/>
          <p:cNvSpPr/>
          <p:nvPr/>
        </p:nvSpPr>
        <p:spPr>
          <a:xfrm>
            <a:off x="7457620" y="8064191"/>
            <a:ext cx="1049019" cy="935152"/>
          </a:xfrm>
          <a:prstGeom prst="roundRect">
            <a:avLst>
              <a:gd name="adj" fmla="val 12139"/>
            </a:avLst>
          </a:prstGeom>
          <a:solidFill>
            <a:schemeClr val="bg1"/>
          </a:solidFill>
          <a:ln>
            <a:solidFill>
              <a:srgbClr val="BED13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2" name="Round Same Side Corner Rectangle 131"/>
          <p:cNvSpPr/>
          <p:nvPr/>
        </p:nvSpPr>
        <p:spPr>
          <a:xfrm rot="16200000">
            <a:off x="7028384" y="8425750"/>
            <a:ext cx="935151" cy="212036"/>
          </a:xfrm>
          <a:prstGeom prst="round2SameRect">
            <a:avLst>
              <a:gd name="adj1" fmla="val 50000"/>
              <a:gd name="adj2" fmla="val 0"/>
            </a:avLst>
          </a:prstGeom>
          <a:solidFill>
            <a:srgbClr val="BED136"/>
          </a:solidFill>
          <a:ln>
            <a:solidFill>
              <a:srgbClr val="BED1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3" name="Rounded Rectangle 132"/>
          <p:cNvSpPr/>
          <p:nvPr/>
        </p:nvSpPr>
        <p:spPr>
          <a:xfrm>
            <a:off x="8696887" y="8069087"/>
            <a:ext cx="1049019" cy="935152"/>
          </a:xfrm>
          <a:prstGeom prst="roundRect">
            <a:avLst>
              <a:gd name="adj" fmla="val 12139"/>
            </a:avLst>
          </a:prstGeom>
          <a:solidFill>
            <a:schemeClr val="bg1"/>
          </a:solidFill>
          <a:ln>
            <a:solidFill>
              <a:srgbClr val="BED13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4" name="Round Same Side Corner Rectangle 133"/>
          <p:cNvSpPr/>
          <p:nvPr/>
        </p:nvSpPr>
        <p:spPr>
          <a:xfrm rot="16200000">
            <a:off x="8267648" y="8430646"/>
            <a:ext cx="935151" cy="212036"/>
          </a:xfrm>
          <a:prstGeom prst="round2SameRect">
            <a:avLst>
              <a:gd name="adj1" fmla="val 50000"/>
              <a:gd name="adj2" fmla="val 0"/>
            </a:avLst>
          </a:prstGeom>
          <a:solidFill>
            <a:srgbClr val="BED136"/>
          </a:solidFill>
          <a:ln>
            <a:solidFill>
              <a:srgbClr val="BED1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5" name="Rounded Rectangle 134"/>
          <p:cNvSpPr/>
          <p:nvPr/>
        </p:nvSpPr>
        <p:spPr>
          <a:xfrm>
            <a:off x="9934338" y="8069088"/>
            <a:ext cx="1049019" cy="935152"/>
          </a:xfrm>
          <a:prstGeom prst="roundRect">
            <a:avLst>
              <a:gd name="adj" fmla="val 12139"/>
            </a:avLst>
          </a:prstGeom>
          <a:solidFill>
            <a:schemeClr val="bg1"/>
          </a:solidFill>
          <a:ln>
            <a:solidFill>
              <a:srgbClr val="BED13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6" name="Round Same Side Corner Rectangle 135"/>
          <p:cNvSpPr/>
          <p:nvPr/>
        </p:nvSpPr>
        <p:spPr>
          <a:xfrm rot="16200000">
            <a:off x="9505096" y="8430647"/>
            <a:ext cx="935151" cy="212036"/>
          </a:xfrm>
          <a:prstGeom prst="round2SameRect">
            <a:avLst>
              <a:gd name="adj1" fmla="val 50000"/>
              <a:gd name="adj2" fmla="val 0"/>
            </a:avLst>
          </a:prstGeom>
          <a:solidFill>
            <a:srgbClr val="BED136"/>
          </a:solidFill>
          <a:ln>
            <a:solidFill>
              <a:srgbClr val="BED1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7" name="Rectangle 136"/>
          <p:cNvSpPr/>
          <p:nvPr/>
        </p:nvSpPr>
        <p:spPr>
          <a:xfrm>
            <a:off x="5080359" y="8110646"/>
            <a:ext cx="1031302" cy="861774"/>
          </a:xfrm>
          <a:prstGeom prst="rect">
            <a:avLst/>
          </a:prstGeom>
        </p:spPr>
        <p:txBody>
          <a:bodyPr wrap="square">
            <a:spAutoFit/>
          </a:bodyPr>
          <a:lstStyle/>
          <a:p>
            <a:r>
              <a:rPr lang="en-AU" sz="1000" dirty="0">
                <a:solidFill>
                  <a:srgbClr val="000000"/>
                </a:solidFill>
                <a:latin typeface="MetaNormal-Roman" panose="020B0502030101020104" pitchFamily="34" charset="0"/>
                <a:ea typeface="Times New Roman" panose="02020603050405020304" pitchFamily="18" charset="0"/>
                <a:cs typeface="Times New Roman" panose="02020603050405020304" pitchFamily="18" charset="0"/>
              </a:rPr>
              <a:t>Partner and community experiences and perspectives </a:t>
            </a:r>
            <a:endParaRPr lang="en-AU" sz="1000" dirty="0">
              <a:latin typeface="MetaNormal-Roman" panose="020B0502030101020104" pitchFamily="34" charset="0"/>
              <a:ea typeface="Times New Roman" panose="02020603050405020304" pitchFamily="18" charset="0"/>
            </a:endParaRPr>
          </a:p>
        </p:txBody>
      </p:sp>
      <p:sp>
        <p:nvSpPr>
          <p:cNvPr id="138" name="Rectangle 137"/>
          <p:cNvSpPr/>
          <p:nvPr/>
        </p:nvSpPr>
        <p:spPr>
          <a:xfrm>
            <a:off x="6324148" y="8109433"/>
            <a:ext cx="951590" cy="861774"/>
          </a:xfrm>
          <a:prstGeom prst="rect">
            <a:avLst/>
          </a:prstGeom>
        </p:spPr>
        <p:txBody>
          <a:bodyPr wrap="square">
            <a:spAutoFit/>
          </a:bodyPr>
          <a:lstStyle/>
          <a:p>
            <a:pPr lvl="0">
              <a:spcAft>
                <a:spcPts val="0"/>
              </a:spcAft>
            </a:pPr>
            <a:r>
              <a:rPr lang="en-AU" sz="1000" dirty="0">
                <a:solidFill>
                  <a:srgbClr val="000000"/>
                </a:solidFill>
                <a:latin typeface="MetaNormal-Roman" panose="020B0502030101020104" pitchFamily="34" charset="0"/>
                <a:ea typeface="Times New Roman" panose="02020603050405020304" pitchFamily="18" charset="0"/>
                <a:cs typeface="Times New Roman" panose="02020603050405020304" pitchFamily="18" charset="0"/>
              </a:rPr>
              <a:t>Cultural intelligence, experiences and perspectives </a:t>
            </a:r>
            <a:endParaRPr lang="en-AU" sz="1000" dirty="0">
              <a:latin typeface="MetaNormal-Roman" panose="020B0502030101020104" pitchFamily="34" charset="0"/>
              <a:ea typeface="Times New Roman" panose="02020603050405020304" pitchFamily="18" charset="0"/>
            </a:endParaRPr>
          </a:p>
        </p:txBody>
      </p:sp>
      <p:sp>
        <p:nvSpPr>
          <p:cNvPr id="139" name="Rectangle 138"/>
          <p:cNvSpPr/>
          <p:nvPr/>
        </p:nvSpPr>
        <p:spPr>
          <a:xfrm>
            <a:off x="7558994" y="8111774"/>
            <a:ext cx="1031302" cy="861774"/>
          </a:xfrm>
          <a:prstGeom prst="rect">
            <a:avLst/>
          </a:prstGeom>
        </p:spPr>
        <p:txBody>
          <a:bodyPr wrap="square">
            <a:spAutoFit/>
          </a:bodyPr>
          <a:lstStyle/>
          <a:p>
            <a:r>
              <a:rPr lang="en-AU" sz="1000" dirty="0">
                <a:solidFill>
                  <a:srgbClr val="000000"/>
                </a:solidFill>
                <a:latin typeface="MetaNormal-Roman" panose="020B0502030101020104" pitchFamily="34" charset="0"/>
                <a:ea typeface="Times New Roman" panose="02020603050405020304" pitchFamily="18" charset="0"/>
                <a:cs typeface="Times New Roman" panose="02020603050405020304" pitchFamily="18" charset="0"/>
              </a:rPr>
              <a:t>Young person and family experiences and perspectives </a:t>
            </a:r>
            <a:endParaRPr lang="en-AU" sz="1000" dirty="0">
              <a:latin typeface="MetaNormal-Roman" panose="020B0502030101020104" pitchFamily="34" charset="0"/>
              <a:ea typeface="Times New Roman" panose="02020603050405020304" pitchFamily="18" charset="0"/>
            </a:endParaRPr>
          </a:p>
        </p:txBody>
      </p:sp>
      <p:sp>
        <p:nvSpPr>
          <p:cNvPr id="140" name="Rectangle 139"/>
          <p:cNvSpPr/>
          <p:nvPr/>
        </p:nvSpPr>
        <p:spPr>
          <a:xfrm>
            <a:off x="8808820" y="8417140"/>
            <a:ext cx="1031302" cy="246221"/>
          </a:xfrm>
          <a:prstGeom prst="rect">
            <a:avLst/>
          </a:prstGeom>
        </p:spPr>
        <p:txBody>
          <a:bodyPr wrap="square">
            <a:spAutoFit/>
          </a:bodyPr>
          <a:lstStyle/>
          <a:p>
            <a:pPr lvl="0">
              <a:spcAft>
                <a:spcPts val="0"/>
              </a:spcAft>
            </a:pPr>
            <a:r>
              <a:rPr lang="en-AU" sz="1000" dirty="0">
                <a:solidFill>
                  <a:srgbClr val="000000"/>
                </a:solidFill>
                <a:latin typeface="MetaNormal-Roman" panose="020B0502030101020104" pitchFamily="34" charset="0"/>
                <a:ea typeface="Times New Roman" panose="02020603050405020304" pitchFamily="18" charset="0"/>
                <a:cs typeface="Times New Roman" panose="02020603050405020304" pitchFamily="18" charset="0"/>
              </a:rPr>
              <a:t>Practice insight</a:t>
            </a:r>
            <a:endParaRPr lang="en-AU" sz="1000" dirty="0">
              <a:latin typeface="MetaNormal-Roman" panose="020B0502030101020104" pitchFamily="34" charset="0"/>
              <a:ea typeface="Times New Roman" panose="02020603050405020304" pitchFamily="18" charset="0"/>
            </a:endParaRPr>
          </a:p>
        </p:txBody>
      </p:sp>
      <p:sp>
        <p:nvSpPr>
          <p:cNvPr id="141" name="Rectangle 140"/>
          <p:cNvSpPr/>
          <p:nvPr/>
        </p:nvSpPr>
        <p:spPr>
          <a:xfrm>
            <a:off x="10088177" y="8187346"/>
            <a:ext cx="904322" cy="707886"/>
          </a:xfrm>
          <a:prstGeom prst="rect">
            <a:avLst/>
          </a:prstGeom>
        </p:spPr>
        <p:txBody>
          <a:bodyPr wrap="square">
            <a:spAutoFit/>
          </a:bodyPr>
          <a:lstStyle/>
          <a:p>
            <a:pPr lvl="0">
              <a:spcAft>
                <a:spcPts val="0"/>
              </a:spcAft>
            </a:pPr>
            <a:r>
              <a:rPr lang="en-AU" sz="1000" dirty="0">
                <a:solidFill>
                  <a:srgbClr val="000000"/>
                </a:solidFill>
                <a:latin typeface="MetaNormal-Roman" panose="020B0502030101020104" pitchFamily="34" charset="0"/>
                <a:ea typeface="Times New Roman" panose="02020603050405020304" pitchFamily="18" charset="0"/>
                <a:cs typeface="Times New Roman" panose="02020603050405020304" pitchFamily="18" charset="0"/>
              </a:rPr>
              <a:t>Research, evidence, data and systems</a:t>
            </a:r>
            <a:endParaRPr lang="en-AU" sz="1000" dirty="0">
              <a:latin typeface="MetaNormal-Roman" panose="020B0502030101020104" pitchFamily="34" charset="0"/>
              <a:ea typeface="Times New Roman" panose="02020603050405020304" pitchFamily="18" charset="0"/>
            </a:endParaRPr>
          </a:p>
        </p:txBody>
      </p:sp>
      <p:grpSp>
        <p:nvGrpSpPr>
          <p:cNvPr id="3" name="Group 2"/>
          <p:cNvGrpSpPr/>
          <p:nvPr/>
        </p:nvGrpSpPr>
        <p:grpSpPr>
          <a:xfrm>
            <a:off x="4214196" y="2839979"/>
            <a:ext cx="7977249" cy="3420333"/>
            <a:chOff x="4220273" y="1302024"/>
            <a:chExt cx="7977249" cy="3420333"/>
          </a:xfrm>
        </p:grpSpPr>
        <p:sp>
          <p:nvSpPr>
            <p:cNvPr id="16" name="Round Same Side Corner Rectangle 15"/>
            <p:cNvSpPr/>
            <p:nvPr/>
          </p:nvSpPr>
          <p:spPr>
            <a:xfrm rot="5400000">
              <a:off x="6752145" y="-723020"/>
              <a:ext cx="3420324" cy="7470429"/>
            </a:xfrm>
            <a:prstGeom prst="round2SameRect">
              <a:avLst>
                <a:gd name="adj1" fmla="val 4682"/>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100" dirty="0"/>
            </a:p>
          </p:txBody>
        </p:sp>
        <p:sp>
          <p:nvSpPr>
            <p:cNvPr id="19" name="Round Same Side Corner Rectangle 18"/>
            <p:cNvSpPr/>
            <p:nvPr/>
          </p:nvSpPr>
          <p:spPr>
            <a:xfrm rot="16200000">
              <a:off x="2763520" y="2758777"/>
              <a:ext cx="3420329" cy="506824"/>
            </a:xfrm>
            <a:prstGeom prst="round2SameRect">
              <a:avLst>
                <a:gd name="adj1" fmla="val 28428"/>
                <a:gd name="adj2" fmla="val 0"/>
              </a:avLst>
            </a:prstGeom>
            <a:solidFill>
              <a:srgbClr val="F394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TextBox 24"/>
            <p:cNvSpPr txBox="1"/>
            <p:nvPr/>
          </p:nvSpPr>
          <p:spPr>
            <a:xfrm rot="16200000">
              <a:off x="3189007" y="2852769"/>
              <a:ext cx="2591997" cy="338554"/>
            </a:xfrm>
            <a:prstGeom prst="rect">
              <a:avLst/>
            </a:prstGeom>
            <a:noFill/>
          </p:spPr>
          <p:txBody>
            <a:bodyPr wrap="square" rtlCol="0">
              <a:spAutoFit/>
            </a:bodyPr>
            <a:lstStyle/>
            <a:p>
              <a:pPr algn="ctr"/>
              <a:r>
                <a:rPr lang="en-AU" sz="1600" dirty="0">
                  <a:solidFill>
                    <a:schemeClr val="bg1"/>
                  </a:solidFill>
                  <a:latin typeface="MetaNormal-Roman" panose="020B0502030101020104" pitchFamily="34" charset="0"/>
                </a:rPr>
                <a:t>Our principles</a:t>
              </a:r>
            </a:p>
          </p:txBody>
        </p:sp>
        <p:sp>
          <p:nvSpPr>
            <p:cNvPr id="26" name="Rounded Rectangle 25"/>
            <p:cNvSpPr/>
            <p:nvPr/>
          </p:nvSpPr>
          <p:spPr>
            <a:xfrm>
              <a:off x="4905445" y="1348097"/>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35" name="Rounded Rectangle 34"/>
            <p:cNvSpPr/>
            <p:nvPr/>
          </p:nvSpPr>
          <p:spPr>
            <a:xfrm>
              <a:off x="4905445" y="1718638"/>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36" name="Rounded Rectangle 35"/>
            <p:cNvSpPr/>
            <p:nvPr/>
          </p:nvSpPr>
          <p:spPr>
            <a:xfrm>
              <a:off x="4905445" y="2089179"/>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37" name="Rounded Rectangle 36"/>
            <p:cNvSpPr/>
            <p:nvPr/>
          </p:nvSpPr>
          <p:spPr>
            <a:xfrm>
              <a:off x="4905445" y="2459720"/>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38" name="Rounded Rectangle 37"/>
            <p:cNvSpPr/>
            <p:nvPr/>
          </p:nvSpPr>
          <p:spPr>
            <a:xfrm>
              <a:off x="4905445" y="2830261"/>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39" name="Rounded Rectangle 38"/>
            <p:cNvSpPr/>
            <p:nvPr/>
          </p:nvSpPr>
          <p:spPr>
            <a:xfrm>
              <a:off x="4905445" y="3200802"/>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40" name="Rounded Rectangle 39"/>
            <p:cNvSpPr/>
            <p:nvPr/>
          </p:nvSpPr>
          <p:spPr>
            <a:xfrm>
              <a:off x="4905445" y="3571343"/>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41" name="Rounded Rectangle 40"/>
            <p:cNvSpPr/>
            <p:nvPr/>
          </p:nvSpPr>
          <p:spPr>
            <a:xfrm>
              <a:off x="4905445" y="3941884"/>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42" name="Rounded Rectangle 41"/>
            <p:cNvSpPr/>
            <p:nvPr/>
          </p:nvSpPr>
          <p:spPr>
            <a:xfrm>
              <a:off x="4905445" y="4306530"/>
              <a:ext cx="7101573" cy="343816"/>
            </a:xfrm>
            <a:prstGeom prst="roundRect">
              <a:avLst>
                <a:gd name="adj" fmla="val 50000"/>
              </a:avLst>
            </a:prstGeom>
            <a:solidFill>
              <a:schemeClr val="bg1"/>
            </a:solidFill>
            <a:ln>
              <a:solidFill>
                <a:srgbClr val="0656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Logo (something like our directorate)</a:t>
              </a:r>
            </a:p>
          </p:txBody>
        </p:sp>
        <p:sp>
          <p:nvSpPr>
            <p:cNvPr id="43" name="Oval 42"/>
            <p:cNvSpPr/>
            <p:nvPr/>
          </p:nvSpPr>
          <p:spPr>
            <a:xfrm>
              <a:off x="4942795" y="1376439"/>
              <a:ext cx="287131" cy="287131"/>
            </a:xfrm>
            <a:prstGeom prst="ellipse">
              <a:avLst/>
            </a:prstGeom>
            <a:solidFill>
              <a:srgbClr val="BED1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Oval 43"/>
            <p:cNvSpPr/>
            <p:nvPr/>
          </p:nvSpPr>
          <p:spPr>
            <a:xfrm>
              <a:off x="4942795" y="1746980"/>
              <a:ext cx="287131" cy="287131"/>
            </a:xfrm>
            <a:prstGeom prst="ellipse">
              <a:avLst/>
            </a:prstGeom>
            <a:solidFill>
              <a:srgbClr val="48A6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5" name="Oval 44"/>
            <p:cNvSpPr/>
            <p:nvPr/>
          </p:nvSpPr>
          <p:spPr>
            <a:xfrm>
              <a:off x="4942795" y="2117521"/>
              <a:ext cx="287131" cy="287131"/>
            </a:xfrm>
            <a:prstGeom prst="ellipse">
              <a:avLst/>
            </a:prstGeom>
            <a:solidFill>
              <a:srgbClr val="F394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Oval 45"/>
            <p:cNvSpPr/>
            <p:nvPr/>
          </p:nvSpPr>
          <p:spPr>
            <a:xfrm>
              <a:off x="4943613" y="2486909"/>
              <a:ext cx="287131" cy="287131"/>
            </a:xfrm>
            <a:prstGeom prst="ellipse">
              <a:avLst/>
            </a:prstGeom>
            <a:solidFill>
              <a:srgbClr val="FFD7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7" name="Oval 46"/>
            <p:cNvSpPr/>
            <p:nvPr/>
          </p:nvSpPr>
          <p:spPr>
            <a:xfrm>
              <a:off x="4944182" y="2858602"/>
              <a:ext cx="287131" cy="287131"/>
            </a:xfrm>
            <a:prstGeom prst="ellipse">
              <a:avLst/>
            </a:prstGeom>
            <a:solidFill>
              <a:srgbClr val="0656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8" name="Oval 47"/>
            <p:cNvSpPr/>
            <p:nvPr/>
          </p:nvSpPr>
          <p:spPr>
            <a:xfrm>
              <a:off x="4942794" y="3224209"/>
              <a:ext cx="287131" cy="287131"/>
            </a:xfrm>
            <a:prstGeom prst="ellipse">
              <a:avLst/>
            </a:prstGeom>
            <a:solidFill>
              <a:srgbClr val="FFD7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Oval 48"/>
            <p:cNvSpPr/>
            <p:nvPr/>
          </p:nvSpPr>
          <p:spPr>
            <a:xfrm>
              <a:off x="4944182" y="3603389"/>
              <a:ext cx="287131" cy="287131"/>
            </a:xfrm>
            <a:prstGeom prst="ellipse">
              <a:avLst/>
            </a:prstGeom>
            <a:solidFill>
              <a:srgbClr val="F394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Oval 49"/>
            <p:cNvSpPr/>
            <p:nvPr/>
          </p:nvSpPr>
          <p:spPr>
            <a:xfrm>
              <a:off x="4944182" y="3965290"/>
              <a:ext cx="287131" cy="287131"/>
            </a:xfrm>
            <a:prstGeom prst="ellipse">
              <a:avLst/>
            </a:prstGeom>
            <a:solidFill>
              <a:srgbClr val="48A6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1" name="Oval 50"/>
            <p:cNvSpPr/>
            <p:nvPr/>
          </p:nvSpPr>
          <p:spPr>
            <a:xfrm>
              <a:off x="4953178" y="4330897"/>
              <a:ext cx="287131" cy="287131"/>
            </a:xfrm>
            <a:prstGeom prst="ellipse">
              <a:avLst/>
            </a:prstGeom>
            <a:solidFill>
              <a:srgbClr val="BED1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Rectangle 51"/>
            <p:cNvSpPr/>
            <p:nvPr/>
          </p:nvSpPr>
          <p:spPr>
            <a:xfrm>
              <a:off x="5192008" y="1389111"/>
              <a:ext cx="6400800" cy="246221"/>
            </a:xfrm>
            <a:prstGeom prst="rect">
              <a:avLst/>
            </a:prstGeom>
          </p:spPr>
          <p:txBody>
            <a:bodyPr>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respect, value and support diverse cultures and experiences.</a:t>
              </a:r>
              <a:endParaRPr lang="en-US" altLang="en-US" sz="1000" dirty="0">
                <a:latin typeface="MetaNormal-Roman" panose="020B0502030101020104" pitchFamily="34" charset="0"/>
                <a:ea typeface="Times New Roman" panose="02020603050405020304" pitchFamily="18" charset="0"/>
              </a:endParaRPr>
            </a:p>
          </p:txBody>
        </p:sp>
        <p:sp>
          <p:nvSpPr>
            <p:cNvPr id="53" name="Rectangle 52"/>
            <p:cNvSpPr/>
            <p:nvPr/>
          </p:nvSpPr>
          <p:spPr>
            <a:xfrm>
              <a:off x="5192008" y="1764405"/>
              <a:ext cx="7005514" cy="246221"/>
            </a:xfrm>
            <a:prstGeom prst="rect">
              <a:avLst/>
            </a:prstGeom>
          </p:spPr>
          <p:txBody>
            <a:bodyPr wrap="square">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a:t>
              </a:r>
              <a:r>
                <a:rPr lang="en-US" altLang="en-US" sz="1000" b="1" dirty="0">
                  <a:latin typeface="MetaNormal-Roman" panose="020B0502030101020104" pitchFamily="34" charset="0"/>
                  <a:ea typeface="Times New Roman" panose="02020603050405020304" pitchFamily="18" charset="0"/>
                  <a:cs typeface="Times New Roman" panose="02020603050405020304" pitchFamily="18" charset="0"/>
                </a:rPr>
                <a:t> </a:t>
              </a: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respect, value and support Aboriginal and Torres Strait Islander knowledge, beliefs and perspectives. </a:t>
              </a:r>
              <a:endParaRPr lang="en-US" altLang="en-US" sz="1000" dirty="0">
                <a:latin typeface="MetaNormal-Roman" panose="020B0502030101020104" pitchFamily="34" charset="0"/>
                <a:ea typeface="Times New Roman" panose="02020603050405020304" pitchFamily="18" charset="0"/>
              </a:endParaRPr>
            </a:p>
          </p:txBody>
        </p:sp>
        <p:sp>
          <p:nvSpPr>
            <p:cNvPr id="54" name="Rectangle 53"/>
            <p:cNvSpPr/>
            <p:nvPr/>
          </p:nvSpPr>
          <p:spPr>
            <a:xfrm>
              <a:off x="5192008" y="2132978"/>
              <a:ext cx="6400800" cy="246221"/>
            </a:xfrm>
            <a:prstGeom prst="rect">
              <a:avLst/>
            </a:prstGeom>
          </p:spPr>
          <p:txBody>
            <a:bodyPr>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are informed by evidence in our service design and delivery. </a:t>
              </a:r>
              <a:endParaRPr lang="en-US" altLang="en-US" sz="1000" dirty="0">
                <a:latin typeface="MetaNormal-Roman" panose="020B0502030101020104" pitchFamily="34" charset="0"/>
                <a:ea typeface="Times New Roman" panose="02020603050405020304" pitchFamily="18" charset="0"/>
              </a:endParaRPr>
            </a:p>
          </p:txBody>
        </p:sp>
        <p:sp>
          <p:nvSpPr>
            <p:cNvPr id="55" name="Rectangle 54"/>
            <p:cNvSpPr/>
            <p:nvPr/>
          </p:nvSpPr>
          <p:spPr>
            <a:xfrm>
              <a:off x="5193494" y="2501586"/>
              <a:ext cx="6813523" cy="246221"/>
            </a:xfrm>
            <a:prstGeom prst="rect">
              <a:avLst/>
            </a:prstGeom>
          </p:spPr>
          <p:txBody>
            <a:bodyPr wrap="square">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connect young people with their communities and ensure they receive a continuity of service.</a:t>
              </a:r>
              <a:endParaRPr lang="en-US" altLang="en-US" sz="1000" dirty="0">
                <a:latin typeface="MetaNormal-Roman" panose="020B0502030101020104" pitchFamily="34" charset="0"/>
                <a:ea typeface="Times New Roman" panose="02020603050405020304" pitchFamily="18" charset="0"/>
              </a:endParaRPr>
            </a:p>
          </p:txBody>
        </p:sp>
        <p:sp>
          <p:nvSpPr>
            <p:cNvPr id="56" name="Rectangle 55"/>
            <p:cNvSpPr/>
            <p:nvPr/>
          </p:nvSpPr>
          <p:spPr>
            <a:xfrm>
              <a:off x="5193494" y="2875245"/>
              <a:ext cx="6400800" cy="246221"/>
            </a:xfrm>
            <a:prstGeom prst="rect">
              <a:avLst/>
            </a:prstGeom>
          </p:spPr>
          <p:txBody>
            <a:bodyPr>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value positive, fair and strong leadership that empowers staff.</a:t>
              </a:r>
              <a:endParaRPr lang="en-US" altLang="en-US" sz="1000" dirty="0">
                <a:latin typeface="MetaNormal-Roman" panose="020B0502030101020104" pitchFamily="34" charset="0"/>
                <a:ea typeface="Times New Roman" panose="02020603050405020304" pitchFamily="18" charset="0"/>
              </a:endParaRPr>
            </a:p>
          </p:txBody>
        </p:sp>
        <p:sp>
          <p:nvSpPr>
            <p:cNvPr id="57" name="Rectangle 56"/>
            <p:cNvSpPr/>
            <p:nvPr/>
          </p:nvSpPr>
          <p:spPr>
            <a:xfrm>
              <a:off x="5193493" y="3247970"/>
              <a:ext cx="6813523" cy="246221"/>
            </a:xfrm>
            <a:prstGeom prst="rect">
              <a:avLst/>
            </a:prstGeom>
          </p:spPr>
          <p:txBody>
            <a:bodyPr wrap="square">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actively recruit, support, develop and sustain the best possible people, ensuring a culturally diverse workforce.</a:t>
              </a:r>
              <a:endParaRPr lang="en-US" altLang="en-US" sz="1000" dirty="0">
                <a:latin typeface="MetaNormal-Roman" panose="020B0502030101020104" pitchFamily="34" charset="0"/>
                <a:ea typeface="Times New Roman" panose="02020603050405020304" pitchFamily="18" charset="0"/>
              </a:endParaRPr>
            </a:p>
          </p:txBody>
        </p:sp>
        <p:sp>
          <p:nvSpPr>
            <p:cNvPr id="58" name="Rectangle 57"/>
            <p:cNvSpPr/>
            <p:nvPr/>
          </p:nvSpPr>
          <p:spPr>
            <a:xfrm>
              <a:off x="5193494" y="3617258"/>
              <a:ext cx="6813524" cy="246221"/>
            </a:xfrm>
            <a:prstGeom prst="rect">
              <a:avLst/>
            </a:prstGeom>
          </p:spPr>
          <p:txBody>
            <a:bodyPr wrap="square">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engage and collaborate with key people, working with each young person, in a coordinated way.</a:t>
              </a:r>
              <a:endParaRPr lang="en-US" altLang="en-US" sz="1000" dirty="0">
                <a:latin typeface="MetaNormal-Roman" panose="020B0502030101020104" pitchFamily="34" charset="0"/>
                <a:ea typeface="Times New Roman" panose="02020603050405020304" pitchFamily="18" charset="0"/>
              </a:endParaRPr>
            </a:p>
          </p:txBody>
        </p:sp>
        <p:sp>
          <p:nvSpPr>
            <p:cNvPr id="59" name="Rectangle 58"/>
            <p:cNvSpPr/>
            <p:nvPr/>
          </p:nvSpPr>
          <p:spPr>
            <a:xfrm>
              <a:off x="5192007" y="3983038"/>
              <a:ext cx="6734437" cy="246221"/>
            </a:xfrm>
            <a:prstGeom prst="rect">
              <a:avLst/>
            </a:prstGeom>
          </p:spPr>
          <p:txBody>
            <a:bodyPr wrap="square">
              <a:spAutoFit/>
            </a:bodyPr>
            <a:lstStyle/>
            <a:p>
              <a:pPr lvl="0" defTabSz="914400" eaLnBrk="0" fontAlgn="base" hangingPunct="0">
                <a:spcBef>
                  <a:spcPct val="0"/>
                </a:spcBef>
                <a:spcAft>
                  <a:spcPct val="0"/>
                </a:spcAft>
              </a:pPr>
              <a:r>
                <a:rPr lang="en-US" altLang="en-US" sz="1000" dirty="0">
                  <a:latin typeface="MetaNormal-Roman" panose="020B0502030101020104" pitchFamily="34" charset="0"/>
                  <a:ea typeface="Times New Roman" panose="02020603050405020304" pitchFamily="18" charset="0"/>
                  <a:cs typeface="Times New Roman" panose="02020603050405020304" pitchFamily="18" charset="0"/>
                </a:rPr>
                <a:t>We administer our services in a way that is procedurally fair and we keep the information we collect safe.</a:t>
              </a:r>
              <a:endParaRPr lang="en-US" altLang="en-US" sz="1000" dirty="0">
                <a:latin typeface="MetaNormal-Roman" panose="020B0502030101020104" pitchFamily="34" charset="0"/>
                <a:ea typeface="Times New Roman" panose="02020603050405020304" pitchFamily="18" charset="0"/>
              </a:endParaRPr>
            </a:p>
          </p:txBody>
        </p:sp>
        <p:sp>
          <p:nvSpPr>
            <p:cNvPr id="24" name="Rectangle 24"/>
            <p:cNvSpPr>
              <a:spLocks noChangeArrowheads="1"/>
            </p:cNvSpPr>
            <p:nvPr/>
          </p:nvSpPr>
          <p:spPr bwMode="auto">
            <a:xfrm>
              <a:off x="5193494" y="4350309"/>
              <a:ext cx="6805759" cy="25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000" i="0" u="none" strike="noStrike" cap="none" normalizeH="0" baseline="0" dirty="0">
                  <a:ln>
                    <a:noFill/>
                  </a:ln>
                  <a:effectLst/>
                  <a:latin typeface="MetaNormal-Roman" panose="020B0502030101020104" pitchFamily="34" charset="0"/>
                  <a:ea typeface="Times New Roman" panose="02020603050405020304" pitchFamily="18" charset="0"/>
                  <a:cs typeface="Times New Roman" panose="02020603050405020304" pitchFamily="18" charset="0"/>
                </a:rPr>
                <a:t>We </a:t>
              </a:r>
              <a:r>
                <a:rPr kumimoji="0" lang="en-US" altLang="en-US" sz="1000" b="0" i="0" u="none" strike="noStrike" cap="none" normalizeH="0" baseline="0" dirty="0">
                  <a:ln>
                    <a:noFill/>
                  </a:ln>
                  <a:effectLst/>
                  <a:latin typeface="MetaNormal-Roman" panose="020B0502030101020104" pitchFamily="34" charset="0"/>
                  <a:ea typeface="Times New Roman" panose="02020603050405020304" pitchFamily="18" charset="0"/>
                  <a:cs typeface="Times New Roman" panose="02020603050405020304" pitchFamily="18" charset="0"/>
                </a:rPr>
                <a:t>provide services within a safe environment and take action to prevent harm, including to young people and victims.</a:t>
              </a:r>
              <a:endParaRPr kumimoji="0" lang="en-US" altLang="en-US" sz="1000" b="0" i="0" u="none" strike="noStrike" cap="none" normalizeH="0" baseline="0" dirty="0">
                <a:ln>
                  <a:noFill/>
                </a:ln>
                <a:effectLst/>
                <a:latin typeface="MetaNormal-Roman" panose="020B0502030101020104" pitchFamily="34" charset="0"/>
              </a:endParaRPr>
            </a:p>
          </p:txBody>
        </p:sp>
        <p:pic>
          <p:nvPicPr>
            <p:cNvPr id="147" name="Picture 1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697" y="1413687"/>
              <a:ext cx="210797" cy="210797"/>
            </a:xfrm>
            <a:prstGeom prst="rect">
              <a:avLst/>
            </a:prstGeom>
          </p:spPr>
        </p:pic>
        <p:pic>
          <p:nvPicPr>
            <p:cNvPr id="148" name="Picture 1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779" y="1789686"/>
              <a:ext cx="210797" cy="210797"/>
            </a:xfrm>
            <a:prstGeom prst="rect">
              <a:avLst/>
            </a:prstGeom>
          </p:spPr>
        </p:pic>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572" y="2158384"/>
              <a:ext cx="210797" cy="210797"/>
            </a:xfrm>
            <a:prstGeom prst="rect">
              <a:avLst/>
            </a:prstGeom>
          </p:spPr>
        </p:pic>
        <p:pic>
          <p:nvPicPr>
            <p:cNvPr id="150" name="Picture 1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697" y="2523988"/>
              <a:ext cx="210797" cy="210797"/>
            </a:xfrm>
            <a:prstGeom prst="rect">
              <a:avLst/>
            </a:prstGeom>
          </p:spPr>
        </p:pic>
        <p:pic>
          <p:nvPicPr>
            <p:cNvPr id="151" name="Picture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822" y="2900362"/>
              <a:ext cx="210797" cy="210797"/>
            </a:xfrm>
            <a:prstGeom prst="rect">
              <a:avLst/>
            </a:prstGeom>
          </p:spPr>
        </p:pic>
        <p:pic>
          <p:nvPicPr>
            <p:cNvPr id="152" name="Picture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779" y="3262936"/>
              <a:ext cx="210797" cy="210797"/>
            </a:xfrm>
            <a:prstGeom prst="rect">
              <a:avLst/>
            </a:prstGeom>
          </p:spPr>
        </p:pic>
        <p:pic>
          <p:nvPicPr>
            <p:cNvPr id="153" name="Picture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344" y="3634136"/>
              <a:ext cx="210797" cy="210797"/>
            </a:xfrm>
            <a:prstGeom prst="rect">
              <a:avLst/>
            </a:prstGeom>
          </p:spPr>
        </p:pic>
        <p:pic>
          <p:nvPicPr>
            <p:cNvPr id="154" name="Picture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816" y="4011280"/>
              <a:ext cx="210797" cy="210797"/>
            </a:xfrm>
            <a:prstGeom prst="rect">
              <a:avLst/>
            </a:prstGeom>
          </p:spPr>
        </p:pic>
        <p:pic>
          <p:nvPicPr>
            <p:cNvPr id="155" name="Picture 1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570" y="4372603"/>
              <a:ext cx="210797" cy="210797"/>
            </a:xfrm>
            <a:prstGeom prst="rect">
              <a:avLst/>
            </a:prstGeom>
          </p:spPr>
        </p:pic>
      </p:grpSp>
      <p:sp>
        <p:nvSpPr>
          <p:cNvPr id="143" name="Round Same Side Corner Rectangle 142"/>
          <p:cNvSpPr/>
          <p:nvPr/>
        </p:nvSpPr>
        <p:spPr>
          <a:xfrm rot="5400000">
            <a:off x="7810875" y="-1775515"/>
            <a:ext cx="1290713" cy="7470429"/>
          </a:xfrm>
          <a:prstGeom prst="round2SameRect">
            <a:avLst>
              <a:gd name="adj1" fmla="val 11616"/>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100" dirty="0"/>
          </a:p>
        </p:txBody>
      </p:sp>
      <p:sp>
        <p:nvSpPr>
          <p:cNvPr id="18" name="Round Same Side Corner Rectangle 17"/>
          <p:cNvSpPr/>
          <p:nvPr/>
        </p:nvSpPr>
        <p:spPr>
          <a:xfrm rot="16200000">
            <a:off x="3822250" y="1706287"/>
            <a:ext cx="1290714" cy="506824"/>
          </a:xfrm>
          <a:prstGeom prst="round2SameRect">
            <a:avLst>
              <a:gd name="adj1" fmla="val 28428"/>
              <a:gd name="adj2" fmla="val 0"/>
            </a:avLst>
          </a:prstGeom>
          <a:solidFill>
            <a:srgbClr val="48A6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0" name="TextBox 59"/>
          <p:cNvSpPr txBox="1"/>
          <p:nvPr/>
        </p:nvSpPr>
        <p:spPr>
          <a:xfrm rot="16200000">
            <a:off x="3820141" y="1791591"/>
            <a:ext cx="1323607" cy="338554"/>
          </a:xfrm>
          <a:prstGeom prst="rect">
            <a:avLst/>
          </a:prstGeom>
          <a:noFill/>
        </p:spPr>
        <p:txBody>
          <a:bodyPr wrap="square" rtlCol="0">
            <a:spAutoFit/>
          </a:bodyPr>
          <a:lstStyle/>
          <a:p>
            <a:pPr algn="ctr"/>
            <a:r>
              <a:rPr lang="en-AU" sz="1600" dirty="0">
                <a:solidFill>
                  <a:schemeClr val="bg1"/>
                </a:solidFill>
                <a:latin typeface="MetaNormal-Roman" panose="020B0502030101020104" pitchFamily="34" charset="0"/>
              </a:rPr>
              <a:t>Our values</a:t>
            </a:r>
          </a:p>
        </p:txBody>
      </p:sp>
      <p:sp>
        <p:nvSpPr>
          <p:cNvPr id="62" name="Rounded Rectangle 61"/>
          <p:cNvSpPr/>
          <p:nvPr/>
        </p:nvSpPr>
        <p:spPr>
          <a:xfrm>
            <a:off x="4916376" y="1444790"/>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66" name="Rounded Rectangle 65"/>
          <p:cNvSpPr/>
          <p:nvPr/>
        </p:nvSpPr>
        <p:spPr>
          <a:xfrm>
            <a:off x="5951998" y="1444790"/>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67" name="Rounded Rectangle 66"/>
          <p:cNvSpPr/>
          <p:nvPr/>
        </p:nvSpPr>
        <p:spPr>
          <a:xfrm>
            <a:off x="6985432" y="1448752"/>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68" name="Rounded Rectangle 67"/>
          <p:cNvSpPr/>
          <p:nvPr/>
        </p:nvSpPr>
        <p:spPr>
          <a:xfrm>
            <a:off x="8019322" y="1444790"/>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69" name="Rounded Rectangle 68"/>
          <p:cNvSpPr/>
          <p:nvPr/>
        </p:nvSpPr>
        <p:spPr>
          <a:xfrm>
            <a:off x="9052756" y="1444790"/>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70" name="Rounded Rectangle 69"/>
          <p:cNvSpPr/>
          <p:nvPr/>
        </p:nvSpPr>
        <p:spPr>
          <a:xfrm>
            <a:off x="10086190" y="1438581"/>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71" name="Rounded Rectangle 70"/>
          <p:cNvSpPr/>
          <p:nvPr/>
        </p:nvSpPr>
        <p:spPr>
          <a:xfrm>
            <a:off x="11119624" y="1438581"/>
            <a:ext cx="894297" cy="1018459"/>
          </a:xfrm>
          <a:prstGeom prst="roundRect">
            <a:avLst>
              <a:gd name="adj" fmla="val 12280"/>
            </a:avLst>
          </a:prstGeom>
          <a:solidFill>
            <a:srgbClr val="48A6C1"/>
          </a:solidFill>
          <a:ln>
            <a:solidFill>
              <a:srgbClr val="48A6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2" name="Rectangle 81"/>
          <p:cNvSpPr/>
          <p:nvPr/>
        </p:nvSpPr>
        <p:spPr>
          <a:xfrm>
            <a:off x="4873946" y="1869333"/>
            <a:ext cx="98134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Respect</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83" name="Rectangle 82"/>
          <p:cNvSpPr/>
          <p:nvPr/>
        </p:nvSpPr>
        <p:spPr>
          <a:xfrm>
            <a:off x="5898817" y="1875145"/>
            <a:ext cx="98134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Culture</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84" name="Rectangle 83"/>
          <p:cNvSpPr/>
          <p:nvPr/>
        </p:nvSpPr>
        <p:spPr>
          <a:xfrm>
            <a:off x="6941907" y="1880780"/>
            <a:ext cx="981346" cy="400110"/>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Safety and wellbeing</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85" name="Rectangle 84"/>
          <p:cNvSpPr/>
          <p:nvPr/>
        </p:nvSpPr>
        <p:spPr>
          <a:xfrm>
            <a:off x="7975341" y="1871981"/>
            <a:ext cx="98134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Adaptability</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86" name="Rectangle 85"/>
          <p:cNvSpPr/>
          <p:nvPr/>
        </p:nvSpPr>
        <p:spPr>
          <a:xfrm>
            <a:off x="8984471" y="1871764"/>
            <a:ext cx="1025098" cy="400110"/>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Collaboration and support</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87" name="Rectangle 86"/>
          <p:cNvSpPr/>
          <p:nvPr/>
        </p:nvSpPr>
        <p:spPr>
          <a:xfrm>
            <a:off x="10036962" y="1869962"/>
            <a:ext cx="981346" cy="246221"/>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Integrity</a:t>
            </a:r>
            <a:endParaRPr lang="en-AU" sz="1000" dirty="0">
              <a:solidFill>
                <a:schemeClr val="bg1"/>
              </a:solidFill>
              <a:latin typeface="MetaNormal-Roman" panose="020B0502030101020104" pitchFamily="34" charset="0"/>
              <a:ea typeface="Times New Roman" panose="02020603050405020304" pitchFamily="18" charset="0"/>
            </a:endParaRPr>
          </a:p>
        </p:txBody>
      </p:sp>
      <p:sp>
        <p:nvSpPr>
          <p:cNvPr id="88" name="Rectangle 87"/>
          <p:cNvSpPr/>
          <p:nvPr/>
        </p:nvSpPr>
        <p:spPr>
          <a:xfrm>
            <a:off x="11076099" y="1776748"/>
            <a:ext cx="981346" cy="707886"/>
          </a:xfrm>
          <a:prstGeom prst="rect">
            <a:avLst/>
          </a:prstGeom>
        </p:spPr>
        <p:txBody>
          <a:bodyPr wrap="square">
            <a:spAutoFit/>
          </a:bodyPr>
          <a:lstStyle/>
          <a:p>
            <a:pPr lvl="0" algn="ctr">
              <a:spcAft>
                <a:spcPts val="0"/>
              </a:spcAft>
            </a:pPr>
            <a:r>
              <a:rPr lang="en-AU" sz="1000" dirty="0">
                <a:solidFill>
                  <a:schemeClr val="bg1"/>
                </a:solidFill>
                <a:latin typeface="MetaNormal-Roman" panose="020B0502030101020104" pitchFamily="34" charset="0"/>
                <a:ea typeface="Times New Roman" panose="02020603050405020304" pitchFamily="18" charset="0"/>
                <a:cs typeface="Times New Roman" panose="02020603050405020304" pitchFamily="18" charset="0"/>
              </a:rPr>
              <a:t>Continuous improvement and effectiveness</a:t>
            </a:r>
            <a:endParaRPr lang="en-AU" sz="1000" dirty="0">
              <a:solidFill>
                <a:schemeClr val="bg1"/>
              </a:solidFill>
              <a:latin typeface="MetaNormal-Roman" panose="020B0502030101020104" pitchFamily="34" charset="0"/>
              <a:ea typeface="Times New Roman" panose="02020603050405020304" pitchFamily="18" charset="0"/>
            </a:endParaRPr>
          </a:p>
        </p:txBody>
      </p:sp>
      <p:pic>
        <p:nvPicPr>
          <p:cNvPr id="156" name="Picture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723" y="1451402"/>
            <a:ext cx="599523" cy="599523"/>
          </a:xfrm>
          <a:prstGeom prst="rect">
            <a:avLst/>
          </a:prstGeom>
        </p:spPr>
      </p:pic>
      <p:pic>
        <p:nvPicPr>
          <p:cNvPr id="157" name="Picture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189" y="1484614"/>
            <a:ext cx="481281" cy="481281"/>
          </a:xfrm>
          <a:prstGeom prst="rect">
            <a:avLst/>
          </a:prstGeom>
        </p:spPr>
      </p:pic>
      <p:pic>
        <p:nvPicPr>
          <p:cNvPr id="158" name="Picture 1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2742" y="1514295"/>
            <a:ext cx="419676" cy="419676"/>
          </a:xfrm>
          <a:prstGeom prst="rect">
            <a:avLst/>
          </a:prstGeom>
        </p:spPr>
      </p:pic>
      <p:pic>
        <p:nvPicPr>
          <p:cNvPr id="161" name="Picture 1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3674" y="1485827"/>
            <a:ext cx="481155" cy="481155"/>
          </a:xfrm>
          <a:prstGeom prst="rect">
            <a:avLst/>
          </a:prstGeom>
        </p:spPr>
      </p:pic>
      <p:pic>
        <p:nvPicPr>
          <p:cNvPr id="162" name="Picture 1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7069" y="1500201"/>
            <a:ext cx="452538" cy="452538"/>
          </a:xfrm>
          <a:prstGeom prst="rect">
            <a:avLst/>
          </a:prstGeom>
        </p:spPr>
      </p:pic>
      <p:pic>
        <p:nvPicPr>
          <p:cNvPr id="163" name="Picture 16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6884" y="1459764"/>
            <a:ext cx="436151" cy="43615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9111" y="1518316"/>
            <a:ext cx="408759" cy="408759"/>
          </a:xfrm>
          <a:prstGeom prst="rect">
            <a:avLst/>
          </a:prstGeom>
        </p:spPr>
      </p:pic>
      <p:grpSp>
        <p:nvGrpSpPr>
          <p:cNvPr id="159" name="Group 158"/>
          <p:cNvGrpSpPr/>
          <p:nvPr/>
        </p:nvGrpSpPr>
        <p:grpSpPr>
          <a:xfrm>
            <a:off x="583499" y="1215984"/>
            <a:ext cx="3247468" cy="1357902"/>
            <a:chOff x="737229" y="4480288"/>
            <a:chExt cx="3383580" cy="1414816"/>
          </a:xfrm>
        </p:grpSpPr>
        <p:sp>
          <p:nvSpPr>
            <p:cNvPr id="160" name="Oval 159"/>
            <p:cNvSpPr/>
            <p:nvPr/>
          </p:nvSpPr>
          <p:spPr>
            <a:xfrm>
              <a:off x="2967011" y="4607673"/>
              <a:ext cx="1153798" cy="1153798"/>
            </a:xfrm>
            <a:prstGeom prst="ellipse">
              <a:avLst/>
            </a:prstGeom>
            <a:solidFill>
              <a:srgbClr val="0656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4" name="Oval 163"/>
            <p:cNvSpPr/>
            <p:nvPr/>
          </p:nvSpPr>
          <p:spPr>
            <a:xfrm>
              <a:off x="737229" y="4604576"/>
              <a:ext cx="1153798" cy="1153798"/>
            </a:xfrm>
            <a:prstGeom prst="ellipse">
              <a:avLst/>
            </a:prstGeom>
            <a:solidFill>
              <a:srgbClr val="0656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65" name="Picture 1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0318" y="4783695"/>
              <a:ext cx="643613" cy="774980"/>
            </a:xfrm>
            <a:prstGeom prst="rect">
              <a:avLst/>
            </a:prstGeom>
          </p:spPr>
        </p:pic>
        <p:pic>
          <p:nvPicPr>
            <p:cNvPr id="166" name="Picture 1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37526" y="4778204"/>
              <a:ext cx="649600" cy="780471"/>
            </a:xfrm>
            <a:prstGeom prst="rect">
              <a:avLst/>
            </a:prstGeom>
          </p:spPr>
        </p:pic>
        <p:grpSp>
          <p:nvGrpSpPr>
            <p:cNvPr id="167" name="Group 166"/>
            <p:cNvGrpSpPr/>
            <p:nvPr/>
          </p:nvGrpSpPr>
          <p:grpSpPr>
            <a:xfrm>
              <a:off x="1721611" y="4480288"/>
              <a:ext cx="1414816" cy="1414816"/>
              <a:chOff x="5969243" y="2576303"/>
              <a:chExt cx="2480567" cy="2480567"/>
            </a:xfrm>
          </p:grpSpPr>
          <p:grpSp>
            <p:nvGrpSpPr>
              <p:cNvPr id="168" name="Group 167"/>
              <p:cNvGrpSpPr/>
              <p:nvPr/>
            </p:nvGrpSpPr>
            <p:grpSpPr>
              <a:xfrm>
                <a:off x="5969243" y="2576303"/>
                <a:ext cx="2480567" cy="2480567"/>
                <a:chOff x="4439799" y="3881229"/>
                <a:chExt cx="1514639" cy="1514639"/>
              </a:xfrm>
            </p:grpSpPr>
            <p:sp>
              <p:nvSpPr>
                <p:cNvPr id="172" name="Oval 171"/>
                <p:cNvSpPr/>
                <p:nvPr/>
              </p:nvSpPr>
              <p:spPr>
                <a:xfrm>
                  <a:off x="4439799" y="3881229"/>
                  <a:ext cx="1514639" cy="1514639"/>
                </a:xfrm>
                <a:prstGeom prst="ellipse">
                  <a:avLst/>
                </a:prstGeom>
                <a:solidFill>
                  <a:srgbClr val="D5E6E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3" name="Oval 172"/>
                <p:cNvSpPr/>
                <p:nvPr/>
              </p:nvSpPr>
              <p:spPr>
                <a:xfrm>
                  <a:off x="4502929" y="3944359"/>
                  <a:ext cx="1388376" cy="1388376"/>
                </a:xfrm>
                <a:prstGeom prst="ellipse">
                  <a:avLst/>
                </a:prstGeom>
                <a:solidFill>
                  <a:srgbClr val="0656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169" name="Group 168"/>
              <p:cNvGrpSpPr/>
              <p:nvPr/>
            </p:nvGrpSpPr>
            <p:grpSpPr>
              <a:xfrm>
                <a:off x="6095014" y="2702074"/>
                <a:ext cx="2229020" cy="2229020"/>
                <a:chOff x="6228571" y="2845230"/>
                <a:chExt cx="1961903" cy="1961903"/>
              </a:xfrm>
            </p:grpSpPr>
            <p:pic>
              <p:nvPicPr>
                <p:cNvPr id="170" name="Picture 1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28571" y="2845230"/>
                  <a:ext cx="1961903" cy="1961903"/>
                </a:xfrm>
                <a:prstGeom prst="rect">
                  <a:avLst/>
                </a:prstGeom>
              </p:spPr>
            </p:pic>
            <p:sp>
              <p:nvSpPr>
                <p:cNvPr id="171" name="Oval 170"/>
                <p:cNvSpPr/>
                <p:nvPr/>
              </p:nvSpPr>
              <p:spPr>
                <a:xfrm>
                  <a:off x="6530046" y="3137106"/>
                  <a:ext cx="1358955" cy="1358955"/>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594121" y="8365940"/>
            <a:ext cx="573773" cy="720268"/>
          </a:xfrm>
          <a:prstGeom prst="rect">
            <a:avLst/>
          </a:prstGeom>
        </p:spPr>
      </p:pic>
    </p:spTree>
    <p:extLst>
      <p:ext uri="{BB962C8B-B14F-4D97-AF65-F5344CB8AC3E}">
        <p14:creationId xmlns:p14="http://schemas.microsoft.com/office/powerpoint/2010/main" val="317658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efc7fa-1a1d-4432-8b48-0661d01a2bf9" xsi:nil="true"/>
    <_dlc_DocId xmlns="dbefc7fa-1a1d-4432-8b48-0661d01a2bf9">NER3HZ3QZUNC-1648413401-222761</_dlc_DocId>
    <_dlc_DocIdUrl xmlns="dbefc7fa-1a1d-4432-8b48-0661d01a2bf9">
      <Url>https://dsitiaqld.sharepoint.com/sites/DESBT/engagement/customer-experience/communications/_layouts/15/DocIdRedir.aspx?ID=NER3HZ3QZUNC-1648413401-222761</Url>
      <Description>NER3HZ3QZUNC-1648413401-222761</Description>
    </_dlc_DocIdUrl>
    <lcf76f155ced4ddcb4097134ff3c332f xmlns="c5cd0b95-ad48-469c-b60b-2c41487abb3e">
      <Terms xmlns="http://schemas.microsoft.com/office/infopath/2007/PartnerControls"/>
    </lcf76f155ced4ddcb4097134ff3c332f>
    <Actionlead xmlns="c5cd0b95-ad48-469c-b60b-2c41487abb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3F2431AAD9DA4EA0AF530A4AAA6A2E" ma:contentTypeVersion="276" ma:contentTypeDescription="Create a new document." ma:contentTypeScope="" ma:versionID="7800e5df172010b8728c698f859d692b">
  <xsd:schema xmlns:xsd="http://www.w3.org/2001/XMLSchema" xmlns:xs="http://www.w3.org/2001/XMLSchema" xmlns:p="http://schemas.microsoft.com/office/2006/metadata/properties" xmlns:ns2="dbefc7fa-1a1d-4432-8b48-0661d01a2bf9" xmlns:ns3="c5cd0b95-ad48-469c-b60b-2c41487abb3e" xmlns:ns4="6fbbf639-a96b-4cb5-b890-7fc984a8433e" targetNamespace="http://schemas.microsoft.com/office/2006/metadata/properties" ma:root="true" ma:fieldsID="e7157cc54be51ffaa7950c4f98be0495" ns2:_="" ns3:_="" ns4:_="">
    <xsd:import namespace="dbefc7fa-1a1d-4432-8b48-0661d01a2bf9"/>
    <xsd:import namespace="c5cd0b95-ad48-469c-b60b-2c41487abb3e"/>
    <xsd:import namespace="6fbbf639-a96b-4cb5-b890-7fc984a8433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Actionlead"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fc7fa-1a1d-4432-8b48-0661d01a2bf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b4aa6845-98ce-446b-be6a-30321ffa30bd}" ma:internalName="TaxCatchAll" ma:showField="CatchAllData" ma:web="dbefc7fa-1a1d-4432-8b48-0661d01a2b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d0b95-ad48-469c-b60b-2c41487abb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f0f744-e3ef-474b-89eb-22e0283d3c8c" ma:termSetId="09814cd3-568e-fe90-9814-8d621ff8fb84" ma:anchorId="fba54fb3-c3e1-fe81-a776-ca4b69148c4d" ma:open="true" ma:isKeyword="false">
      <xsd:complexType>
        <xsd:sequence>
          <xsd:element ref="pc:Terms" minOccurs="0" maxOccurs="1"/>
        </xsd:sequence>
      </xsd:complexType>
    </xsd:element>
    <xsd:element name="Actionlead" ma:index="27" nillable="true" ma:displayName="Action lead" ma:format="Dropdown" ma:internalName="Actionlead">
      <xsd:simpleType>
        <xsd:restriction base="dms:Choice">
          <xsd:enumeration value="DESBT Investment"/>
          <xsd:enumeration value="DESBT Strategy"/>
          <xsd:enumeration value="DESBT Engagement"/>
          <xsd:enumeration value="JQ"/>
          <xsd:enumeration value="DoR"/>
          <xsd:enumeration value="DSDSATSIP"/>
          <xsd:enumeration value="QPSC"/>
          <xsd:enumeration value="DoE"/>
          <xsd:enumeration value="DCYJMA"/>
          <xsd:enumeration value="DAF"/>
          <xsd:enumeration value="QWS team"/>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bbf639-a96b-4cb5-b890-7fc984a8433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DF81A4-5657-456F-BD7A-917C0135341B}">
  <ds:schemaRefs>
    <ds:schemaRef ds:uri="http://schemas.microsoft.com/sharepoint/v3/contenttype/forms"/>
  </ds:schemaRefs>
</ds:datastoreItem>
</file>

<file path=customXml/itemProps2.xml><?xml version="1.0" encoding="utf-8"?>
<ds:datastoreItem xmlns:ds="http://schemas.openxmlformats.org/officeDocument/2006/customXml" ds:itemID="{CDCA115C-69DC-4D37-90DA-640EA4EC2A1C}">
  <ds:schemaRefs>
    <ds:schemaRef ds:uri="http://schemas.microsoft.com/office/2006/metadata/properties"/>
    <ds:schemaRef ds:uri="http://schemas.microsoft.com/office/infopath/2007/PartnerControls"/>
    <ds:schemaRef ds:uri="dbefc7fa-1a1d-4432-8b48-0661d01a2bf9"/>
    <ds:schemaRef ds:uri="http://schemas.microsoft.com/sharepoint/v3"/>
    <ds:schemaRef ds:uri="0b8dffbd-6425-4760-9d3e-66ce409199d4"/>
  </ds:schemaRefs>
</ds:datastoreItem>
</file>

<file path=customXml/itemProps3.xml><?xml version="1.0" encoding="utf-8"?>
<ds:datastoreItem xmlns:ds="http://schemas.openxmlformats.org/officeDocument/2006/customXml" ds:itemID="{3492C626-8190-4926-A1D7-D1DA76B1043D}"/>
</file>

<file path=customXml/itemProps4.xml><?xml version="1.0" encoding="utf-8"?>
<ds:datastoreItem xmlns:ds="http://schemas.openxmlformats.org/officeDocument/2006/customXml" ds:itemID="{AE8B8C71-912F-4993-A94B-ADB2361F3B5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939</TotalTime>
  <Words>422</Words>
  <Application>Microsoft Office PowerPoint</Application>
  <PresentationFormat>A3 Paper (297x420 mm)</PresentationFormat>
  <Paragraphs>59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MetaNormal-Roman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Justice framework for practice visual overview</dc:title>
  <dc:subject>Youth Justice framework for practice</dc:subject>
  <dc:creator>Queensland Government</dc:creator>
  <cp:keywords>framework, practice, our way of working, visual, overview, principiles</cp:keywords>
  <cp:lastModifiedBy>Andrew Robinson</cp:lastModifiedBy>
  <cp:revision>63</cp:revision>
  <dcterms:created xsi:type="dcterms:W3CDTF">2018-06-14T04:54:47Z</dcterms:created>
  <dcterms:modified xsi:type="dcterms:W3CDTF">2024-05-03T03:15:21Z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0x010100843F2431AAD9DA4EA0AF530A4AAA6A2E</vt:lpwstr>
  </property>
  <property fmtid="{D5CDD505-2E9C-101B-9397-08002B2CF9AE}" pid="3" name="_dlc_DocIdItemGuid">
    <vt:lpwstr>66311d65-0c66-497e-9cca-9592b310e862</vt:lpwstr>
  </property>
</Properties>
</file>